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68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258" r:id="rId7"/>
    <p:sldId id="291" r:id="rId8"/>
    <p:sldId id="292" r:id="rId9"/>
    <p:sldId id="297" r:id="rId10"/>
    <p:sldId id="259" r:id="rId11"/>
    <p:sldId id="293" r:id="rId12"/>
    <p:sldId id="294" r:id="rId13"/>
    <p:sldId id="295" r:id="rId14"/>
    <p:sldId id="271" r:id="rId15"/>
    <p:sldId id="288" r:id="rId16"/>
    <p:sldId id="286" r:id="rId17"/>
    <p:sldId id="287" r:id="rId18"/>
    <p:sldId id="289" r:id="rId19"/>
    <p:sldId id="285" r:id="rId20"/>
    <p:sldId id="296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00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3678" autoAdjust="0"/>
  </p:normalViewPr>
  <p:slideViewPr>
    <p:cSldViewPr snapToGrid="0" snapToObjects="1" showGuides="1">
      <p:cViewPr varScale="1">
        <p:scale>
          <a:sx n="63" d="100"/>
          <a:sy n="63" d="100"/>
        </p:scale>
        <p:origin x="145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6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2398E1-C99F-B940-AA2A-81EFFACD43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D06C-D5DE-814D-931E-02A0CE659BAA}" type="datetimeFigureOut">
              <a:rPr lang="fi-FI" smtClean="0"/>
              <a:t>23.10.2019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F1C63F-BE00-6D49-B7F3-B253A7D51A9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271539-0194-5C43-B2F5-2C601016B94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09C7D-6C28-B047-9D84-D52122B215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715555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9BFB5-475C-5B44-BA4D-42DE8089864D}" type="datetimeFigureOut">
              <a:rPr lang="fi-FI" smtClean="0"/>
              <a:t>23.10.2019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A97949-CA96-A34A-920F-344DC55B34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8629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688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0672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1B3EED-03E3-43E7-818C-34568ADA9FC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469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64371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8539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146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32073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3934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4422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5299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5528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7386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9802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i="1" dirty="0">
                <a:solidFill>
                  <a:schemeClr val="bg2">
                    <a:lumMod val="10000"/>
                  </a:schemeClr>
                </a:solidFill>
              </a:rPr>
              <a:t>ATT aineistonhallinnan ohje sensitiivisille aineistoille –työryhmä: https://wiki.helsinki.fi/pages/viewpage.action?pageId=223984224</a:t>
            </a:r>
          </a:p>
          <a:p>
            <a:r>
              <a:rPr lang="fi-FI" sz="1200" i="1" dirty="0">
                <a:solidFill>
                  <a:schemeClr val="bg2">
                    <a:lumMod val="10000"/>
                  </a:schemeClr>
                </a:solidFill>
              </a:rPr>
              <a:t>https://www.flickr.com/photos/internetarchivebookimages/20770534352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6870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0950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1000"/>
              </a:spcBef>
            </a:pPr>
            <a:endParaRPr lang="fi-FI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04809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A97949-CA96-A34A-920F-344DC55B3479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442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/4.0/deed.en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/4.0/deed.en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creativecommons.org/licenses/by/4.0/deed.en" TargetMode="Externa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3C2D7C5-BAA1-494C-BE2F-60768015A904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981861"/>
            <a:ext cx="11090275" cy="12188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6919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CDC2F4-4C37-914D-AA6A-3477240E0EA4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0" name="Picture 9">
            <a:hlinkClick r:id="rId2"/>
            <a:extLst>
              <a:ext uri="{FF2B5EF4-FFF2-40B4-BE49-F238E27FC236}">
                <a16:creationId xmlns:a16="http://schemas.microsoft.com/office/drawing/2014/main" id="{DFA61925-2B1C-4BAB-BF6D-DC69A249F79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9991" y="6113195"/>
            <a:ext cx="920164" cy="32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438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 userDrawn="1">
          <p15:clr>
            <a:srgbClr val="FBAE40"/>
          </p15:clr>
        </p15:guide>
        <p15:guide id="2" pos="75" userDrawn="1">
          <p15:clr>
            <a:srgbClr val="FBAE40"/>
          </p15:clr>
        </p15:guide>
        <p15:guide id="3" pos="7605" userDrawn="1">
          <p15:clr>
            <a:srgbClr val="FBAE40"/>
          </p15:clr>
        </p15:guide>
        <p15:guide id="4" orient="horz" pos="4247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3A0A3E7-0BAA-0B43-854C-CC49C01E6CBB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23" y="914401"/>
            <a:ext cx="10643351" cy="64293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8731F4D-C2C7-F342-896A-A6F90534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67A96A-697A-7645-9C3F-BE3DE1C180FD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04C93C-0672-CC4B-ABF6-77A8F870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B9EAFFC-BAA7-D54B-92A1-9530FEBB2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84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C541985-711A-5642-8D54-53A2847822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C4DBA2A1-A73D-7145-9283-D26B1D281F80}" type="datetime1">
              <a:rPr lang="fi-FI" smtClean="0"/>
              <a:t>23.10.2019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8EDF7A-5565-7949-8862-D252962FD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010E7045-D95E-B24E-8CAA-A5A5790ED6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pic>
        <p:nvPicPr>
          <p:cNvPr id="6" name="Picture 5">
            <a:hlinkClick r:id="rId2"/>
            <a:extLst>
              <a:ext uri="{FF2B5EF4-FFF2-40B4-BE49-F238E27FC236}">
                <a16:creationId xmlns:a16="http://schemas.microsoft.com/office/drawing/2014/main" id="{A0F017E8-419A-4182-A015-2C6B74A8FD1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9991" y="6113195"/>
            <a:ext cx="920164" cy="32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917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450F5-6328-AA43-BA6D-1464EDF51DFC}" type="datetime1">
              <a:rPr lang="fi-FI" smtClean="0"/>
              <a:t>23.10.2019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57586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/>
          <a:p>
            <a:fld id="{CDC8994D-33BE-6F4B-918B-78B2D731EB1C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CDFC3055-2971-1542-B8CA-B922241C949C}"/>
              </a:ext>
            </a:extLst>
          </p:cNvPr>
          <p:cNvSpPr txBox="1">
            <a:spLocks/>
          </p:cNvSpPr>
          <p:nvPr userDrawn="1"/>
        </p:nvSpPr>
        <p:spPr>
          <a:xfrm>
            <a:off x="10869035" y="6506631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defPPr>
              <a:defRPr lang="fi-FI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67F747-DFA8-8B4A-8A0D-75CA3C7401B5}" type="datetime1">
              <a:rPr lang="fi-FI" smtClean="0"/>
              <a:pPr/>
              <a:t>23.10.2019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737735C-1BFC-5948-A4B6-6B9D9DF1DAD9}"/>
              </a:ext>
            </a:extLst>
          </p:cNvPr>
          <p:cNvSpPr txBox="1">
            <a:spLocks/>
          </p:cNvSpPr>
          <p:nvPr userDrawn="1"/>
        </p:nvSpPr>
        <p:spPr>
          <a:xfrm>
            <a:off x="430580" y="6506631"/>
            <a:ext cx="6779559" cy="25194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fi-FI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F7653FD-E6C9-A14E-964E-7ABFADE269FD}"/>
              </a:ext>
            </a:extLst>
          </p:cNvPr>
          <p:cNvSpPr txBox="1">
            <a:spLocks/>
          </p:cNvSpPr>
          <p:nvPr userDrawn="1"/>
        </p:nvSpPr>
        <p:spPr>
          <a:xfrm>
            <a:off x="11456892" y="6525307"/>
            <a:ext cx="616043" cy="233271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defPPr>
              <a:defRPr lang="fi-FI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30646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9199A30-D9CF-F04F-AD6E-EFD6A331FF13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F9CDABF-10C1-ED4C-8926-5A60CF98A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6997B128-5474-0E44-9A0C-E64C8CF6ECAF}" type="datetime1">
              <a:rPr lang="fi-FI" smtClean="0"/>
              <a:t>23.10.2019</a:t>
            </a:fld>
            <a:endParaRPr lang="fi-F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A7FF3CD-4543-9547-B6E5-0D7E7B133E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Footer Placeholder 10">
            <a:extLst>
              <a:ext uri="{FF2B5EF4-FFF2-40B4-BE49-F238E27FC236}">
                <a16:creationId xmlns:a16="http://schemas.microsoft.com/office/drawing/2014/main" id="{23E7BE16-4E0D-D244-A819-C95F1E65F5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628633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4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2964" y="908050"/>
            <a:ext cx="7092900" cy="49609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4" y="2172614"/>
            <a:ext cx="3932237" cy="36963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F0F6797-95AA-C548-A1C6-342380DA1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22A76DF2-097E-3F4D-8702-56E245AA54EE}" type="datetime1">
              <a:rPr lang="fi-FI" smtClean="0"/>
              <a:t>23.10.2019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4B7D458-5304-6244-A64E-AE8E700689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73F6170-4D62-CF4D-BEEA-A85DA6A8EF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07781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7224A15-3886-3E4F-BB6A-66A561A1B557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491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1431" y="908050"/>
            <a:ext cx="7084433" cy="4960938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7491" y="2172614"/>
            <a:ext cx="3932237" cy="3696374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465559D-BD8D-1440-85B0-242DD4CC1C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46D7E1C-1F8E-5F4B-B17D-E3BA61C07A07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6474E71-B556-164C-9CFC-ACB6941D7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7748BEA-E42A-C248-93D5-C257CFF0E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43261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62" y="899770"/>
            <a:ext cx="10515600" cy="66010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524" y="1707297"/>
            <a:ext cx="10515600" cy="43513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5C61BD-B913-424C-BAF6-7ED6A5C922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8CE7ADC5-186D-B847-90A9-029D76F235E0}" type="datetime1">
              <a:rPr lang="fi-FI" smtClean="0"/>
              <a:t>23.10.2019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46EC0E-4BC0-D34E-A81F-AF9AABD61F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6C0FE9B5-3EF6-6A47-A2D2-150CF1764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78329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C0081C8-7B10-ED45-A712-8D46B83E3B55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57" y="899770"/>
            <a:ext cx="10515600" cy="66010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1524" y="1707297"/>
            <a:ext cx="10515600" cy="43513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FD3F264-DFB3-D64C-8D1E-3CDFB16B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936F42-90E4-3C44-966D-BD9E9C1C8EE6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C92EB89-20B9-E045-BAC6-EC15AE112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CD8D844-94D4-9A43-B386-6F7FAF90E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494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AA7DBB5-6F20-944B-B3A8-973E73D6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4DB87DB7-CE45-1E45-88F3-E7C9A0026C62}" type="datetime1">
              <a:rPr lang="fi-FI" smtClean="0"/>
              <a:t>23.10.2019</a:t>
            </a:fld>
            <a:endParaRPr lang="fi-F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04C0F4E-FF50-5D4B-9403-96D93F2FC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0" name="Footer Placeholder 10">
            <a:extLst>
              <a:ext uri="{FF2B5EF4-FFF2-40B4-BE49-F238E27FC236}">
                <a16:creationId xmlns:a16="http://schemas.microsoft.com/office/drawing/2014/main" id="{00B34F58-BF4C-0B4B-A00D-7992B96D94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161051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CA38C4D-6461-BB4E-B955-E852C36774E9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908049"/>
            <a:ext cx="2628900" cy="5268914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08049"/>
            <a:ext cx="7734300" cy="526891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93CDB71-7CA6-F747-8501-7B573064E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4EA3A2A-139F-B846-8ED5-A7E155386451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21132E8-AF64-044C-A2AF-80B01112A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5568879-A7F5-8644-9577-132799863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1076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863" y="2981861"/>
            <a:ext cx="11090275" cy="1218895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69198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7030A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3DD67B97-28FB-F146-ADE6-40F32088E6C7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B2D621D0-61E7-E946-BBC9-24D91EEA5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14634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9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22800" y="914275"/>
            <a:ext cx="7018337" cy="4954712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9" y="2223820"/>
            <a:ext cx="3932237" cy="364516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332615B-9C6F-9C48-8133-54E33A3018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DE144F32-334E-3841-AE45-E864C96A597C}" type="datetime1">
              <a:rPr lang="fi-FI" smtClean="0"/>
              <a:t>23.10.2019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F0294E8-0924-0F48-9AB9-0265A02BAC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1F4BDC-D6FE-7044-B913-42D67BEB0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199899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B49F29D-CB9F-4243-AA55-2AE87AA6572E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25" y="908050"/>
            <a:ext cx="3932237" cy="114935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14333" y="914275"/>
            <a:ext cx="7021530" cy="4954712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25" y="2223820"/>
            <a:ext cx="3932237" cy="3645167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CF548A60-7B45-4240-AAE2-A7097FAFC6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E6B07DA-34D7-8541-A33E-9ECAF2319D3E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4055E47-1F6A-8E4A-A224-C679EE07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A4B4816-6175-8F44-AF70-D4461F769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0159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3679" y="1143245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8267" y="1312457"/>
            <a:ext cx="5040000" cy="4890689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905A019C-7A9D-774C-87B4-E5102718FA7A}" type="datetime1">
              <a:rPr lang="fi-FI" smtClean="0"/>
              <a:t>23.10.2019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id="{DCB99289-EBC0-7D47-8A3E-D36C8F7D39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97179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99144" y="1129720"/>
            <a:ext cx="4853934" cy="3149671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place for a longer text that goes on for three or more lines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B8C4556-08AF-304E-8426-06F9F8EFF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9804" y="1320928"/>
            <a:ext cx="5040000" cy="489068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E088109-CED1-9C45-8AB3-CFD048112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541DAA9-0A34-5A45-BC23-74BB41242FF8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44C575C-E0CB-A54F-90DD-A4615A364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90817EB-C350-FF49-86EA-F060C2F4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034752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captio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37201" y="908050"/>
            <a:ext cx="6103938" cy="52817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0708" y="792399"/>
            <a:ext cx="4957631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This is a place for a longer text with big font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8363" y="2960016"/>
            <a:ext cx="4849977" cy="3229795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0B39789-0177-514E-88F2-E38BDE5C6B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CB4BB15E-6165-464A-932B-E78C568220F3}" type="datetime1">
              <a:rPr lang="fi-FI" smtClean="0"/>
              <a:t>23.10.2019</a:t>
            </a:fld>
            <a:endParaRPr lang="fi-F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3C22BF53-0C99-A340-90F3-CF41AE1B49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055FEA14-7FC0-214D-B4B5-901405D05F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6329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ig caption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3E05CB-C7A1-A342-B41E-5EE8CD4216A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6893" y="2960016"/>
            <a:ext cx="4857292" cy="322248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28733" y="908050"/>
            <a:ext cx="6112405" cy="527329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8665" y="775657"/>
            <a:ext cx="4955519" cy="1909269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This is a place for a longer text with big font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287D1E3-FAA8-DA42-AF8B-183435AD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F2E0B7-A3D9-C046-AE33-BAEFFAFD43FE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6F9C823-F2A6-A74D-AEC6-BC32A372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24744FC-0DB0-E748-B73E-E10332A6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5868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7" y="1931988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7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558BD131-E1E6-6B4A-8A43-7499BB4F444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203849" y="1931988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97DB071B-9088-9940-8EEF-A7349739FAA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203849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D91EB564-08EC-084A-85ED-67955978534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5866181" y="1931988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0" name="Text Placeholder 15">
            <a:extLst>
              <a:ext uri="{FF2B5EF4-FFF2-40B4-BE49-F238E27FC236}">
                <a16:creationId xmlns:a16="http://schemas.microsoft.com/office/drawing/2014/main" id="{D5E66258-07E1-E642-A305-89957CDCCFE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866181" y="3455625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DDAC2486-1BBC-E148-8A6A-A96E0924C82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528513" y="1933860"/>
            <a:ext cx="2502487" cy="1523637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2" name="Text Placeholder 15">
            <a:extLst>
              <a:ext uri="{FF2B5EF4-FFF2-40B4-BE49-F238E27FC236}">
                <a16:creationId xmlns:a16="http://schemas.microsoft.com/office/drawing/2014/main" id="{1A3268F3-BC79-314A-9049-89ABFE48856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528513" y="3457497"/>
            <a:ext cx="2502487" cy="2633662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C9CF941-81E8-B942-B878-0BDED6BC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38A12504-12F3-EE41-B336-4C2FA678B47F}" type="datetime1">
              <a:rPr lang="fi-FI" smtClean="0"/>
              <a:t>23.10.2019</a:t>
            </a:fld>
            <a:endParaRPr lang="fi-FI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B3E3FD92-8269-D546-B4DB-51B4B321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Footer Placeholder 10">
            <a:extLst>
              <a:ext uri="{FF2B5EF4-FFF2-40B4-BE49-F238E27FC236}">
                <a16:creationId xmlns:a16="http://schemas.microsoft.com/office/drawing/2014/main" id="{6DBD502F-9618-B44A-9413-5CE00B5D07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0357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A83AB547-0C6F-394C-8BEF-5A6F3FBAF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243" y="908050"/>
            <a:ext cx="10506697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79FD3A-6E17-1D47-8E91-0B127B4332F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9078" y="1931988"/>
            <a:ext cx="3231889" cy="159388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8C0298E-F14A-6845-92C8-38BD03C6832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2907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1C9CF941-81E8-B942-B878-0BDED6BCD4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7917FE57-43AD-D348-8C61-B9C176E66173}" type="datetime1">
              <a:rPr lang="fi-FI" smtClean="0"/>
              <a:t>23.10.2019</a:t>
            </a:fld>
            <a:endParaRPr lang="fi-FI"/>
          </a:p>
        </p:txBody>
      </p:sp>
      <p:sp>
        <p:nvSpPr>
          <p:cNvPr id="25" name="Slide Number Placeholder 5">
            <a:extLst>
              <a:ext uri="{FF2B5EF4-FFF2-40B4-BE49-F238E27FC236}">
                <a16:creationId xmlns:a16="http://schemas.microsoft.com/office/drawing/2014/main" id="{B3E3FD92-8269-D546-B4DB-51B4B321B6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5111911C-6CB3-AD44-A987-239427CE408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969788" y="1931988"/>
            <a:ext cx="3231889" cy="159388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29" name="Text Placeholder 15">
            <a:extLst>
              <a:ext uri="{FF2B5EF4-FFF2-40B4-BE49-F238E27FC236}">
                <a16:creationId xmlns:a16="http://schemas.microsoft.com/office/drawing/2014/main" id="{4B81E064-8551-694A-8FD5-C523BEB10D1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96978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E37D0D04-EE41-5F42-BA3B-67ED3166C67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410498" y="1931988"/>
            <a:ext cx="3231889" cy="159388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fi-FI" dirty="0"/>
          </a:p>
        </p:txBody>
      </p:sp>
      <p:sp>
        <p:nvSpPr>
          <p:cNvPr id="31" name="Text Placeholder 15">
            <a:extLst>
              <a:ext uri="{FF2B5EF4-FFF2-40B4-BE49-F238E27FC236}">
                <a16:creationId xmlns:a16="http://schemas.microsoft.com/office/drawing/2014/main" id="{C7609D31-2B9E-9841-9A07-1A4FC704573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10498" y="3455625"/>
            <a:ext cx="3231889" cy="2755084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44000" tIns="216000" rIns="144000" bIns="216000"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314325" indent="0">
              <a:lnSpc>
                <a:spcPct val="100000"/>
              </a:lnSpc>
              <a:buNone/>
              <a:defRPr sz="1400"/>
            </a:lvl2pPr>
            <a:lvl3pPr marL="671513" indent="0">
              <a:lnSpc>
                <a:spcPct val="100000"/>
              </a:lnSpc>
              <a:buNone/>
              <a:defRPr sz="1400"/>
            </a:lvl3pPr>
            <a:lvl4pPr marL="1027112" indent="0">
              <a:lnSpc>
                <a:spcPct val="100000"/>
              </a:lnSpc>
              <a:buNone/>
              <a:defRPr sz="1400"/>
            </a:lvl4pPr>
            <a:lvl5pPr marL="1336675" indent="0">
              <a:lnSpc>
                <a:spcPct val="100000"/>
              </a:lnSpc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B0E4E790-0341-3348-AD80-817F03A2B8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240063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E698C35F-59B7-7F43-BB9A-0B138FA6A090}" type="datetime1">
              <a:rPr lang="fi-FI" smtClean="0"/>
              <a:t>23.10.2019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Footer Placeholder 10">
            <a:extLst>
              <a:ext uri="{FF2B5EF4-FFF2-40B4-BE49-F238E27FC236}">
                <a16:creationId xmlns:a16="http://schemas.microsoft.com/office/drawing/2014/main" id="{280F2D48-B5A1-2748-AC6F-668E3192A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895A594-3BD2-D54E-93FD-6F7FCA50C3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68339" y="28358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“Insert </a:t>
            </a:r>
            <a:br>
              <a:rPr lang="en-US" dirty="0"/>
            </a:br>
            <a:r>
              <a:rPr lang="en-US" dirty="0"/>
              <a:t>text here.”</a:t>
            </a:r>
          </a:p>
        </p:txBody>
      </p:sp>
      <p:sp>
        <p:nvSpPr>
          <p:cNvPr id="13" name="Tekstin paikkamerkki 2"/>
          <p:cNvSpPr>
            <a:spLocks noGrp="1"/>
          </p:cNvSpPr>
          <p:nvPr>
            <p:ph type="body" sz="quarter" idx="11" hasCustomPrompt="1"/>
          </p:nvPr>
        </p:nvSpPr>
        <p:spPr>
          <a:xfrm>
            <a:off x="668338" y="4784725"/>
            <a:ext cx="10660062" cy="331788"/>
          </a:xfrm>
        </p:spPr>
        <p:txBody>
          <a:bodyPr>
            <a:noAutofit/>
          </a:bodyPr>
          <a:lstStyle>
            <a:lvl1pPr marL="0" indent="0" algn="r">
              <a:buFontTx/>
              <a:buNone/>
              <a:defRPr sz="1800">
                <a:solidFill>
                  <a:schemeClr val="accent4">
                    <a:lumMod val="75000"/>
                  </a:schemeClr>
                </a:solidFill>
              </a:defRPr>
            </a:lvl1pPr>
            <a:lvl2pPr marL="314325" indent="0" algn="r">
              <a:buFontTx/>
              <a:buNone/>
              <a:defRPr/>
            </a:lvl2pPr>
            <a:lvl3pPr marL="671513" indent="0" algn="r">
              <a:buFontTx/>
              <a:buNone/>
              <a:defRPr/>
            </a:lvl3pPr>
            <a:lvl4pPr marL="1027112" indent="0" algn="r">
              <a:buFontTx/>
              <a:buNone/>
              <a:defRPr/>
            </a:lvl4pPr>
            <a:lvl5pPr marL="1336675" indent="0" algn="r">
              <a:buFontTx/>
              <a:buNone/>
              <a:defRPr/>
            </a:lvl5pPr>
          </a:lstStyle>
          <a:p>
            <a:pPr lvl="0"/>
            <a:r>
              <a:rPr lang="fi-FI" dirty="0"/>
              <a:t>– </a:t>
            </a:r>
            <a:r>
              <a:rPr lang="fi-FI" dirty="0" err="1"/>
              <a:t>Firstname</a:t>
            </a:r>
            <a:r>
              <a:rPr lang="fi-FI" dirty="0"/>
              <a:t> </a:t>
            </a:r>
            <a:r>
              <a:rPr lang="fi-FI" dirty="0" err="1"/>
              <a:t>Lastname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4937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A363967-A49D-DF42-A667-DCBD5D9E4B3A}"/>
              </a:ext>
            </a:extLst>
          </p:cNvPr>
          <p:cNvSpPr/>
          <p:nvPr userDrawn="1"/>
        </p:nvSpPr>
        <p:spPr>
          <a:xfrm>
            <a:off x="285293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2BFBAD7-9DE8-5841-8C51-3671020F0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5D1EE4-47F3-A248-8845-861147EFCDDD}" type="datetime1">
              <a:rPr lang="fi-FI" smtClean="0"/>
              <a:t>23.10.2019</a:t>
            </a:fld>
            <a:endParaRPr lang="fi-FI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0A00247E-7C11-F94D-B1CB-5B7FD1C15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7CAA8FA-65CC-EA46-8F72-ABB739A488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802266" y="2683405"/>
            <a:ext cx="10660250" cy="1820862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“Insert </a:t>
            </a:r>
            <a:br>
              <a:rPr lang="en-US" dirty="0"/>
            </a:br>
            <a:r>
              <a:rPr lang="en-US" dirty="0"/>
              <a:t>text here.”</a:t>
            </a:r>
          </a:p>
        </p:txBody>
      </p:sp>
      <p:sp>
        <p:nvSpPr>
          <p:cNvPr id="12" name="Tekstin paikkamerkki 13"/>
          <p:cNvSpPr>
            <a:spLocks noGrp="1"/>
          </p:cNvSpPr>
          <p:nvPr>
            <p:ph type="body" sz="quarter" idx="12" hasCustomPrompt="1"/>
          </p:nvPr>
        </p:nvSpPr>
        <p:spPr>
          <a:xfrm>
            <a:off x="802266" y="4606387"/>
            <a:ext cx="10644349" cy="332364"/>
          </a:xfrm>
        </p:spPr>
        <p:txBody>
          <a:bodyPr>
            <a:normAutofit/>
          </a:bodyPr>
          <a:lstStyle>
            <a:lvl1pPr marL="0" indent="0" algn="r">
              <a:buFontTx/>
              <a:buNone/>
              <a:defRPr sz="1800">
                <a:solidFill>
                  <a:schemeClr val="bg1"/>
                </a:solidFill>
              </a:defRPr>
            </a:lvl1pPr>
            <a:lvl2pPr marL="314325" indent="0">
              <a:buFontTx/>
              <a:buNone/>
              <a:defRPr>
                <a:solidFill>
                  <a:schemeClr val="bg1"/>
                </a:solidFill>
              </a:defRPr>
            </a:lvl2pPr>
            <a:lvl3pPr marL="671513" indent="0">
              <a:buFontTx/>
              <a:buNone/>
              <a:defRPr>
                <a:solidFill>
                  <a:schemeClr val="bg1"/>
                </a:solidFill>
              </a:defRPr>
            </a:lvl3pPr>
            <a:lvl4pPr marL="1027112" indent="0">
              <a:buFontTx/>
              <a:buNone/>
              <a:defRPr>
                <a:solidFill>
                  <a:schemeClr val="bg1"/>
                </a:solidFill>
              </a:defRPr>
            </a:lvl4pPr>
            <a:lvl5pPr marL="1336675" indent="0">
              <a:buFontTx/>
              <a:buNone/>
              <a:defRPr>
                <a:solidFill>
                  <a:schemeClr val="bg1"/>
                </a:solidFill>
              </a:defRPr>
            </a:lvl5pPr>
          </a:lstStyle>
          <a:p>
            <a:pPr algn="r"/>
            <a:r>
              <a:rPr lang="fi-FI" dirty="0">
                <a:solidFill>
                  <a:schemeClr val="bg1"/>
                </a:solidFill>
              </a:rPr>
              <a:t>– </a:t>
            </a:r>
            <a:r>
              <a:rPr lang="fi-FI" dirty="0" err="1">
                <a:solidFill>
                  <a:schemeClr val="bg1"/>
                </a:solidFill>
              </a:rPr>
              <a:t>Firstname</a:t>
            </a:r>
            <a:r>
              <a:rPr lang="fi-FI" dirty="0">
                <a:solidFill>
                  <a:schemeClr val="bg1"/>
                </a:solidFill>
              </a:rPr>
              <a:t> </a:t>
            </a:r>
            <a:r>
              <a:rPr lang="fi-FI" dirty="0" err="1">
                <a:solidFill>
                  <a:schemeClr val="bg1"/>
                </a:solidFill>
              </a:rPr>
              <a:t>Lastname</a:t>
            </a:r>
            <a:endParaRPr lang="fi-FI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231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911723"/>
            <a:ext cx="10515600" cy="64561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9ED2A-2745-CC4D-AECC-92A3EE49E840}" type="datetime1">
              <a:rPr lang="fi-FI" smtClean="0"/>
              <a:t>23.10.2019</a:t>
            </a:fld>
            <a:endParaRPr lang="fi-F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D89AA-C7B0-4546-8848-6AFDC870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8" name="Footer Placeholder 10">
            <a:extLst>
              <a:ext uri="{FF2B5EF4-FFF2-40B4-BE49-F238E27FC236}">
                <a16:creationId xmlns:a16="http://schemas.microsoft.com/office/drawing/2014/main" id="{3405FCAB-7A18-034B-9743-CFD67A11D4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0" y="6489700"/>
            <a:ext cx="5247749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RDA 14th </a:t>
            </a:r>
            <a:r>
              <a:rPr lang="fi-FI" dirty="0" err="1"/>
              <a:t>Plenary</a:t>
            </a:r>
            <a:r>
              <a:rPr lang="fi-FI" dirty="0"/>
              <a:t>: </a:t>
            </a:r>
            <a:r>
              <a:rPr lang="en-US" dirty="0"/>
              <a:t>Ethics Training for Data Scientist – Susanna Nykyri &amp; Turkka Näppilä</a:t>
            </a:r>
            <a:endParaRPr lang="fi-FI" dirty="0"/>
          </a:p>
        </p:txBody>
      </p:sp>
      <p:pic>
        <p:nvPicPr>
          <p:cNvPr id="9" name="Picture 8">
            <a:hlinkClick r:id="rId2"/>
            <a:extLst>
              <a:ext uri="{FF2B5EF4-FFF2-40B4-BE49-F238E27FC236}">
                <a16:creationId xmlns:a16="http://schemas.microsoft.com/office/drawing/2014/main" id="{378A6C7E-97F8-4611-BCB2-4456509C08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9991" y="6113195"/>
            <a:ext cx="920164" cy="32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57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DB2510EA-1654-E84D-A789-CFF2920E002A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B9B4DE-33B9-0041-8077-678234364330}"/>
              </a:ext>
            </a:extLst>
          </p:cNvPr>
          <p:cNvSpPr/>
          <p:nvPr userDrawn="1"/>
        </p:nvSpPr>
        <p:spPr>
          <a:xfrm>
            <a:off x="1093510" y="1569142"/>
            <a:ext cx="9690754" cy="406070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38100" dir="2700000" sx="74000" sy="74000" algn="tl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33A1E0F-9E5E-9745-BEF2-2CE041671C6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663233" y="1883432"/>
            <a:ext cx="2401642" cy="3424232"/>
          </a:xfrm>
          <a:solidFill>
            <a:schemeClr val="accent4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BDD4BC1B-C1D1-4F41-B9B7-335D450148A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2127" y="2020766"/>
            <a:ext cx="4974040" cy="365134"/>
          </a:xfrm>
        </p:spPr>
        <p:txBody>
          <a:bodyPr anchor="b" anchorCtr="0">
            <a:noAutofit/>
          </a:bodyPr>
          <a:lstStyle>
            <a:lvl1pPr marL="0" indent="0"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/>
              <a:t>Firstname</a:t>
            </a:r>
            <a:r>
              <a:rPr lang="en-US" dirty="0"/>
              <a:t> </a:t>
            </a:r>
            <a:r>
              <a:rPr lang="en-US" dirty="0" err="1"/>
              <a:t>Lastname</a:t>
            </a:r>
            <a:endParaRPr lang="en-US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A2938A8D-D773-5142-92B9-89D818060D6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502130" y="2385899"/>
            <a:ext cx="4974038" cy="227671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chemeClr val="bg2">
                    <a:lumMod val="25000"/>
                  </a:schemeClr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A126850-0A2D-214C-8173-B9D9A2BCD6CD}"/>
              </a:ext>
            </a:extLst>
          </p:cNvPr>
          <p:cNvCxnSpPr/>
          <p:nvPr userDrawn="1"/>
        </p:nvCxnSpPr>
        <p:spPr>
          <a:xfrm>
            <a:off x="4868747" y="2903605"/>
            <a:ext cx="0" cy="2319489"/>
          </a:xfrm>
          <a:prstGeom prst="line">
            <a:avLst/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B09D0D4C-BB57-D348-99EE-61BD94E3A56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502127" y="2915308"/>
            <a:ext cx="3183740" cy="230778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282D1424-0632-DE42-8831-FEFEDCC9079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146294" y="2914199"/>
            <a:ext cx="3183740" cy="230889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/>
            </a:lvl1pPr>
            <a:lvl2pPr marL="314325" indent="0">
              <a:lnSpc>
                <a:spcPct val="100000"/>
              </a:lnSpc>
              <a:buNone/>
              <a:defRPr sz="1600"/>
            </a:lvl2pPr>
            <a:lvl3pPr marL="671513" indent="0">
              <a:lnSpc>
                <a:spcPct val="100000"/>
              </a:lnSpc>
              <a:buNone/>
              <a:defRPr sz="1600"/>
            </a:lvl3pPr>
            <a:lvl4pPr marL="1027112" indent="0">
              <a:lnSpc>
                <a:spcPct val="100000"/>
              </a:lnSpc>
              <a:buNone/>
              <a:defRPr sz="1600"/>
            </a:lvl4pPr>
            <a:lvl5pPr marL="1336675" indent="0">
              <a:lnSpc>
                <a:spcPct val="100000"/>
              </a:lnSpc>
              <a:buFont typeface="Arial" panose="020B0604020202020204" pitchFamily="34" charset="0"/>
              <a:buNone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936464DA-9EA2-5C40-B73F-205181B7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78F39DA6-CC3E-144A-BA96-9140F9F8A535}" type="datetime1">
              <a:rPr lang="fi-FI" smtClean="0"/>
              <a:t>23.10.2019</a:t>
            </a:fld>
            <a:endParaRPr lang="fi-FI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3987761C-73F5-9944-A85F-CA6BA1723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694382D2-A10E-5B4D-9C26-A901A6E276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76896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g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96305A-4729-C241-80A5-A3957FB9DF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9923" y="628650"/>
            <a:ext cx="11892077" cy="622935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0E1DD8D7-BC62-714D-8C04-60C029D801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B7C273-9257-B14B-BA5F-92BBC680985F}" type="datetime1">
              <a:rPr lang="fi-FI" smtClean="0"/>
              <a:t>23.10.2019</a:t>
            </a:fld>
            <a:endParaRPr lang="fi-FI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026783F-D43A-6D4C-BEFA-7DFFEE9E8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A95DFA96-13AD-F24F-83D3-51A2E9805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3392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3">
          <p15:clr>
            <a:srgbClr val="FBAE40"/>
          </p15:clr>
        </p15:guide>
        <p15:guide id="2" pos="75">
          <p15:clr>
            <a:srgbClr val="FBAE40"/>
          </p15:clr>
        </p15:guide>
        <p15:guide id="3" pos="7605">
          <p15:clr>
            <a:srgbClr val="FBAE40"/>
          </p15:clr>
        </p15:guide>
        <p15:guide id="4" orient="horz" pos="424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C2BCC84-F53F-524B-9DBE-6944834F9D94}"/>
              </a:ext>
            </a:extLst>
          </p:cNvPr>
          <p:cNvSpPr/>
          <p:nvPr userDrawn="1"/>
        </p:nvSpPr>
        <p:spPr>
          <a:xfrm>
            <a:off x="277978" y="636422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9" y="911723"/>
            <a:ext cx="10515600" cy="6456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EC66DB-71CF-4C46-8C9E-EF73348D8DFB}" type="datetime1">
              <a:rPr lang="fi-FI" smtClean="0"/>
              <a:t>23.10.2019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22118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CD89AA-C7B0-4546-8848-6AFDC870CA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9092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388" y="908051"/>
            <a:ext cx="10655486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526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399" y="1825625"/>
            <a:ext cx="5387465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8E95653-E7CD-2A46-A046-9A8AACBDA3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689122E8-20D5-EC49-91CE-26A36637E9DA}" type="datetime1">
              <a:rPr lang="fi-FI" smtClean="0"/>
              <a:t>23.10.2019</a:t>
            </a:fld>
            <a:endParaRPr lang="fi-FI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295C54A-B3E8-6C46-BBDD-FC93CAEB7F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E5ECB8C9-6F71-8745-9B9D-ED3B992FA1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4499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C351703-006A-624D-9F66-D3B3015E7B64}"/>
              </a:ext>
            </a:extLst>
          </p:cNvPr>
          <p:cNvSpPr/>
          <p:nvPr userDrawn="1"/>
        </p:nvSpPr>
        <p:spPr>
          <a:xfrm>
            <a:off x="277978" y="640094"/>
            <a:ext cx="11914022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527" y="908051"/>
            <a:ext cx="10643348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1528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392738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9E7C9030-3752-8A4B-9741-E2F12361F0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B88D65-D5AB-1244-883A-182EEAA78D06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8E19EC9-64A0-744B-9106-23A4D3F5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F8743F89-9A57-4347-9B8D-6712A3AB3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5425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40" y="916517"/>
            <a:ext cx="10650635" cy="649288"/>
          </a:xfrm>
          <a:prstGeom prst="rect">
            <a:avLst/>
          </a:prstGeo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650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650" y="2647950"/>
            <a:ext cx="5157787" cy="35417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81687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1687" y="2647950"/>
            <a:ext cx="5183188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E5FB882-B6B3-F249-9973-534AD04914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5236B0A6-8B21-0340-899D-93676A3D041D}" type="datetime1">
              <a:rPr lang="fi-FI" smtClean="0"/>
              <a:t>23.10.2019</a:t>
            </a:fld>
            <a:endParaRPr lang="fi-FI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578D9CD0-3716-934C-B5DD-61894BF3D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3" name="Footer Placeholder 10">
            <a:extLst>
              <a:ext uri="{FF2B5EF4-FFF2-40B4-BE49-F238E27FC236}">
                <a16:creationId xmlns:a16="http://schemas.microsoft.com/office/drawing/2014/main" id="{20D11757-AD21-8C44-BA47-2C7CCF6BD25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88492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3E6749-9CC7-194A-AAAA-3A076D722BA1}"/>
              </a:ext>
            </a:extLst>
          </p:cNvPr>
          <p:cNvSpPr/>
          <p:nvPr userDrawn="1"/>
        </p:nvSpPr>
        <p:spPr>
          <a:xfrm>
            <a:off x="277977" y="636422"/>
            <a:ext cx="12067633" cy="62215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241" y="916517"/>
            <a:ext cx="10642163" cy="649288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648" y="1700214"/>
            <a:ext cx="5157787" cy="8048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648" y="2647950"/>
            <a:ext cx="5157787" cy="354171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73216" y="1700214"/>
            <a:ext cx="5183188" cy="8048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73216" y="2647950"/>
            <a:ext cx="5183188" cy="354171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2047FC6-B3C6-E642-BDFA-E84EEF530B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364A57-4F8E-A14C-8E0B-C3D9EBC4FA23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7D9B0E81-E9DC-D04E-B08D-9DD7D9B0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0582" y="6489700"/>
            <a:ext cx="6779559" cy="25194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1CD3757-9E47-764C-86DA-EBC9E8E65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6894" y="6508376"/>
            <a:ext cx="616043" cy="23327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3748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061" y="914401"/>
            <a:ext cx="10651813" cy="642938"/>
          </a:xfrm>
          <a:prstGeom prst="rect">
            <a:avLst/>
          </a:prstGeo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0653C74F-D40D-B54A-8E96-F2E76A97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869037" y="6489700"/>
            <a:ext cx="766827" cy="254172"/>
          </a:xfrm>
        </p:spPr>
        <p:txBody>
          <a:bodyPr/>
          <a:lstStyle/>
          <a:p>
            <a:fld id="{219A03F7-FAB2-A048-BB8C-0DFE2ADC605E}" type="datetime1">
              <a:rPr lang="fi-FI" smtClean="0"/>
              <a:t>23.10.2019</a:t>
            </a:fld>
            <a:endParaRPr lang="fi-FI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2DB137D-3A6F-B945-B27B-BFADE8ADE6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Footer Placeholder 10">
            <a:extLst>
              <a:ext uri="{FF2B5EF4-FFF2-40B4-BE49-F238E27FC236}">
                <a16:creationId xmlns:a16="http://schemas.microsoft.com/office/drawing/2014/main" id="{7AB1BCD9-1FCC-E245-8D3F-5F3AD62FD8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132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9991" y="1707297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69037" y="6489700"/>
            <a:ext cx="766827" cy="254172"/>
          </a:xfrm>
          <a:prstGeom prst="rect">
            <a:avLst/>
          </a:prstGeom>
        </p:spPr>
        <p:txBody>
          <a:bodyPr vert="horz" lIns="0" tIns="45720" rIns="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fld id="{5B901959-42ED-B440-9188-6F55B1F16570}" type="datetime1">
              <a:rPr lang="fi-FI" smtClean="0"/>
              <a:t>23.10.2019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005" y="6489700"/>
            <a:ext cx="375932" cy="254015"/>
          </a:xfrm>
          <a:prstGeom prst="rect">
            <a:avLst/>
          </a:prstGeom>
        </p:spPr>
        <p:txBody>
          <a:bodyPr vert="horz" lIns="0" tIns="45720" rIns="91440" bIns="45720" rtlCol="0" anchor="b" anchorCtr="0"/>
          <a:lstStyle>
            <a:lvl1pPr algn="r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r>
              <a:rPr lang="fi-FI" dirty="0"/>
              <a:t>|  </a:t>
            </a:r>
            <a:fld id="{CDC8994D-33BE-6F4B-918B-78B2D731EB1C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85E40AAE-D302-7647-9D31-6971CE88E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1531" y="6489700"/>
            <a:ext cx="4114800" cy="25401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000">
                <a:solidFill>
                  <a:schemeClr val="accent4">
                    <a:lumMod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03743BE5-29C0-A94B-962C-58F604640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27" y="911553"/>
            <a:ext cx="10521733" cy="64578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pic>
        <p:nvPicPr>
          <p:cNvPr id="8" name="Picture 9">
            <a:extLst>
              <a:ext uri="{FF2B5EF4-FFF2-40B4-BE49-F238E27FC236}">
                <a16:creationId xmlns:a16="http://schemas.microsoft.com/office/drawing/2014/main" id="{D8F17548-CD09-A745-82B0-43DA235BE420}"/>
              </a:ext>
            </a:extLst>
          </p:cNvPr>
          <p:cNvPicPr>
            <a:picLocks noChangeAspect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" y="36000"/>
            <a:ext cx="192442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027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81" r:id="rId2"/>
    <p:sldLayoutId id="2147483770" r:id="rId3"/>
    <p:sldLayoutId id="2147483803" r:id="rId4"/>
    <p:sldLayoutId id="2147483772" r:id="rId5"/>
    <p:sldLayoutId id="2147483785" r:id="rId6"/>
    <p:sldLayoutId id="2147483773" r:id="rId7"/>
    <p:sldLayoutId id="2147483786" r:id="rId8"/>
    <p:sldLayoutId id="2147483774" r:id="rId9"/>
    <p:sldLayoutId id="2147483787" r:id="rId10"/>
    <p:sldLayoutId id="2147483775" r:id="rId11"/>
    <p:sldLayoutId id="2147483788" r:id="rId12"/>
    <p:sldLayoutId id="2147483798" r:id="rId13"/>
    <p:sldLayoutId id="2147483776" r:id="rId14"/>
    <p:sldLayoutId id="2147483789" r:id="rId15"/>
    <p:sldLayoutId id="2147483778" r:id="rId16"/>
    <p:sldLayoutId id="2147483795" r:id="rId17"/>
    <p:sldLayoutId id="2147483779" r:id="rId18"/>
    <p:sldLayoutId id="2147483796" r:id="rId19"/>
    <p:sldLayoutId id="2147483777" r:id="rId20"/>
    <p:sldLayoutId id="2147483790" r:id="rId21"/>
    <p:sldLayoutId id="2147483791" r:id="rId22"/>
    <p:sldLayoutId id="2147483780" r:id="rId23"/>
    <p:sldLayoutId id="2147483792" r:id="rId24"/>
    <p:sldLayoutId id="2147483782" r:id="rId25"/>
    <p:sldLayoutId id="2147483800" r:id="rId26"/>
    <p:sldLayoutId id="2147483804" r:id="rId27"/>
    <p:sldLayoutId id="2147483802" r:id="rId28"/>
    <p:sldLayoutId id="2147483805" r:id="rId29"/>
    <p:sldLayoutId id="2147483801" r:id="rId30"/>
    <p:sldLayoutId id="2147483783" r:id="rId3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488950" indent="-1746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804863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155700" indent="-1285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470025" indent="-1333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73" userDrawn="1">
          <p15:clr>
            <a:srgbClr val="F26B43"/>
          </p15:clr>
        </p15:guide>
        <p15:guide id="2" pos="7605" userDrawn="1">
          <p15:clr>
            <a:srgbClr val="F26B43"/>
          </p15:clr>
        </p15:guide>
        <p15:guide id="3" pos="75" userDrawn="1">
          <p15:clr>
            <a:srgbClr val="F26B43"/>
          </p15:clr>
        </p15:guide>
        <p15:guide id="4" orient="horz" pos="4247" userDrawn="1">
          <p15:clr>
            <a:srgbClr val="F26B43"/>
          </p15:clr>
        </p15:guide>
        <p15:guide id="5" pos="325" userDrawn="1">
          <p15:clr>
            <a:srgbClr val="F26B43"/>
          </p15:clr>
        </p15:guide>
        <p15:guide id="6" orient="horz" pos="4088" userDrawn="1">
          <p15:clr>
            <a:srgbClr val="F26B43"/>
          </p15:clr>
        </p15:guide>
        <p15:guide id="7" pos="6970" userDrawn="1">
          <p15:clr>
            <a:srgbClr val="F26B43"/>
          </p15:clr>
        </p15:guide>
        <p15:guide id="8" orient="horz" pos="346" userDrawn="1">
          <p15:clr>
            <a:srgbClr val="F26B43"/>
          </p15:clr>
        </p15:guide>
        <p15:guide id="9" orient="horz" pos="981" userDrawn="1">
          <p15:clr>
            <a:srgbClr val="F26B43"/>
          </p15:clr>
        </p15:guide>
        <p15:guide id="10" orient="horz" pos="572" userDrawn="1">
          <p15:clr>
            <a:srgbClr val="F26B43"/>
          </p15:clr>
        </p15:guide>
        <p15:guide id="11" orient="horz" pos="1071" userDrawn="1">
          <p15:clr>
            <a:srgbClr val="F26B43"/>
          </p15:clr>
        </p15:guide>
        <p15:guide id="12" pos="73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2-5018-517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hyperlink" Target="https://orcid.org/0000-0002-0562-7254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tuni.fi/ld.php?content_id=3217417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libguides.tuni.fi/ld.php?content_id=32174176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sd.uta.fi/e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researchdata@tuni.f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ibguides.tuni.fi/researchdatamanagement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ni.fi/studentsguide/curriculum/course-units/otm-8720ae20-4eee-4b5d-8958-dcb08314845b?year=2019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na.nykyri@tuni.fi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5" Type="http://schemas.openxmlformats.org/officeDocument/2006/relationships/hyperlink" Target="mailto:Researchdata@tuni.fi" TargetMode="External"/><Relationship Id="rId4" Type="http://schemas.openxmlformats.org/officeDocument/2006/relationships/hyperlink" Target="mailto:turkka.nappila@tuni.fi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helsinki.fi/x/YLpZDQ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helsinki.fi/x/YLpZDQ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281/zenodo.1299108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doi.org/10.5281/zenodo.324728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Relationship Id="rId5" Type="http://schemas.openxmlformats.org/officeDocument/2006/relationships/hyperlink" Target="https://www.flickr.com/photos/internetarchivebookimages/20770534352" TargetMode="External"/><Relationship Id="rId4" Type="http://schemas.openxmlformats.org/officeDocument/2006/relationships/hyperlink" Target="https://wiki.helsinki.fi/pages/viewpage.action?pageId=223984224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50863" y="2810313"/>
            <a:ext cx="11090275" cy="1390444"/>
          </a:xfrm>
        </p:spPr>
        <p:txBody>
          <a:bodyPr>
            <a:normAutofit fontScale="90000"/>
          </a:bodyPr>
          <a:lstStyle/>
          <a:p>
            <a:r>
              <a:rPr lang="en-GB" dirty="0">
                <a:ea typeface="+mj-lt"/>
                <a:cs typeface="+mj-lt"/>
              </a:rPr>
              <a:t>Training Researchers </a:t>
            </a:r>
            <a:br>
              <a:rPr lang="en-GB" dirty="0">
                <a:ea typeface="+mj-lt"/>
                <a:cs typeface="+mj-lt"/>
              </a:rPr>
            </a:br>
            <a:r>
              <a:rPr lang="en-GB" dirty="0">
                <a:ea typeface="+mj-lt"/>
                <a:cs typeface="+mj-lt"/>
              </a:rPr>
              <a:t>on Handling Sensitive Data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57589" y="4435973"/>
            <a:ext cx="11083550" cy="1553766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r>
              <a:rPr lang="en-GB" sz="8000" dirty="0">
                <a:cs typeface="Calibri"/>
              </a:rPr>
              <a:t>Susanna Nykyri, Ph.D.</a:t>
            </a:r>
          </a:p>
          <a:p>
            <a:r>
              <a:rPr lang="en-GB" sz="7200" dirty="0">
                <a:cs typeface="Calibri"/>
              </a:rPr>
              <a:t>Manager,</a:t>
            </a:r>
            <a:r>
              <a:rPr lang="en-GB" sz="7200" dirty="0">
                <a:ea typeface="+mn-lt"/>
                <a:cs typeface="Calibri"/>
              </a:rPr>
              <a:t> Open Science Services,     </a:t>
            </a:r>
            <a:r>
              <a:rPr lang="en-GB" sz="7200" dirty="0">
                <a:ea typeface="+mn-lt"/>
                <a:cs typeface="+mn-lt"/>
                <a:hlinkClick r:id="rId3"/>
              </a:rPr>
              <a:t>https://orcid.org/0000-0002-5018-5176</a:t>
            </a:r>
            <a:endParaRPr lang="en-GB" sz="7200" dirty="0">
              <a:cs typeface="Arial"/>
            </a:endParaRPr>
          </a:p>
          <a:p>
            <a:r>
              <a:rPr lang="en-GB" sz="8000" dirty="0"/>
              <a:t>Turkka Näppilä, Ph.D.</a:t>
            </a:r>
          </a:p>
          <a:p>
            <a:r>
              <a:rPr lang="en-GB" sz="7200" dirty="0"/>
              <a:t>Data Management Expert, Open Science Services,     </a:t>
            </a:r>
            <a:r>
              <a:rPr lang="en-GB" sz="7200" dirty="0">
                <a:hlinkClick r:id="rId4"/>
              </a:rPr>
              <a:t>https://orcid.org/0000-0002-0562-7254</a:t>
            </a:r>
            <a:endParaRPr lang="en-GB" sz="7200" dirty="0"/>
          </a:p>
          <a:p>
            <a:endParaRPr lang="en-GB" sz="3200" dirty="0">
              <a:cs typeface="Arial"/>
            </a:endParaRPr>
          </a:p>
          <a:p>
            <a:r>
              <a:rPr lang="en-GB" sz="9600" dirty="0">
                <a:ea typeface="+mn-lt"/>
                <a:cs typeface="+mn-lt"/>
              </a:rPr>
              <a:t>Tampere University Library</a:t>
            </a:r>
            <a:endParaRPr lang="en-GB" sz="9600" dirty="0">
              <a:cs typeface="Arial"/>
            </a:endParaRPr>
          </a:p>
          <a:p>
            <a:endParaRPr lang="fi-FI" dirty="0">
              <a:cs typeface="Arial" panose="020B0604020202020204"/>
            </a:endParaRPr>
          </a:p>
        </p:txBody>
      </p:sp>
      <p:pic>
        <p:nvPicPr>
          <p:cNvPr id="7" name="Graphic 6">
            <a:hlinkClick r:id="rId3"/>
            <a:extLst>
              <a:ext uri="{FF2B5EF4-FFF2-40B4-BE49-F238E27FC236}">
                <a16:creationId xmlns:a16="http://schemas.microsoft.com/office/drawing/2014/main" id="{FAB72616-FCD7-48B3-A67D-38192EBFA37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765417" y="4805627"/>
            <a:ext cx="216000" cy="216000"/>
          </a:xfrm>
          <a:prstGeom prst="rect">
            <a:avLst/>
          </a:prstGeom>
        </p:spPr>
      </p:pic>
      <p:pic>
        <p:nvPicPr>
          <p:cNvPr id="8" name="Graphic 7">
            <a:hlinkClick r:id="rId4"/>
            <a:extLst>
              <a:ext uri="{FF2B5EF4-FFF2-40B4-BE49-F238E27FC236}">
                <a16:creationId xmlns:a16="http://schemas.microsoft.com/office/drawing/2014/main" id="{FD89BCBA-1757-4F27-A3E3-889D7E6420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629343" y="5480306"/>
            <a:ext cx="216000" cy="21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A925588-80F0-402C-8684-6B1FD600EF7E}"/>
              </a:ext>
            </a:extLst>
          </p:cNvPr>
          <p:cNvSpPr txBox="1"/>
          <p:nvPr/>
        </p:nvSpPr>
        <p:spPr>
          <a:xfrm>
            <a:off x="353103" y="6444347"/>
            <a:ext cx="41846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solidFill>
                  <a:schemeClr val="bg1"/>
                </a:solidFill>
              </a:rPr>
              <a:t>10.5281/zenodo.3514768</a:t>
            </a:r>
          </a:p>
        </p:txBody>
      </p:sp>
    </p:spTree>
    <p:extLst>
      <p:ext uri="{BB962C8B-B14F-4D97-AF65-F5344CB8AC3E}">
        <p14:creationId xmlns:p14="http://schemas.microsoft.com/office/powerpoint/2010/main" val="4267190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8C7A7-2010-4706-AE91-402B18ECD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(cont.)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8C9EF-EB7A-42EA-8733-D490462FB4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5"/>
            </a:pPr>
            <a:r>
              <a:rPr lang="en-US" dirty="0"/>
              <a:t>Opening, publishing and archiving the data after the research project</a:t>
            </a:r>
          </a:p>
          <a:p>
            <a:pPr lvl="1"/>
            <a:r>
              <a:rPr lang="en-US" dirty="0"/>
              <a:t>Which parts of your data you can open, publish or archive and how?</a:t>
            </a:r>
          </a:p>
          <a:p>
            <a:pPr lvl="1"/>
            <a:r>
              <a:rPr lang="en-US" dirty="0"/>
              <a:t>Can you publish your metadata?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dirty="0"/>
              <a:t>Data management responsibilities and resources</a:t>
            </a:r>
          </a:p>
          <a:p>
            <a:pPr lvl="1"/>
            <a:r>
              <a:rPr lang="en-US" dirty="0"/>
              <a:t>How do you take into account the increased cost of managing sensitive information?</a:t>
            </a: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95EA9-32E8-4A4A-BB99-7992A4DC2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6256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5713B3-3039-441C-9F21-04CAB3280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"/>
                <a:cs typeface="Calibri Light"/>
              </a:rPr>
              <a:t>Case Tampere </a:t>
            </a:r>
            <a:r>
              <a:rPr lang="fi-FI" dirty="0" err="1">
                <a:latin typeface="Arial"/>
                <a:cs typeface="Calibri Light"/>
              </a:rPr>
              <a:t>University</a:t>
            </a:r>
            <a:endParaRPr lang="fi-FI" dirty="0">
              <a:latin typeface="Arial"/>
            </a:endParaRP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0B77423-ABD0-4428-96B0-622420D1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Brand new university, we started on January 1, 2019!</a:t>
            </a:r>
          </a:p>
          <a:p>
            <a:r>
              <a:rPr lang="en-US" dirty="0">
                <a:cs typeface="Calibri"/>
              </a:rPr>
              <a:t>Merged the University of Tampere and Tampere University of Technology</a:t>
            </a:r>
          </a:p>
          <a:p>
            <a:pPr lvl="1"/>
            <a:r>
              <a:rPr lang="en-US" dirty="0">
                <a:cs typeface="Calibri"/>
              </a:rPr>
              <a:t>is the majority shareholder of Tampere University of Applied Sciences</a:t>
            </a:r>
          </a:p>
          <a:p>
            <a:r>
              <a:rPr lang="en-US" dirty="0">
                <a:cs typeface="Calibri"/>
              </a:rPr>
              <a:t>Together we form the Tampere higher education community</a:t>
            </a:r>
          </a:p>
          <a:p>
            <a:pPr lvl="1"/>
            <a:r>
              <a:rPr lang="en-US" dirty="0">
                <a:cs typeface="Calibri"/>
              </a:rPr>
              <a:t>with more than 30,000 students, and nearly 5,000 employees</a:t>
            </a:r>
          </a:p>
          <a:p>
            <a:pPr lvl="1"/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 Tampere University’s Open Science and Research </a:t>
            </a:r>
            <a:r>
              <a:rPr lang="en-US" dirty="0">
                <a:cs typeface="Calibri"/>
                <a:hlinkClick r:id="rId3"/>
              </a:rPr>
              <a:t>Policy</a:t>
            </a:r>
            <a:r>
              <a:rPr lang="en-US" dirty="0">
                <a:cs typeface="Calibri"/>
              </a:rPr>
              <a:t> &amp; </a:t>
            </a:r>
            <a:r>
              <a:rPr lang="en-US" dirty="0">
                <a:cs typeface="Calibri"/>
                <a:hlinkClick r:id="rId4"/>
              </a:rPr>
              <a:t>Action Plan</a:t>
            </a:r>
            <a:r>
              <a:rPr lang="en-US" dirty="0">
                <a:cs typeface="Calibri"/>
              </a:rPr>
              <a:t> date from 2018</a:t>
            </a:r>
          </a:p>
          <a:p>
            <a:pPr lvl="1"/>
            <a:r>
              <a:rPr lang="en-US" dirty="0">
                <a:cs typeface="Calibri"/>
              </a:rPr>
              <a:t>Data management skills play a major role in both documents</a:t>
            </a:r>
          </a:p>
          <a:p>
            <a:r>
              <a:rPr lang="en-US" dirty="0">
                <a:cs typeface="Arial"/>
              </a:rPr>
              <a:t>Research Data Services</a:t>
            </a:r>
          </a:p>
          <a:p>
            <a:pPr lvl="1"/>
            <a:r>
              <a:rPr lang="en-US" dirty="0">
                <a:cs typeface="Arial"/>
              </a:rPr>
              <a:t>Guidelines and guides</a:t>
            </a:r>
          </a:p>
          <a:p>
            <a:pPr lvl="1"/>
            <a:r>
              <a:rPr lang="en-US" dirty="0">
                <a:cs typeface="Arial"/>
              </a:rPr>
              <a:t>Training and education</a:t>
            </a:r>
          </a:p>
        </p:txBody>
      </p:sp>
    </p:spTree>
    <p:extLst>
      <p:ext uri="{BB962C8B-B14F-4D97-AF65-F5344CB8AC3E}">
        <p14:creationId xmlns:p14="http://schemas.microsoft.com/office/powerpoint/2010/main" val="1402513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93875-668B-4D88-BBE9-6D68CE4DA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Research Data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28D2C-77A4-43C5-A9D4-6E2658A7C6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 network of specialists whose duties relate to research data (management)</a:t>
            </a:r>
          </a:p>
          <a:p>
            <a:pPr lvl="1"/>
            <a:r>
              <a:rPr lang="en-US" dirty="0"/>
              <a:t>Data management specialists from Library, IT for Research, DPO &amp; lawyers, records management specialist, Research and Innovations Services…</a:t>
            </a:r>
          </a:p>
          <a:p>
            <a:pPr lvl="1"/>
            <a:r>
              <a:rPr lang="en-US" dirty="0">
                <a:hlinkClick r:id="rId3"/>
              </a:rPr>
              <a:t>Finnish Social Science Data Archive</a:t>
            </a:r>
            <a:endParaRPr lang="en-US" dirty="0"/>
          </a:p>
          <a:p>
            <a:pPr lvl="1"/>
            <a:r>
              <a:rPr lang="en-US" dirty="0">
                <a:cs typeface="Arial"/>
              </a:rPr>
              <a:t>Coordinated by Library</a:t>
            </a:r>
            <a:endParaRPr lang="en-US" dirty="0"/>
          </a:p>
          <a:p>
            <a:r>
              <a:rPr lang="en-US" dirty="0"/>
              <a:t>In action since August 2019</a:t>
            </a:r>
          </a:p>
          <a:p>
            <a:pPr lvl="1"/>
            <a:r>
              <a:rPr lang="en-US" dirty="0"/>
              <a:t>with the introduction a service management system</a:t>
            </a:r>
          </a:p>
          <a:p>
            <a:r>
              <a:rPr lang="en-US" dirty="0"/>
              <a:t>One-stop-shop: </a:t>
            </a:r>
            <a:r>
              <a:rPr lang="en-US" dirty="0">
                <a:hlinkClick r:id="rId4"/>
              </a:rPr>
              <a:t>researchdata@tuni.fi</a:t>
            </a:r>
            <a:endParaRPr lang="en-US" dirty="0"/>
          </a:p>
          <a:p>
            <a:pPr lvl="1"/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8F0CC2-5A55-4BB7-9023-97C82F1FA1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420592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C706-4450-47A5-ADDD-E1310C430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 err="1">
                <a:ea typeface="+mn-lt"/>
                <a:cs typeface="+mn-lt"/>
              </a:rPr>
              <a:t>Guidelines</a:t>
            </a:r>
            <a:r>
              <a:rPr lang="fi-FI" dirty="0">
                <a:ea typeface="+mn-lt"/>
                <a:cs typeface="+mn-lt"/>
              </a:rPr>
              <a:t> and </a:t>
            </a:r>
            <a:r>
              <a:rPr lang="fi-FI" dirty="0" err="1">
                <a:ea typeface="+mn-lt"/>
                <a:cs typeface="+mn-lt"/>
              </a:rPr>
              <a:t>guides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DE862B-6764-4DC2-A62A-B70175194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The guidelines for managing sensitive data have been incorporated into Tampere University’s </a:t>
            </a:r>
            <a:r>
              <a:rPr lang="en-US" dirty="0" err="1"/>
              <a:t>DMPTuuli</a:t>
            </a:r>
            <a:r>
              <a:rPr lang="en-US" dirty="0"/>
              <a:t> guidelines</a:t>
            </a:r>
          </a:p>
          <a:p>
            <a:pPr lvl="1"/>
            <a:r>
              <a:rPr lang="en-US" dirty="0"/>
              <a:t>”</a:t>
            </a:r>
            <a:r>
              <a:rPr lang="en-US" b="1" dirty="0"/>
              <a:t>Does your research include processing sensitive or confidential data? …</a:t>
            </a:r>
            <a:r>
              <a:rPr lang="en-US" dirty="0"/>
              <a:t>”</a:t>
            </a:r>
          </a:p>
          <a:p>
            <a:r>
              <a:rPr lang="en-US" dirty="0"/>
              <a:t>Tampere University Library maintains Research Data Management Guide</a:t>
            </a:r>
          </a:p>
          <a:p>
            <a:pPr lvl="1"/>
            <a:r>
              <a:rPr lang="en-US" dirty="0"/>
              <a:t>Available at </a:t>
            </a:r>
            <a:r>
              <a:rPr lang="en-US" dirty="0">
                <a:hlinkClick r:id="rId3"/>
              </a:rPr>
              <a:t>https://libguides.tuni.fi/researchdatamanagement</a:t>
            </a:r>
            <a:endParaRPr lang="en-US" dirty="0"/>
          </a:p>
          <a:p>
            <a:endParaRPr lang="en-US" dirty="0"/>
          </a:p>
          <a:p>
            <a:pPr indent="-174625"/>
            <a:r>
              <a:rPr lang="en-US" dirty="0"/>
              <a:t>Contents are updated regularly!</a:t>
            </a: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38886-E047-41D6-98E6-94D464C01C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11515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A50C7-1AA9-42E0-AC89-9265CC80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Calibri Light"/>
              </a:rPr>
              <a:t>Training and </a:t>
            </a:r>
            <a:r>
              <a:rPr lang="fi-FI" dirty="0" err="1">
                <a:cs typeface="Calibri Light"/>
              </a:rPr>
              <a:t>education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B2A95-9D9E-4B27-893C-532F3DC6D0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hlinkClick r:id="rId3"/>
              </a:rPr>
              <a:t>Research Ethics</a:t>
            </a:r>
            <a:r>
              <a:rPr lang="en-US" dirty="0"/>
              <a:t>, 4 ECTS</a:t>
            </a:r>
          </a:p>
          <a:p>
            <a:pPr lvl="1"/>
            <a:r>
              <a:rPr lang="en-US" dirty="0"/>
              <a:t>Organized by Tampere University Doctoral School</a:t>
            </a:r>
          </a:p>
          <a:p>
            <a:pPr lvl="1"/>
            <a:r>
              <a:rPr lang="en-US" dirty="0"/>
              <a:t>Mandatory for all doctoral students</a:t>
            </a:r>
          </a:p>
          <a:p>
            <a:pPr lvl="1"/>
            <a:r>
              <a:rPr lang="en-US" dirty="0"/>
              <a:t>Includes lectures on Open Science and DM (by Research Data Services)</a:t>
            </a:r>
            <a:endParaRPr lang="en-US" dirty="0">
              <a:cs typeface="Arial"/>
            </a:endParaRPr>
          </a:p>
          <a:p>
            <a:r>
              <a:rPr lang="en-US" dirty="0"/>
              <a:t>DMP Workshops and Clinics</a:t>
            </a:r>
          </a:p>
          <a:p>
            <a:pPr lvl="1"/>
            <a:r>
              <a:rPr lang="en-US" dirty="0"/>
              <a:t>Especially during the Academy of Finland funding calls</a:t>
            </a:r>
          </a:p>
          <a:p>
            <a:pPr lvl="1"/>
            <a:r>
              <a:rPr lang="en-US" dirty="0"/>
              <a:t>Also attending DPO(s) and people from IT for Research</a:t>
            </a:r>
          </a:p>
          <a:p>
            <a:r>
              <a:rPr lang="en-US" dirty="0"/>
              <a:t>Thematical training and events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33A58-77E4-4F50-A98F-B016D8484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56620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019B2A-F151-48C8-8EF8-EDCBAAAE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Recommendations, part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9DF8B-701D-45F2-9FC3-CADEA554A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cs typeface="Calibri" panose="020F0502020204030204"/>
              </a:rPr>
              <a:t>For organizations</a:t>
            </a:r>
            <a:r>
              <a:rPr lang="en-US" dirty="0">
                <a:solidFill>
                  <a:schemeClr val="tx1"/>
                </a:solidFill>
                <a:cs typeface="Calibri" panose="020F0502020204030204"/>
              </a:rPr>
              <a:t>:</a:t>
            </a:r>
          </a:p>
          <a:p>
            <a:r>
              <a:rPr lang="en-US" dirty="0" err="1">
                <a:cs typeface="Calibri" panose="020F0502020204030204"/>
              </a:rPr>
              <a:t>Multiprofessional</a:t>
            </a:r>
            <a:r>
              <a:rPr lang="en-US" dirty="0">
                <a:cs typeface="Calibri" panose="020F0502020204030204"/>
              </a:rPr>
              <a:t> co-operation needed, no single service unit can cover the field</a:t>
            </a:r>
          </a:p>
          <a:p>
            <a:r>
              <a:rPr lang="en-US" dirty="0">
                <a:cs typeface="Calibri" panose="020F0502020204030204"/>
              </a:rPr>
              <a:t>Guidelines need an active updating, minimum one-year-basis </a:t>
            </a:r>
          </a:p>
          <a:p>
            <a:r>
              <a:rPr lang="en-US" dirty="0">
                <a:cs typeface="Calibri" panose="020F0502020204030204"/>
              </a:rPr>
              <a:t>Written guidelines not enough, the topic needs to be included in training and education.</a:t>
            </a:r>
          </a:p>
          <a:p>
            <a:pPr lvl="1"/>
            <a:r>
              <a:rPr lang="en-US" dirty="0">
                <a:cs typeface="Calibri" panose="020F0502020204030204"/>
              </a:rPr>
              <a:t>Also support personnel needs to be trained!</a:t>
            </a:r>
          </a:p>
          <a:p>
            <a:r>
              <a:rPr lang="en-US" dirty="0">
                <a:cs typeface="Calibri" panose="020F0502020204030204"/>
              </a:rPr>
              <a:t>Benchmark other organizations for best practices. Share also stories of the practices that didn't work!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B1485A-DF15-4D30-9B22-6C4125378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141323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A40B1-66C6-4297-A06F-0DE410478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cs typeface="Calibri Light"/>
              </a:rPr>
              <a:t>Recommendations</a:t>
            </a:r>
            <a:r>
              <a:rPr lang="fi-FI" dirty="0">
                <a:cs typeface="Calibri Light"/>
              </a:rPr>
              <a:t>, </a:t>
            </a:r>
            <a:r>
              <a:rPr lang="fi-FI" dirty="0" err="1">
                <a:cs typeface="Calibri Light"/>
              </a:rPr>
              <a:t>part</a:t>
            </a:r>
            <a:r>
              <a:rPr lang="fi-FI" dirty="0">
                <a:cs typeface="Calibri Light"/>
              </a:rPr>
              <a:t> 2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34FDE-1D70-43AA-9F45-1EC7BE9B2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ea typeface="+mn-lt"/>
                <a:cs typeface="+mn-lt"/>
              </a:rPr>
              <a:t>For researchers</a:t>
            </a:r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: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cs typeface="Calibri" panose="020F0502020204030204"/>
              </a:rPr>
              <a:t>Use your local services – if there </a:t>
            </a:r>
            <a:r>
              <a:rPr lang="en-US" dirty="0" err="1">
                <a:cs typeface="Calibri" panose="020F0502020204030204"/>
              </a:rPr>
              <a:t>ain't</a:t>
            </a:r>
            <a:r>
              <a:rPr lang="en-US" dirty="0">
                <a:cs typeface="Calibri" panose="020F0502020204030204"/>
              </a:rPr>
              <a:t> such, demand them</a:t>
            </a:r>
          </a:p>
          <a:p>
            <a:r>
              <a:rPr lang="en-US" dirty="0">
                <a:cs typeface="Calibri" panose="020F0502020204030204"/>
              </a:rPr>
              <a:t>The topic should be reflected during the whole research process</a:t>
            </a:r>
          </a:p>
          <a:p>
            <a:r>
              <a:rPr lang="en-US" dirty="0">
                <a:cs typeface="Calibri" panose="020F0502020204030204"/>
              </a:rPr>
              <a:t>Pay special attention to </a:t>
            </a:r>
            <a:r>
              <a:rPr lang="en-US" dirty="0" err="1">
                <a:cs typeface="Calibri" panose="020F0502020204030204"/>
              </a:rPr>
              <a:t>recognisation</a:t>
            </a:r>
            <a:r>
              <a:rPr lang="en-US" dirty="0">
                <a:cs typeface="Calibri" panose="020F0502020204030204"/>
              </a:rPr>
              <a:t> of sensitive data – once defined as non-sensitive data can become sensitive due to, e.g., possibilities of big data</a:t>
            </a:r>
          </a:p>
          <a:p>
            <a:r>
              <a:rPr lang="en-US" dirty="0">
                <a:cs typeface="Calibri" panose="020F0502020204030204"/>
              </a:rPr>
              <a:t>Once learned is not enough – check always the up-to-date instructions</a:t>
            </a:r>
          </a:p>
          <a:p>
            <a:r>
              <a:rPr lang="en-US" dirty="0">
                <a:cs typeface="Calibri" panose="020F0502020204030204"/>
              </a:rPr>
              <a:t>The instructions may include local variations</a:t>
            </a: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44589-F652-4396-860B-49CD99E3A0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15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7156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A8587F9-AE52-4461-8B1A-26EA93EBA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B15D6D0-E9A0-4549-8F52-F0A1618AF051}"/>
              </a:ext>
            </a:extLst>
          </p:cNvPr>
          <p:cNvSpPr/>
          <p:nvPr/>
        </p:nvSpPr>
        <p:spPr>
          <a:xfrm>
            <a:off x="3048000" y="1751618"/>
            <a:ext cx="6096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6000" b="1" dirty="0"/>
              <a:t>Thank you!</a:t>
            </a:r>
          </a:p>
          <a:p>
            <a:pPr algn="ctr"/>
            <a:r>
              <a:rPr lang="en-GB" sz="6000" b="1" dirty="0"/>
              <a:t>Questions?</a:t>
            </a:r>
            <a:endParaRPr lang="en-GB" sz="6600" b="1" dirty="0"/>
          </a:p>
          <a:p>
            <a:pPr algn="ctr"/>
            <a:endParaRPr lang="en-GB" sz="2000" dirty="0">
              <a:cs typeface="Calibri"/>
            </a:endParaRPr>
          </a:p>
          <a:p>
            <a:pPr algn="ctr"/>
            <a:r>
              <a:rPr lang="en-GB" dirty="0">
                <a:cs typeface="Calibri"/>
              </a:rPr>
              <a:t>Contact us:</a:t>
            </a:r>
          </a:p>
          <a:p>
            <a:pPr algn="ctr"/>
            <a:r>
              <a:rPr lang="en-GB" dirty="0">
                <a:cs typeface="Calibri"/>
                <a:hlinkClick r:id="rId3"/>
              </a:rPr>
              <a:t>susanna.nykyri@tuni.fi</a:t>
            </a:r>
            <a:endParaRPr lang="en-GB" dirty="0">
              <a:cs typeface="Calibri"/>
            </a:endParaRPr>
          </a:p>
          <a:p>
            <a:pPr algn="ctr"/>
            <a:r>
              <a:rPr lang="en-GB" dirty="0">
                <a:cs typeface="Calibri"/>
                <a:hlinkClick r:id="rId4"/>
              </a:rPr>
              <a:t>turkka.nappila@tuni.fi</a:t>
            </a:r>
            <a:endParaRPr lang="en-GB" dirty="0">
              <a:cs typeface="Calibri"/>
            </a:endParaRPr>
          </a:p>
          <a:p>
            <a:pPr algn="ctr"/>
            <a:endParaRPr lang="en-GB" dirty="0">
              <a:cs typeface="Calibri"/>
            </a:endParaRPr>
          </a:p>
          <a:p>
            <a:pPr algn="ctr"/>
            <a:r>
              <a:rPr lang="en-GB" dirty="0">
                <a:cs typeface="Calibri"/>
                <a:hlinkClick r:id="rId5"/>
              </a:rPr>
              <a:t>researchdata@tuni.fi</a:t>
            </a:r>
            <a:endParaRPr lang="en-GB" sz="6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41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50660-7831-4FF3-8817-212C81927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Outline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6894E-CE7E-4209-8C24-8B312DC45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i-FI" dirty="0" err="1">
                <a:cs typeface="Calibri" panose="020F0502020204030204"/>
              </a:rPr>
              <a:t>Background</a:t>
            </a:r>
            <a:endParaRPr lang="fi-FI" dirty="0">
              <a:cs typeface="Calibri" panose="020F0502020204030204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dirty="0" err="1">
                <a:cs typeface="Calibri" panose="020F0502020204030204"/>
              </a:rPr>
              <a:t>Guidance</a:t>
            </a:r>
            <a:endParaRPr lang="fi-FI" dirty="0">
              <a:cs typeface="Calibri" panose="020F0502020204030204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dirty="0">
                <a:cs typeface="Calibri" panose="020F0502020204030204"/>
              </a:rPr>
              <a:t>Case Tampere </a:t>
            </a:r>
            <a:r>
              <a:rPr lang="fi-FI" dirty="0" err="1">
                <a:cs typeface="Calibri" panose="020F0502020204030204"/>
              </a:rPr>
              <a:t>University</a:t>
            </a:r>
            <a:endParaRPr lang="fi-FI" dirty="0">
              <a:cs typeface="Calibri" panose="020F0502020204030204"/>
            </a:endParaRPr>
          </a:p>
          <a:p>
            <a:pPr marL="457200" indent="-457200">
              <a:buFont typeface="+mj-lt"/>
              <a:buAutoNum type="arabicPeriod"/>
            </a:pPr>
            <a:r>
              <a:rPr lang="fi-FI" dirty="0" err="1">
                <a:cs typeface="Calibri" panose="020F0502020204030204"/>
              </a:rPr>
              <a:t>Recommendations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D5A369-B4BC-4665-BA94-D484B41AB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315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9C08D-8C33-4509-97B7-D52F70203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latin typeface="Arial"/>
                <a:cs typeface="Arial"/>
              </a:rPr>
              <a:t>Background</a:t>
            </a:r>
            <a:r>
              <a:rPr lang="fi-FI" dirty="0">
                <a:latin typeface="Arial"/>
                <a:cs typeface="Arial"/>
              </a:rPr>
              <a:t> (Case Finland)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702E0-4C9F-4BFC-9C62-645C9787D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Data management plan (DMP) as a tool for making the researchers to think about DM</a:t>
            </a:r>
          </a:p>
          <a:p>
            <a:r>
              <a:rPr lang="en-US" dirty="0">
                <a:cs typeface="Calibri"/>
              </a:rPr>
              <a:t>DMP required, e.g., by the Academy of Finland, the biggest research funder in Finland, since 2016</a:t>
            </a:r>
          </a:p>
          <a:p>
            <a:r>
              <a:rPr lang="en-US" dirty="0">
                <a:cs typeface="Calibri"/>
              </a:rPr>
              <a:t>Finnish DMP template prepared cooperatively in a network called </a:t>
            </a:r>
            <a:r>
              <a:rPr lang="en-US" dirty="0" err="1">
                <a:cs typeface="Calibri"/>
              </a:rPr>
              <a:t>Tuuli</a:t>
            </a:r>
            <a:endParaRPr lang="en-US" dirty="0">
              <a:cs typeface="Calibri"/>
            </a:endParaRPr>
          </a:p>
          <a:p>
            <a:pPr lvl="1"/>
            <a:r>
              <a:rPr lang="en-US" dirty="0" err="1">
                <a:cs typeface="Calibri"/>
              </a:rPr>
              <a:t>DMPTuuli</a:t>
            </a:r>
            <a:r>
              <a:rPr lang="en-US" dirty="0">
                <a:cs typeface="Calibri"/>
              </a:rPr>
              <a:t>, a tool for writing your DMP (tailored from DMP Online, coordinated by </a:t>
            </a:r>
            <a:r>
              <a:rPr lang="en-US" dirty="0" err="1">
                <a:cs typeface="Calibri"/>
              </a:rPr>
              <a:t>HULib</a:t>
            </a:r>
            <a:r>
              <a:rPr lang="en-US" dirty="0">
                <a:cs typeface="Calibri"/>
              </a:rPr>
              <a:t>)</a:t>
            </a:r>
          </a:p>
          <a:p>
            <a:pPr lvl="1"/>
            <a:r>
              <a:rPr lang="en-US" dirty="0">
                <a:ea typeface="+mn-lt"/>
                <a:cs typeface="+mn-lt"/>
              </a:rPr>
              <a:t>Localized</a:t>
            </a:r>
            <a:r>
              <a:rPr lang="en-US" dirty="0">
                <a:cs typeface="Calibri"/>
              </a:rPr>
              <a:t> version of the DCC template</a:t>
            </a:r>
          </a:p>
          <a:p>
            <a:pPr lvl="1"/>
            <a:r>
              <a:rPr lang="en-US" dirty="0">
                <a:cs typeface="Calibri"/>
              </a:rPr>
              <a:t>Experts from different research organizations (mainly from university libraries)</a:t>
            </a:r>
          </a:p>
          <a:p>
            <a:r>
              <a:rPr lang="en-US" dirty="0">
                <a:cs typeface="Calibri"/>
              </a:rPr>
              <a:t>In 2017, a group of experts started to think about how to incorporate guidance on managing sensitive data into the DMP template</a:t>
            </a:r>
          </a:p>
          <a:p>
            <a:pPr lvl="1"/>
            <a:r>
              <a:rPr lang="en-US" dirty="0">
                <a:cs typeface="Calibri"/>
              </a:rPr>
              <a:t>GDPR, Open Science, research ethics</a:t>
            </a:r>
          </a:p>
          <a:p>
            <a:pPr lvl="1"/>
            <a:r>
              <a:rPr lang="en-US" dirty="0">
                <a:ea typeface="+mn-lt"/>
                <a:cs typeface="+mn-lt"/>
              </a:rPr>
              <a:t>Working group for </a:t>
            </a:r>
            <a:r>
              <a:rPr lang="en-US" dirty="0">
                <a:ea typeface="+mn-lt"/>
                <a:cs typeface="+mn-lt"/>
                <a:hlinkClick r:id="rId3"/>
              </a:rPr>
              <a:t>DMP guidance on managing sensitive data</a:t>
            </a:r>
            <a:endParaRPr lang="en-US" dirty="0">
              <a:ea typeface="+mn-lt"/>
              <a:cs typeface="+mn-lt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FCDE73-AAF5-44DA-8A3E-8445D0F388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1032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EF56B-305B-4403-84D2-F6EDAD842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Working</a:t>
            </a:r>
            <a:r>
              <a:rPr lang="fi-FI" dirty="0"/>
              <a:t> </a:t>
            </a:r>
            <a:r>
              <a:rPr lang="fi-FI" dirty="0" err="1"/>
              <a:t>method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38DF3-C2BC-4B33-9380-5B5404FA1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Transparent</a:t>
            </a:r>
          </a:p>
          <a:p>
            <a:pPr lvl="1"/>
            <a:r>
              <a:rPr lang="en-US" dirty="0"/>
              <a:t>Working space publicly available at </a:t>
            </a:r>
            <a:r>
              <a:rPr lang="en-US" dirty="0">
                <a:hlinkClick r:id="rId3"/>
              </a:rPr>
              <a:t>https://wiki.helsinki.fi/x/YLpZDQ</a:t>
            </a:r>
            <a:r>
              <a:rPr lang="en-US" dirty="0"/>
              <a:t> (in Finnish)</a:t>
            </a:r>
          </a:p>
          <a:p>
            <a:r>
              <a:rPr lang="en-US" dirty="0"/>
              <a:t>Working group was open to all who are interested</a:t>
            </a:r>
          </a:p>
          <a:p>
            <a:pPr lvl="1"/>
            <a:r>
              <a:rPr lang="en-US" dirty="0"/>
              <a:t>Unfortunately no researchers participated</a:t>
            </a:r>
            <a:endParaRPr lang="en-US" u="sng" dirty="0">
              <a:solidFill>
                <a:srgbClr val="FF0000"/>
              </a:solidFill>
              <a:cs typeface="Calibri"/>
            </a:endParaRPr>
          </a:p>
          <a:p>
            <a:r>
              <a:rPr lang="en-US" dirty="0"/>
              <a:t>Reports published in the </a:t>
            </a:r>
            <a:r>
              <a:rPr lang="en-US" dirty="0" err="1"/>
              <a:t>DMPTuuli</a:t>
            </a:r>
            <a:r>
              <a:rPr lang="en-US" dirty="0"/>
              <a:t> tool and </a:t>
            </a:r>
            <a:r>
              <a:rPr lang="en-US" dirty="0" err="1"/>
              <a:t>Zenodo</a:t>
            </a:r>
            <a:r>
              <a:rPr lang="en-US" dirty="0"/>
              <a:t> (CC0)</a:t>
            </a:r>
          </a:p>
          <a:p>
            <a:endParaRPr lang="en-US" dirty="0"/>
          </a:p>
          <a:p>
            <a:r>
              <a:rPr lang="en-US" b="1" dirty="0"/>
              <a:t>A learning process for all who participated!</a:t>
            </a:r>
          </a:p>
          <a:p>
            <a:endParaRPr lang="en-US" dirty="0">
              <a:cs typeface="Arial" panose="020B0604020202020204"/>
            </a:endParaRPr>
          </a:p>
          <a:p>
            <a:r>
              <a:rPr lang="en-US" dirty="0">
                <a:cs typeface="Arial" panose="020B0604020202020204"/>
              </a:rPr>
              <a:t>Currently a working group under the Open Science Coordination of Finland</a:t>
            </a:r>
          </a:p>
          <a:p>
            <a:pPr lvl="1"/>
            <a:r>
              <a:rPr lang="en-US" dirty="0">
                <a:cs typeface="Arial" panose="020B0604020202020204"/>
              </a:rPr>
              <a:t>Localization phase</a:t>
            </a:r>
          </a:p>
          <a:p>
            <a:pPr lvl="1"/>
            <a:r>
              <a:rPr lang="en-US" dirty="0">
                <a:cs typeface="Arial" panose="020B0604020202020204"/>
              </a:rPr>
              <a:t>Next version 2020?</a:t>
            </a:r>
          </a:p>
          <a:p>
            <a:pPr lvl="1"/>
            <a:endParaRPr lang="en-US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55BD0-27DD-44F0-A0BA-7147B9B867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944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5BEC2-848D-4446-8333-08B4D0E48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Guidelines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D6D3BC-676A-46EB-BFBE-9FEE0577B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Two versions (2018 &amp; 2019)</a:t>
            </a:r>
          </a:p>
          <a:p>
            <a:r>
              <a:rPr lang="en-US" dirty="0">
                <a:cs typeface="Calibri"/>
              </a:rPr>
              <a:t>Version 2018:</a:t>
            </a:r>
          </a:p>
          <a:p>
            <a:pPr lvl="1"/>
            <a:r>
              <a:rPr lang="en-US" dirty="0">
                <a:cs typeface="Calibri"/>
              </a:rPr>
              <a:t>“</a:t>
            </a:r>
            <a:r>
              <a:rPr lang="en-US" i="1" dirty="0">
                <a:cs typeface="Calibri"/>
              </a:rPr>
              <a:t>Instructions for handling datasets containing sensitive personal data and key concepts</a:t>
            </a:r>
            <a:r>
              <a:rPr lang="en-US" dirty="0">
                <a:cs typeface="Calibri"/>
              </a:rPr>
              <a:t>”</a:t>
            </a:r>
          </a:p>
          <a:p>
            <a:pPr lvl="2"/>
            <a:r>
              <a:rPr lang="en-US" dirty="0">
                <a:cs typeface="Calibri"/>
              </a:rPr>
              <a:t>Available at </a:t>
            </a:r>
            <a:r>
              <a:rPr lang="en-US" dirty="0">
                <a:cs typeface="Calibri"/>
                <a:hlinkClick r:id="rId3"/>
              </a:rPr>
              <a:t>https://doi.org/10.5281/zenodo.1299108</a:t>
            </a:r>
            <a:endParaRPr lang="en-US" dirty="0">
              <a:cs typeface="Calibri"/>
            </a:endParaRPr>
          </a:p>
          <a:p>
            <a:pPr lvl="1"/>
            <a:r>
              <a:rPr lang="en-US" dirty="0" err="1">
                <a:cs typeface="Calibri"/>
              </a:rPr>
              <a:t>Suplementary</a:t>
            </a:r>
            <a:r>
              <a:rPr lang="en-US" dirty="0">
                <a:cs typeface="Calibri"/>
              </a:rPr>
              <a:t> to the general guidance</a:t>
            </a:r>
          </a:p>
          <a:p>
            <a:pPr lvl="1"/>
            <a:r>
              <a:rPr lang="en-US" dirty="0" err="1">
                <a:cs typeface="Calibri"/>
              </a:rPr>
              <a:t>Obervations</a:t>
            </a:r>
            <a:r>
              <a:rPr lang="en-US" dirty="0">
                <a:cs typeface="Calibri"/>
              </a:rPr>
              <a:t>:</a:t>
            </a:r>
          </a:p>
          <a:p>
            <a:pPr lvl="2"/>
            <a:r>
              <a:rPr lang="en-US" dirty="0">
                <a:cs typeface="Calibri"/>
              </a:rPr>
              <a:t>(1) Research </a:t>
            </a:r>
            <a:r>
              <a:rPr lang="en-US" dirty="0" err="1">
                <a:cs typeface="Calibri"/>
              </a:rPr>
              <a:t>organisations</a:t>
            </a:r>
            <a:r>
              <a:rPr lang="en-US" dirty="0">
                <a:cs typeface="Calibri"/>
              </a:rPr>
              <a:t> did not </a:t>
            </a:r>
            <a:r>
              <a:rPr lang="en-US" dirty="0" err="1">
                <a:cs typeface="Calibri"/>
              </a:rPr>
              <a:t>localise</a:t>
            </a:r>
            <a:r>
              <a:rPr lang="en-US" dirty="0">
                <a:cs typeface="Calibri"/>
              </a:rPr>
              <a:t> the guidelines from the own needs and services point of view</a:t>
            </a:r>
          </a:p>
          <a:p>
            <a:pPr lvl="2"/>
            <a:r>
              <a:rPr lang="en-US" dirty="0">
                <a:cs typeface="Calibri"/>
              </a:rPr>
              <a:t>(2) nor did incorporate them to general guidelines</a:t>
            </a:r>
          </a:p>
          <a:p>
            <a:r>
              <a:rPr lang="en-US" dirty="0">
                <a:cs typeface="Calibri"/>
              </a:rPr>
              <a:t>Version 2019: </a:t>
            </a:r>
          </a:p>
          <a:p>
            <a:pPr lvl="1"/>
            <a:r>
              <a:rPr lang="en-US" dirty="0">
                <a:cs typeface="Calibri"/>
              </a:rPr>
              <a:t>Change of format: complementary to the general guidance, requires </a:t>
            </a:r>
            <a:r>
              <a:rPr lang="en-US" dirty="0" err="1">
                <a:cs typeface="Calibri"/>
              </a:rPr>
              <a:t>localisation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”</a:t>
            </a:r>
            <a:r>
              <a:rPr lang="en-US" i="1" dirty="0">
                <a:cs typeface="Calibri"/>
              </a:rPr>
              <a:t>Additional instructions for planning the management of sensitive and confidential data 2019</a:t>
            </a:r>
            <a:r>
              <a:rPr lang="en-US" dirty="0">
                <a:cs typeface="Calibri"/>
              </a:rPr>
              <a:t>”</a:t>
            </a:r>
          </a:p>
          <a:p>
            <a:pPr lvl="2"/>
            <a:r>
              <a:rPr lang="en-US" dirty="0">
                <a:cs typeface="Calibri"/>
              </a:rPr>
              <a:t>Available at </a:t>
            </a:r>
            <a:r>
              <a:rPr lang="en-US" dirty="0">
                <a:cs typeface="Calibri"/>
                <a:hlinkClick r:id="rId4"/>
              </a:rPr>
              <a:t>https://doi.org/10.5281/zenodo.3247282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Focus on personal data but applicable to some extent to all types of confidential data</a:t>
            </a:r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51FFF-E083-4735-ADA8-2EEF06503F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327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6B95D56B-D2D4-4EDE-938A-71038238FDC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BCA6995-76D5-4701-8E06-41871F25E4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5</a:t>
            </a:fld>
            <a:endParaRPr lang="fi-FI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326E4F01-61A4-4838-B93E-F468F74DC71F}"/>
              </a:ext>
            </a:extLst>
          </p:cNvPr>
          <p:cNvGrpSpPr/>
          <p:nvPr/>
        </p:nvGrpSpPr>
        <p:grpSpPr>
          <a:xfrm>
            <a:off x="1491315" y="708660"/>
            <a:ext cx="9209369" cy="5757772"/>
            <a:chOff x="1134255" y="707404"/>
            <a:chExt cx="9209369" cy="5757772"/>
          </a:xfrm>
        </p:grpSpPr>
        <p:pic>
          <p:nvPicPr>
            <p:cNvPr id="5" name="Picture 2" descr="Kuvahaun tulos haulle germination">
              <a:extLst>
                <a:ext uri="{FF2B5EF4-FFF2-40B4-BE49-F238E27FC236}">
                  <a16:creationId xmlns:a16="http://schemas.microsoft.com/office/drawing/2014/main" id="{127188AD-0A0C-4ADC-AFF7-DF99CBF9C1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4255" y="707404"/>
              <a:ext cx="4580426" cy="52611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6A248D1-7AEB-417E-88CC-D25623EA8F35}"/>
                </a:ext>
              </a:extLst>
            </p:cNvPr>
            <p:cNvGrpSpPr/>
            <p:nvPr/>
          </p:nvGrpSpPr>
          <p:grpSpPr>
            <a:xfrm>
              <a:off x="6003093" y="3104959"/>
              <a:ext cx="4340531" cy="2073569"/>
              <a:chOff x="6003093" y="3104959"/>
              <a:chExt cx="4340531" cy="2073569"/>
            </a:xfrm>
          </p:grpSpPr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8ADC8A7-D163-41F7-A737-BC50820DBE25}"/>
                  </a:ext>
                </a:extLst>
              </p:cNvPr>
              <p:cNvSpPr txBox="1"/>
              <p:nvPr/>
            </p:nvSpPr>
            <p:spPr>
              <a:xfrm>
                <a:off x="6003093" y="3921846"/>
                <a:ext cx="4340530" cy="43979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270047"/>
                    </a:solidFill>
                    <a:latin typeface="+mj-lt"/>
                  </a:rPr>
                  <a:t>National guidance</a:t>
                </a: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52C0BD9-FE4C-4D20-A794-3D1F17FC5E25}"/>
                  </a:ext>
                </a:extLst>
              </p:cNvPr>
              <p:cNvSpPr txBox="1"/>
              <p:nvPr/>
            </p:nvSpPr>
            <p:spPr>
              <a:xfrm>
                <a:off x="6003093" y="3104959"/>
                <a:ext cx="4340530" cy="43979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270047"/>
                    </a:solidFill>
                    <a:latin typeface="+mj-lt"/>
                  </a:rPr>
                  <a:t>Responsibility of organisation</a:t>
                </a:r>
              </a:p>
            </p:txBody>
          </p:sp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DC3D700-4E7A-4742-AC70-A700E85BBD7E}"/>
                  </a:ext>
                </a:extLst>
              </p:cNvPr>
              <p:cNvSpPr txBox="1"/>
              <p:nvPr/>
            </p:nvSpPr>
            <p:spPr>
              <a:xfrm>
                <a:off x="6003093" y="3513402"/>
                <a:ext cx="4340530" cy="43979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fi-FI" sz="2400" dirty="0">
                    <a:solidFill>
                      <a:srgbClr val="270047"/>
                    </a:solidFill>
                    <a:latin typeface="+mj-lt"/>
                  </a:rPr>
                  <a:t>–</a:t>
                </a:r>
                <a:r>
                  <a:rPr lang="fi-FI" sz="2400" dirty="0">
                    <a:solidFill>
                      <a:srgbClr val="270047"/>
                    </a:solidFill>
                  </a:rPr>
                  <a:t>–––––––––––––––––––––––</a:t>
                </a:r>
                <a:endParaRPr lang="fi-FI" sz="2400" dirty="0">
                  <a:solidFill>
                    <a:srgbClr val="270047"/>
                  </a:solidFill>
                  <a:latin typeface="+mj-lt"/>
                </a:endParaRPr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207FAB4-6FE9-4DF8-8AB0-351E1C663323}"/>
                  </a:ext>
                </a:extLst>
              </p:cNvPr>
              <p:cNvSpPr txBox="1"/>
              <p:nvPr/>
            </p:nvSpPr>
            <p:spPr>
              <a:xfrm>
                <a:off x="6003093" y="4738732"/>
                <a:ext cx="4340531" cy="43979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en-GB" sz="2400" dirty="0">
                    <a:solidFill>
                      <a:srgbClr val="270047"/>
                    </a:solidFill>
                    <a:latin typeface="+mj-lt"/>
                  </a:rPr>
                  <a:t>National cooperation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957340-C958-4BB2-A818-DAF48DF74F88}"/>
                  </a:ext>
                </a:extLst>
              </p:cNvPr>
              <p:cNvSpPr txBox="1"/>
              <p:nvPr/>
            </p:nvSpPr>
            <p:spPr>
              <a:xfrm>
                <a:off x="6003093" y="4330289"/>
                <a:ext cx="4340530" cy="439796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algn="ctr"/>
                <a:r>
                  <a:rPr lang="fi-FI" sz="2400" dirty="0">
                    <a:solidFill>
                      <a:srgbClr val="270047"/>
                    </a:solidFill>
                  </a:rPr>
                  <a:t>––––––––––––––––––––––––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1A26D13-B5E1-4103-9133-B046EBD85CBA}"/>
                </a:ext>
              </a:extLst>
            </p:cNvPr>
            <p:cNvSpPr txBox="1"/>
            <p:nvPr/>
          </p:nvSpPr>
          <p:spPr>
            <a:xfrm>
              <a:off x="1134256" y="6034289"/>
              <a:ext cx="486883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i-FI" sz="1100" i="1" dirty="0">
                  <a:solidFill>
                    <a:schemeClr val="bg2">
                      <a:lumMod val="10000"/>
                    </a:schemeClr>
                  </a:solidFill>
                  <a:hlinkClick r:id="rId4"/>
                </a:rPr>
                <a:t>ATT aineistonhallinnan ohje sensitiivisille aineistoille -työryhmä</a:t>
              </a:r>
              <a:endParaRPr lang="fi-FI" sz="1100" i="1" dirty="0">
                <a:solidFill>
                  <a:schemeClr val="bg2">
                    <a:lumMod val="10000"/>
                  </a:schemeClr>
                </a:solidFill>
              </a:endParaRPr>
            </a:p>
            <a:p>
              <a:r>
                <a:rPr lang="fi-FI" sz="1100" i="1" dirty="0">
                  <a:solidFill>
                    <a:schemeClr val="bg2">
                      <a:lumMod val="10000"/>
                    </a:schemeClr>
                  </a:solidFill>
                  <a:hlinkClick r:id="rId5"/>
                </a:rPr>
                <a:t>https://www.flickr.com/photos/internetarchivebookimages/20770534352</a:t>
              </a:r>
              <a:endParaRPr lang="fi-FI" sz="1100" i="1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7297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389C0-AB8D-45F6-9AC3-19DA58F61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Finnish DMP </a:t>
            </a:r>
            <a:r>
              <a:rPr lang="fi-FI" dirty="0" err="1"/>
              <a:t>template</a:t>
            </a:r>
            <a:r>
              <a:rPr lang="fi-FI" dirty="0"/>
              <a:t> (2019)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350E4-64E6-4574-AA10-1E0ABA313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General description of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/>
              <a:t>Ethical &amp; legal compliance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Documentation &amp; metadata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Storage and backup during the research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Opening, publishing and archiving the data after the research project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management responsibilities and resources</a:t>
            </a:r>
            <a:endParaRPr lang="en-US" dirty="0">
              <a:cs typeface="Arial"/>
            </a:endParaRP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286895-9F5A-40DC-B356-AC154CBC4E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6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644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89492-4B43-41E0-BD5A-7A8A68529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instructions (Version 2019)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53B89-1543-43BE-93D2-6135F3258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Based on questions, and not so much on explaining what you </a:t>
            </a:r>
            <a:r>
              <a:rPr lang="en-US" dirty="0" err="1"/>
              <a:t>shoud</a:t>
            </a:r>
            <a:r>
              <a:rPr lang="en-US" dirty="0"/>
              <a:t> do</a:t>
            </a:r>
          </a:p>
          <a:p>
            <a:r>
              <a:rPr lang="en-US" dirty="0"/>
              <a:t> When reading these ”instructions”</a:t>
            </a:r>
            <a:endParaRPr lang="en-US" dirty="0">
              <a:cs typeface="Calibri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researcher should be able to recognize what he/she must take into account / which kind of services he/she should demand when dealing with sensitive/ confidential information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Organizations should be able to identify the means or services through which they </a:t>
            </a:r>
            <a:r>
              <a:rPr lang="en-US" dirty="0" err="1"/>
              <a:t>shoud</a:t>
            </a:r>
            <a:r>
              <a:rPr lang="en-US" dirty="0"/>
              <a:t> support the researchers who are dealing with sensitive/confidential information   </a:t>
            </a:r>
            <a:endParaRPr lang="en-US" dirty="0">
              <a:cs typeface="Calibri"/>
            </a:endParaRPr>
          </a:p>
          <a:p>
            <a:pPr marL="914400" lvl="1" indent="-457200">
              <a:buFont typeface="Arial" panose="020B0604020202020204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B8987-A8C3-44C1-8477-A2A4E62EFB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7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2792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65D8-0EA7-44E4-BC3C-7F042C0B3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fi-F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9B187-A757-4DC3-989E-0EF42BF6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General description of data</a:t>
            </a:r>
          </a:p>
          <a:p>
            <a:pPr lvl="1"/>
            <a:r>
              <a:rPr lang="en-US" dirty="0"/>
              <a:t>Which data sets contain sensitive/confidential data?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Ethical and legal compliance</a:t>
            </a:r>
          </a:p>
          <a:p>
            <a:pPr lvl="1"/>
            <a:r>
              <a:rPr lang="en-US" dirty="0"/>
              <a:t>Who is Controller / Processor?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Documentation &amp; metadata</a:t>
            </a:r>
          </a:p>
          <a:p>
            <a:pPr lvl="1"/>
            <a:r>
              <a:rPr lang="en-US" dirty="0"/>
              <a:t>Does the metadata / documentation contain sensitive/confidential information?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Storage and backup during the research project</a:t>
            </a:r>
          </a:p>
          <a:p>
            <a:pPr lvl="1"/>
            <a:r>
              <a:rPr lang="en-US" dirty="0"/>
              <a:t>How do you store and share your data so that the confidentiality is maintained?</a:t>
            </a:r>
          </a:p>
          <a:p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84CC4C-9C95-4161-B8E6-BC59CBD8DF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fi-FI"/>
              <a:t>|  </a:t>
            </a:r>
            <a:fld id="{CDC8994D-33BE-6F4B-918B-78B2D731EB1C}" type="slidenum">
              <a:rPr lang="fi-FI" smtClean="0"/>
              <a:pPr/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4540976"/>
      </p:ext>
    </p:extLst>
  </p:cSld>
  <p:clrMapOvr>
    <a:masterClrMapping/>
  </p:clrMapOvr>
</p:sld>
</file>

<file path=ppt/theme/theme1.xml><?xml version="1.0" encoding="utf-8"?>
<a:theme xmlns:a="http://schemas.openxmlformats.org/drawingml/2006/main" name="TUNI Theme">
  <a:themeElements>
    <a:clrScheme name="tuni colortheme">
      <a:dk1>
        <a:srgbClr val="4E008E"/>
      </a:dk1>
      <a:lt1>
        <a:srgbClr val="FFFFFF"/>
      </a:lt1>
      <a:dk2>
        <a:srgbClr val="4E008E"/>
      </a:dk2>
      <a:lt2>
        <a:srgbClr val="E7E6E6"/>
      </a:lt2>
      <a:accent1>
        <a:srgbClr val="4E008E"/>
      </a:accent1>
      <a:accent2>
        <a:srgbClr val="8DBCE2"/>
      </a:accent2>
      <a:accent3>
        <a:srgbClr val="DF7987"/>
      </a:accent3>
      <a:accent4>
        <a:srgbClr val="C8C8C8"/>
      </a:accent4>
      <a:accent5>
        <a:srgbClr val="7DCDBE"/>
      </a:accent5>
      <a:accent6>
        <a:srgbClr val="ECECEC"/>
      </a:accent6>
      <a:hlink>
        <a:srgbClr val="008FBA"/>
      </a:hlink>
      <a:folHlink>
        <a:srgbClr val="956D8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1" id="{77C49F45-5F6B-7D48-8049-232556CE0C1A}" vid="{2DBB9A9C-8075-4045-99A9-ED94320CA3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C343CCD6F215A04E8077333D2AA53F1B" ma:contentTypeVersion="9" ma:contentTypeDescription="Luo uusi asiakirja." ma:contentTypeScope="" ma:versionID="c9094df4396f70eb426de67a1a939f42">
  <xsd:schema xmlns:xsd="http://www.w3.org/2001/XMLSchema" xmlns:xs="http://www.w3.org/2001/XMLSchema" xmlns:p="http://schemas.microsoft.com/office/2006/metadata/properties" xmlns:ns2="21509871-7e0b-4070-810b-499b629c2767" xmlns:ns3="5d43fa52-8247-4ef3-b1eb-cfd35a45c764" targetNamespace="http://schemas.microsoft.com/office/2006/metadata/properties" ma:root="true" ma:fieldsID="ea4a3cce3febfffd2f654eb2ac09521e" ns2:_="" ns3:_="">
    <xsd:import namespace="21509871-7e0b-4070-810b-499b629c2767"/>
    <xsd:import namespace="5d43fa52-8247-4ef3-b1eb-cfd35a45c76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509871-7e0b-4070-810b-499b629c276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3fa52-8247-4ef3-b1eb-cfd35a45c7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CCA2444-E2CD-40DD-A3D2-11B8203BE902}">
  <ds:schemaRefs>
    <ds:schemaRef ds:uri="http://schemas.openxmlformats.org/package/2006/metadata/core-properties"/>
    <ds:schemaRef ds:uri="http://purl.org/dc/terms/"/>
    <ds:schemaRef ds:uri="21509871-7e0b-4070-810b-499b629c2767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microsoft.com/office/infopath/2007/PartnerControls"/>
    <ds:schemaRef ds:uri="5d43fa52-8247-4ef3-b1eb-cfd35a45c764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7710AB7-BF2A-4984-A73B-EAD708C5E0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509871-7e0b-4070-810b-499b629c2767"/>
    <ds:schemaRef ds:uri="5d43fa52-8247-4ef3-b1eb-cfd35a45c76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5E0A5B-8173-493B-9030-BE2E5AD2E2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template_un</Template>
  <TotalTime>0</TotalTime>
  <Words>879</Words>
  <Application>Microsoft Office PowerPoint</Application>
  <PresentationFormat>Widescreen</PresentationFormat>
  <Paragraphs>175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TUNI Theme</vt:lpstr>
      <vt:lpstr>Training Researchers  on Handling Sensitive Data</vt:lpstr>
      <vt:lpstr>Outline</vt:lpstr>
      <vt:lpstr>Background (Case Finland)</vt:lpstr>
      <vt:lpstr>Working method</vt:lpstr>
      <vt:lpstr>Guidelines</vt:lpstr>
      <vt:lpstr>PowerPoint Presentation</vt:lpstr>
      <vt:lpstr>Finnish DMP template (2019)</vt:lpstr>
      <vt:lpstr>Reading instructions (Version 2019)</vt:lpstr>
      <vt:lpstr>Examples</vt:lpstr>
      <vt:lpstr>Examples (cont.)</vt:lpstr>
      <vt:lpstr>Case Tampere University</vt:lpstr>
      <vt:lpstr>Research Data Services</vt:lpstr>
      <vt:lpstr>Guidelines and guides</vt:lpstr>
      <vt:lpstr>Training and education</vt:lpstr>
      <vt:lpstr>Recommendations, part 1</vt:lpstr>
      <vt:lpstr>Recommendations, part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Turkka Näppilä (TAU)</dc:creator>
  <cp:lastModifiedBy>Turkka Näppilä (TAU)</cp:lastModifiedBy>
  <cp:revision>278</cp:revision>
  <dcterms:created xsi:type="dcterms:W3CDTF">2019-10-03T09:38:17Z</dcterms:created>
  <dcterms:modified xsi:type="dcterms:W3CDTF">2019-10-23T07:02:11Z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0x010100C343CCD6F215A04E8077333D2AA53F1B</vt:lpwstr>
  </property>
</Properties>
</file>