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9" r:id="rId2"/>
    <p:sldId id="260" r:id="rId3"/>
    <p:sldId id="258" r:id="rId4"/>
    <p:sldId id="262" r:id="rId5"/>
    <p:sldId id="261" r:id="rId6"/>
    <p:sldId id="264" r:id="rId7"/>
    <p:sldId id="272" r:id="rId8"/>
    <p:sldId id="265" r:id="rId9"/>
    <p:sldId id="263" r:id="rId10"/>
    <p:sldId id="266" r:id="rId11"/>
    <p:sldId id="268" r:id="rId12"/>
    <p:sldId id="269" r:id="rId13"/>
    <p:sldId id="273" r:id="rId14"/>
    <p:sldId id="267" r:id="rId15"/>
  </p:sldIdLst>
  <p:sldSz cx="13004800" cy="9736138"/>
  <p:notesSz cx="6858000" cy="9144000"/>
  <p:defaultTextStyle>
    <a:defPPr>
      <a:defRPr lang="pt-PT"/>
    </a:defPPr>
    <a:lvl1pPr marL="0" algn="l" defTabSz="131545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1pPr>
    <a:lvl2pPr marL="657728" algn="l" defTabSz="131545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2pPr>
    <a:lvl3pPr marL="1315456" algn="l" defTabSz="131545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3pPr>
    <a:lvl4pPr marL="1973184" algn="l" defTabSz="131545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4pPr>
    <a:lvl5pPr marL="2630912" algn="l" defTabSz="131545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5pPr>
    <a:lvl6pPr marL="3288640" algn="l" defTabSz="131545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6pPr>
    <a:lvl7pPr marL="3946368" algn="l" defTabSz="131545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7pPr>
    <a:lvl8pPr marL="4604095" algn="l" defTabSz="131545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8pPr>
    <a:lvl9pPr marL="5261823" algn="l" defTabSz="1315456" rtl="0" eaLnBrk="1" latinLnBrk="0" hangingPunct="1">
      <a:defRPr sz="2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7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4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168" autoAdjust="0"/>
    <p:restoredTop sz="94660"/>
  </p:normalViewPr>
  <p:slideViewPr>
    <p:cSldViewPr>
      <p:cViewPr varScale="1">
        <p:scale>
          <a:sx n="57" d="100"/>
          <a:sy n="57" d="100"/>
        </p:scale>
        <p:origin x="84" y="480"/>
      </p:cViewPr>
      <p:guideLst>
        <p:guide orient="horz" pos="3067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C1135-D624-4A75-8640-32C7BE005F85}" type="datetimeFigureOut">
              <a:rPr lang="pt-PT" smtClean="0"/>
              <a:t>20/10/2017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38238" y="685800"/>
            <a:ext cx="4581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577107-FD1B-4E1A-BEB0-F502CEFC5812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497216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31545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57728" algn="l" defTabSz="131545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315456" algn="l" defTabSz="131545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73184" algn="l" defTabSz="131545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630912" algn="l" defTabSz="131545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88640" algn="l" defTabSz="131545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946368" algn="l" defTabSz="131545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604095" algn="l" defTabSz="131545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261823" algn="l" defTabSz="1315456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PT" dirty="0" smtClean="0"/>
              <a:t>Capa</a:t>
            </a:r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963175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77107-FD1B-4E1A-BEB0-F502CEFC5812}" type="slidenum">
              <a:rPr lang="pt-PT" smtClean="0"/>
              <a:t>7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9161178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B577107-FD1B-4E1A-BEB0-F502CEFC5812}" type="slidenum">
              <a:rPr lang="pt-PT" smtClean="0"/>
              <a:t>8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656797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5360" y="3024515"/>
            <a:ext cx="11054080" cy="2086959"/>
          </a:xfrm>
          <a:prstGeom prst="rect">
            <a:avLst/>
          </a:prstGeo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pt-P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0720" y="5517145"/>
            <a:ext cx="9103360" cy="24881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577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154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73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309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88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463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6040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618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0241" y="9023959"/>
            <a:ext cx="3034453" cy="518359"/>
          </a:xfrm>
          <a:prstGeom prst="rect">
            <a:avLst/>
          </a:prstGeom>
        </p:spPr>
        <p:txBody>
          <a:bodyPr/>
          <a:lstStyle/>
          <a:p>
            <a:fld id="{F925A590-C883-4A28-931C-823D08AA1F8E}" type="datetimeFigureOut">
              <a:rPr lang="pt-PT" smtClean="0"/>
              <a:t>20/10/2017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43307" y="9023959"/>
            <a:ext cx="4118186" cy="518359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20108" y="9023959"/>
            <a:ext cx="3034453" cy="518359"/>
          </a:xfrm>
          <a:prstGeom prst="rect">
            <a:avLst/>
          </a:prstGeom>
        </p:spPr>
        <p:txBody>
          <a:bodyPr/>
          <a:lstStyle/>
          <a:p>
            <a:fld id="{25D9EF17-E5D7-407C-B7C5-1E9382F6F5B0}" type="slidenum">
              <a:rPr lang="pt-PT" smtClean="0"/>
              <a:t>‹nº›</a:t>
            </a:fld>
            <a:endParaRPr lang="pt-PT"/>
          </a:p>
        </p:txBody>
      </p:sp>
      <p:sp>
        <p:nvSpPr>
          <p:cNvPr id="7" name="Shape 57"/>
          <p:cNvSpPr/>
          <p:nvPr userDrawn="1"/>
        </p:nvSpPr>
        <p:spPr>
          <a:xfrm>
            <a:off x="1600" y="9016964"/>
            <a:ext cx="13003200" cy="719174"/>
          </a:xfrm>
          <a:prstGeom prst="rect">
            <a:avLst/>
          </a:prstGeom>
          <a:solidFill>
            <a:srgbClr val="0064A0"/>
          </a:solidFill>
          <a:ln w="12700">
            <a:miter lim="400000"/>
          </a:ln>
        </p:spPr>
        <p:txBody>
          <a:bodyPr lIns="0" tIns="0" rIns="0" bIns="0"/>
          <a:lstStyle/>
          <a:p>
            <a:pPr lvl="0" algn="l" defTabSz="914400">
              <a:defRPr sz="2400" u="sng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8" name="image5.png"/>
          <p:cNvPicPr/>
          <p:nvPr userDrawn="1"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326126" y="9241811"/>
            <a:ext cx="1730956" cy="29842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2404810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1270002" y="1"/>
            <a:ext cx="10464801" cy="4931454"/>
          </a:xfrm>
          <a:prstGeom prst="rect">
            <a:avLst/>
          </a:prstGeom>
        </p:spPr>
        <p:txBody>
          <a:bodyPr anchor="b"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>
              <a:defRPr sz="1800"/>
            </a:pPr>
            <a:r>
              <a:rPr sz="8000" dirty="0"/>
              <a:t>Title Text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1270002" y="5020196"/>
            <a:ext cx="10464801" cy="3562312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0" indent="0" algn="ctr">
              <a:spcBef>
                <a:spcPts val="0"/>
              </a:spcBef>
              <a:buSzTx/>
              <a:buNone/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 marL="0" indent="0" algn="ctr">
              <a:spcBef>
                <a:spcPts val="0"/>
              </a:spcBef>
              <a:buSzTx/>
              <a:buNone/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 marL="0" indent="0" algn="ctr">
              <a:spcBef>
                <a:spcPts val="0"/>
              </a:spcBef>
              <a:buSzTx/>
              <a:buNone/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 marL="0" indent="0" algn="ctr">
              <a:spcBef>
                <a:spcPts val="0"/>
              </a:spcBef>
              <a:buSzTx/>
              <a:buNone/>
              <a:defRPr sz="32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>
              <a:defRPr sz="1800"/>
            </a:pPr>
            <a:r>
              <a:rPr sz="3200" dirty="0"/>
              <a:t>Body Level One</a:t>
            </a:r>
          </a:p>
          <a:p>
            <a:pPr lvl="1">
              <a:defRPr sz="1800"/>
            </a:pPr>
            <a:r>
              <a:rPr sz="3200" dirty="0"/>
              <a:t>Body Level Two</a:t>
            </a:r>
          </a:p>
          <a:p>
            <a:pPr lvl="2">
              <a:defRPr sz="1800"/>
            </a:pPr>
            <a:r>
              <a:rPr sz="3200" dirty="0"/>
              <a:t>Body Level Three</a:t>
            </a:r>
          </a:p>
          <a:p>
            <a:pPr lvl="3">
              <a:defRPr sz="1800"/>
            </a:pPr>
            <a:r>
              <a:rPr sz="3200" dirty="0"/>
              <a:t>Body Level Four</a:t>
            </a:r>
          </a:p>
          <a:p>
            <a:pPr lvl="4">
              <a:defRPr sz="1800"/>
            </a:pPr>
            <a:r>
              <a:rPr sz="3200" dirty="0"/>
              <a:t>Body Level Five</a:t>
            </a:r>
          </a:p>
        </p:txBody>
      </p:sp>
    </p:spTree>
    <p:extLst>
      <p:ext uri="{BB962C8B-B14F-4D97-AF65-F5344CB8AC3E}">
        <p14:creationId xmlns:p14="http://schemas.microsoft.com/office/powerpoint/2010/main" val="357263656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1" y="389897"/>
            <a:ext cx="11704320" cy="1622690"/>
          </a:xfrm>
          <a:prstGeom prst="rect">
            <a:avLst/>
          </a:prstGeom>
        </p:spPr>
        <p:txBody>
          <a:bodyPr/>
          <a:lstStyle>
            <a:lvl1pPr>
              <a:defRPr sz="6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241" y="2271766"/>
            <a:ext cx="11704320" cy="6425401"/>
          </a:xfrm>
          <a:prstGeom prst="rect">
            <a:avLst/>
          </a:prstGeom>
        </p:spPr>
        <p:txBody>
          <a:bodyPr/>
          <a:lstStyle>
            <a:lvl1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PT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0241" y="9023959"/>
            <a:ext cx="3034453" cy="518359"/>
          </a:xfrm>
          <a:prstGeom prst="rect">
            <a:avLst/>
          </a:prstGeom>
        </p:spPr>
        <p:txBody>
          <a:bodyPr/>
          <a:lstStyle/>
          <a:p>
            <a:fld id="{F925A590-C883-4A28-931C-823D08AA1F8E}" type="datetimeFigureOut">
              <a:rPr lang="pt-PT" smtClean="0"/>
              <a:t>20/10/2017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43307" y="9023959"/>
            <a:ext cx="4118186" cy="518359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20108" y="9023959"/>
            <a:ext cx="3034453" cy="518359"/>
          </a:xfrm>
          <a:prstGeom prst="rect">
            <a:avLst/>
          </a:prstGeom>
        </p:spPr>
        <p:txBody>
          <a:bodyPr/>
          <a:lstStyle/>
          <a:p>
            <a:fld id="{25D9EF17-E5D7-407C-B7C5-1E9382F6F5B0}" type="slidenum">
              <a:rPr lang="pt-PT" smtClean="0"/>
              <a:t>‹nº›</a:t>
            </a:fld>
            <a:endParaRPr lang="pt-PT"/>
          </a:p>
        </p:txBody>
      </p:sp>
      <p:sp>
        <p:nvSpPr>
          <p:cNvPr id="7" name="Shape 57"/>
          <p:cNvSpPr/>
          <p:nvPr userDrawn="1"/>
        </p:nvSpPr>
        <p:spPr>
          <a:xfrm>
            <a:off x="1600" y="9016964"/>
            <a:ext cx="13003200" cy="719174"/>
          </a:xfrm>
          <a:prstGeom prst="rect">
            <a:avLst/>
          </a:prstGeom>
          <a:solidFill>
            <a:srgbClr val="0064A0"/>
          </a:solidFill>
          <a:ln w="12700">
            <a:miter lim="400000"/>
          </a:ln>
        </p:spPr>
        <p:txBody>
          <a:bodyPr lIns="0" tIns="0" rIns="0" bIns="0"/>
          <a:lstStyle/>
          <a:p>
            <a:pPr lvl="0" algn="l" defTabSz="914400">
              <a:defRPr sz="2400" u="sng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8" name="image5.png"/>
          <p:cNvPicPr/>
          <p:nvPr userDrawn="1"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326126" y="9241811"/>
            <a:ext cx="1730956" cy="29842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4975766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290" y="6256372"/>
            <a:ext cx="11054080" cy="193370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pt-P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290" y="4126593"/>
            <a:ext cx="11054080" cy="212977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9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57728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1545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7318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309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88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4636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6040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61823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0241" y="9023959"/>
            <a:ext cx="3034453" cy="518359"/>
          </a:xfrm>
          <a:prstGeom prst="rect">
            <a:avLst/>
          </a:prstGeom>
        </p:spPr>
        <p:txBody>
          <a:bodyPr/>
          <a:lstStyle/>
          <a:p>
            <a:fld id="{F925A590-C883-4A28-931C-823D08AA1F8E}" type="datetimeFigureOut">
              <a:rPr lang="pt-PT" smtClean="0"/>
              <a:t>20/10/2017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43307" y="9023959"/>
            <a:ext cx="4118186" cy="518359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20108" y="9023959"/>
            <a:ext cx="3034453" cy="518359"/>
          </a:xfrm>
          <a:prstGeom prst="rect">
            <a:avLst/>
          </a:prstGeom>
        </p:spPr>
        <p:txBody>
          <a:bodyPr/>
          <a:lstStyle/>
          <a:p>
            <a:fld id="{25D9EF17-E5D7-407C-B7C5-1E9382F6F5B0}" type="slidenum">
              <a:rPr lang="pt-PT" smtClean="0"/>
              <a:t>‹nº›</a:t>
            </a:fld>
            <a:endParaRPr lang="pt-PT"/>
          </a:p>
        </p:txBody>
      </p:sp>
      <p:sp>
        <p:nvSpPr>
          <p:cNvPr id="7" name="Shape 57"/>
          <p:cNvSpPr/>
          <p:nvPr userDrawn="1"/>
        </p:nvSpPr>
        <p:spPr>
          <a:xfrm>
            <a:off x="1600" y="9016964"/>
            <a:ext cx="13003200" cy="719174"/>
          </a:xfrm>
          <a:prstGeom prst="rect">
            <a:avLst/>
          </a:prstGeom>
          <a:solidFill>
            <a:srgbClr val="0064A0"/>
          </a:solidFill>
          <a:ln w="12700">
            <a:miter lim="400000"/>
          </a:ln>
        </p:spPr>
        <p:txBody>
          <a:bodyPr lIns="0" tIns="0" rIns="0" bIns="0"/>
          <a:lstStyle/>
          <a:p>
            <a:pPr lvl="0" algn="l" defTabSz="914400">
              <a:defRPr sz="2400" u="sng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8" name="image5.png"/>
          <p:cNvPicPr/>
          <p:nvPr userDrawn="1"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326126" y="9241811"/>
            <a:ext cx="1730956" cy="29842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686619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1" y="389897"/>
            <a:ext cx="11704320" cy="1622690"/>
          </a:xfrm>
          <a:prstGeom prst="rect">
            <a:avLst/>
          </a:prstGeom>
        </p:spPr>
        <p:txBody>
          <a:bodyPr/>
          <a:lstStyle>
            <a:lvl1pPr>
              <a:defRPr sz="6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50240" y="2271766"/>
            <a:ext cx="5743787" cy="6425401"/>
          </a:xfrm>
          <a:prstGeom prst="rect">
            <a:avLst/>
          </a:prstGeom>
        </p:spPr>
        <p:txBody>
          <a:bodyPr/>
          <a:lstStyle>
            <a:lvl1pPr>
              <a:defRPr sz="4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3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9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PT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0773" y="2271766"/>
            <a:ext cx="5743787" cy="6425401"/>
          </a:xfrm>
          <a:prstGeom prst="rect">
            <a:avLst/>
          </a:prstGeom>
        </p:spPr>
        <p:txBody>
          <a:bodyPr/>
          <a:lstStyle>
            <a:lvl1pPr>
              <a:defRPr sz="4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3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9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PT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0241" y="9023959"/>
            <a:ext cx="3034453" cy="518359"/>
          </a:xfrm>
          <a:prstGeom prst="rect">
            <a:avLst/>
          </a:prstGeom>
        </p:spPr>
        <p:txBody>
          <a:bodyPr/>
          <a:lstStyle/>
          <a:p>
            <a:fld id="{F925A590-C883-4A28-931C-823D08AA1F8E}" type="datetimeFigureOut">
              <a:rPr lang="pt-PT" smtClean="0"/>
              <a:t>20/10/2017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43307" y="9023959"/>
            <a:ext cx="4118186" cy="518359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320108" y="9023959"/>
            <a:ext cx="3034453" cy="518359"/>
          </a:xfrm>
          <a:prstGeom prst="rect">
            <a:avLst/>
          </a:prstGeom>
        </p:spPr>
        <p:txBody>
          <a:bodyPr/>
          <a:lstStyle/>
          <a:p>
            <a:fld id="{25D9EF17-E5D7-407C-B7C5-1E9382F6F5B0}" type="slidenum">
              <a:rPr lang="pt-PT" smtClean="0"/>
              <a:t>‹nº›</a:t>
            </a:fld>
            <a:endParaRPr lang="pt-PT"/>
          </a:p>
        </p:txBody>
      </p:sp>
      <p:sp>
        <p:nvSpPr>
          <p:cNvPr id="8" name="Shape 57"/>
          <p:cNvSpPr/>
          <p:nvPr userDrawn="1"/>
        </p:nvSpPr>
        <p:spPr>
          <a:xfrm>
            <a:off x="1600" y="9016964"/>
            <a:ext cx="13003200" cy="719174"/>
          </a:xfrm>
          <a:prstGeom prst="rect">
            <a:avLst/>
          </a:prstGeom>
          <a:solidFill>
            <a:srgbClr val="0064A0"/>
          </a:solidFill>
          <a:ln w="12700">
            <a:miter lim="400000"/>
          </a:ln>
        </p:spPr>
        <p:txBody>
          <a:bodyPr lIns="0" tIns="0" rIns="0" bIns="0"/>
          <a:lstStyle/>
          <a:p>
            <a:pPr lvl="0" algn="l" defTabSz="914400">
              <a:defRPr sz="2400" u="sng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9" name="image5.png"/>
          <p:cNvPicPr/>
          <p:nvPr userDrawn="1"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326126" y="9241811"/>
            <a:ext cx="1730956" cy="29842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609795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1" y="389897"/>
            <a:ext cx="11704320" cy="1622690"/>
          </a:xfrm>
          <a:prstGeom prst="rect">
            <a:avLst/>
          </a:prstGeom>
        </p:spPr>
        <p:txBody>
          <a:bodyPr/>
          <a:lstStyle>
            <a:lvl1pPr>
              <a:defRPr sz="6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pt-PT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240" y="2179364"/>
            <a:ext cx="5746045" cy="9082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57728" indent="0">
              <a:buNone/>
              <a:defRPr sz="2900" b="1"/>
            </a:lvl2pPr>
            <a:lvl3pPr marL="1315456" indent="0">
              <a:buNone/>
              <a:defRPr sz="2600" b="1"/>
            </a:lvl3pPr>
            <a:lvl4pPr marL="1973184" indent="0">
              <a:buNone/>
              <a:defRPr sz="2300" b="1"/>
            </a:lvl4pPr>
            <a:lvl5pPr marL="2630912" indent="0">
              <a:buNone/>
              <a:defRPr sz="2300" b="1"/>
            </a:lvl5pPr>
            <a:lvl6pPr marL="3288640" indent="0">
              <a:buNone/>
              <a:defRPr sz="2300" b="1"/>
            </a:lvl6pPr>
            <a:lvl7pPr marL="3946368" indent="0">
              <a:buNone/>
              <a:defRPr sz="2300" b="1"/>
            </a:lvl7pPr>
            <a:lvl8pPr marL="4604095" indent="0">
              <a:buNone/>
              <a:defRPr sz="2300" b="1"/>
            </a:lvl8pPr>
            <a:lvl9pPr marL="5261823" indent="0">
              <a:buNone/>
              <a:defRPr sz="23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240" y="3087619"/>
            <a:ext cx="5746045" cy="5609549"/>
          </a:xfrm>
          <a:prstGeom prst="rect">
            <a:avLst/>
          </a:prstGeom>
        </p:spPr>
        <p:txBody>
          <a:bodyPr/>
          <a:lstStyle>
            <a:lvl1pPr>
              <a:defRPr sz="3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9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3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3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PT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6259" y="2179364"/>
            <a:ext cx="5748302" cy="90825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57728" indent="0">
              <a:buNone/>
              <a:defRPr sz="2900" b="1"/>
            </a:lvl2pPr>
            <a:lvl3pPr marL="1315456" indent="0">
              <a:buNone/>
              <a:defRPr sz="2600" b="1"/>
            </a:lvl3pPr>
            <a:lvl4pPr marL="1973184" indent="0">
              <a:buNone/>
              <a:defRPr sz="2300" b="1"/>
            </a:lvl4pPr>
            <a:lvl5pPr marL="2630912" indent="0">
              <a:buNone/>
              <a:defRPr sz="2300" b="1"/>
            </a:lvl5pPr>
            <a:lvl6pPr marL="3288640" indent="0">
              <a:buNone/>
              <a:defRPr sz="2300" b="1"/>
            </a:lvl6pPr>
            <a:lvl7pPr marL="3946368" indent="0">
              <a:buNone/>
              <a:defRPr sz="2300" b="1"/>
            </a:lvl7pPr>
            <a:lvl8pPr marL="4604095" indent="0">
              <a:buNone/>
              <a:defRPr sz="2300" b="1"/>
            </a:lvl8pPr>
            <a:lvl9pPr marL="5261823" indent="0">
              <a:buNone/>
              <a:defRPr sz="23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6259" y="3087619"/>
            <a:ext cx="5748302" cy="5609549"/>
          </a:xfrm>
          <a:prstGeom prst="rect">
            <a:avLst/>
          </a:prstGeom>
        </p:spPr>
        <p:txBody>
          <a:bodyPr/>
          <a:lstStyle>
            <a:lvl1pPr>
              <a:defRPr sz="3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9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3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3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PT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0241" y="9023959"/>
            <a:ext cx="3034453" cy="518359"/>
          </a:xfrm>
          <a:prstGeom prst="rect">
            <a:avLst/>
          </a:prstGeom>
        </p:spPr>
        <p:txBody>
          <a:bodyPr/>
          <a:lstStyle/>
          <a:p>
            <a:fld id="{F925A590-C883-4A28-931C-823D08AA1F8E}" type="datetimeFigureOut">
              <a:rPr lang="pt-PT" smtClean="0"/>
              <a:t>20/10/2017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443307" y="9023959"/>
            <a:ext cx="4118186" cy="518359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320108" y="9023959"/>
            <a:ext cx="3034453" cy="518359"/>
          </a:xfrm>
          <a:prstGeom prst="rect">
            <a:avLst/>
          </a:prstGeom>
        </p:spPr>
        <p:txBody>
          <a:bodyPr/>
          <a:lstStyle/>
          <a:p>
            <a:fld id="{25D9EF17-E5D7-407C-B7C5-1E9382F6F5B0}" type="slidenum">
              <a:rPr lang="pt-PT" smtClean="0"/>
              <a:t>‹nº›</a:t>
            </a:fld>
            <a:endParaRPr lang="pt-PT"/>
          </a:p>
        </p:txBody>
      </p:sp>
      <p:sp>
        <p:nvSpPr>
          <p:cNvPr id="10" name="Shape 57"/>
          <p:cNvSpPr/>
          <p:nvPr userDrawn="1"/>
        </p:nvSpPr>
        <p:spPr>
          <a:xfrm>
            <a:off x="1600" y="9016964"/>
            <a:ext cx="13003200" cy="719174"/>
          </a:xfrm>
          <a:prstGeom prst="rect">
            <a:avLst/>
          </a:prstGeom>
          <a:solidFill>
            <a:srgbClr val="0064A0"/>
          </a:solidFill>
          <a:ln w="12700">
            <a:miter lim="400000"/>
          </a:ln>
        </p:spPr>
        <p:txBody>
          <a:bodyPr lIns="0" tIns="0" rIns="0" bIns="0"/>
          <a:lstStyle/>
          <a:p>
            <a:pPr lvl="0" algn="l" defTabSz="914400">
              <a:defRPr sz="2400" u="sng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11" name="image5.png"/>
          <p:cNvPicPr/>
          <p:nvPr userDrawn="1"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326126" y="9241811"/>
            <a:ext cx="1730956" cy="29842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7171511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1" y="389897"/>
            <a:ext cx="11704320" cy="1622690"/>
          </a:xfrm>
          <a:prstGeom prst="rect">
            <a:avLst/>
          </a:prstGeom>
        </p:spPr>
        <p:txBody>
          <a:bodyPr/>
          <a:lstStyle>
            <a:lvl1pPr>
              <a:defRPr sz="6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pt-PT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0241" y="9023959"/>
            <a:ext cx="3034453" cy="518359"/>
          </a:xfrm>
          <a:prstGeom prst="rect">
            <a:avLst/>
          </a:prstGeom>
        </p:spPr>
        <p:txBody>
          <a:bodyPr/>
          <a:lstStyle/>
          <a:p>
            <a:fld id="{F925A590-C883-4A28-931C-823D08AA1F8E}" type="datetimeFigureOut">
              <a:rPr lang="pt-PT" smtClean="0"/>
              <a:t>20/10/2017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443307" y="9023959"/>
            <a:ext cx="4118186" cy="518359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320108" y="9023959"/>
            <a:ext cx="3034453" cy="518359"/>
          </a:xfrm>
          <a:prstGeom prst="rect">
            <a:avLst/>
          </a:prstGeom>
        </p:spPr>
        <p:txBody>
          <a:bodyPr/>
          <a:lstStyle/>
          <a:p>
            <a:fld id="{25D9EF17-E5D7-407C-B7C5-1E9382F6F5B0}" type="slidenum">
              <a:rPr lang="pt-PT" smtClean="0"/>
              <a:t>‹nº›</a:t>
            </a:fld>
            <a:endParaRPr lang="pt-PT"/>
          </a:p>
        </p:txBody>
      </p:sp>
      <p:sp>
        <p:nvSpPr>
          <p:cNvPr id="6" name="Shape 57"/>
          <p:cNvSpPr/>
          <p:nvPr userDrawn="1"/>
        </p:nvSpPr>
        <p:spPr>
          <a:xfrm>
            <a:off x="1600" y="9045439"/>
            <a:ext cx="13003200" cy="719174"/>
          </a:xfrm>
          <a:prstGeom prst="rect">
            <a:avLst/>
          </a:prstGeom>
          <a:solidFill>
            <a:srgbClr val="0064A0"/>
          </a:solidFill>
          <a:ln w="12700">
            <a:miter lim="400000"/>
          </a:ln>
        </p:spPr>
        <p:txBody>
          <a:bodyPr lIns="0" tIns="0" rIns="0" bIns="0"/>
          <a:lstStyle/>
          <a:p>
            <a:pPr lvl="0" algn="l" defTabSz="914400">
              <a:defRPr sz="2400" u="sng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7" name="image5.png"/>
          <p:cNvPicPr/>
          <p:nvPr userDrawn="1"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326126" y="9270286"/>
            <a:ext cx="1730956" cy="29842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763935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50241" y="9023959"/>
            <a:ext cx="3034453" cy="518359"/>
          </a:xfrm>
          <a:prstGeom prst="rect">
            <a:avLst/>
          </a:prstGeom>
        </p:spPr>
        <p:txBody>
          <a:bodyPr/>
          <a:lstStyle/>
          <a:p>
            <a:fld id="{F925A590-C883-4A28-931C-823D08AA1F8E}" type="datetimeFigureOut">
              <a:rPr lang="pt-PT" smtClean="0"/>
              <a:t>20/10/2017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443307" y="9023959"/>
            <a:ext cx="4118186" cy="518359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320108" y="9023959"/>
            <a:ext cx="3034453" cy="518359"/>
          </a:xfrm>
          <a:prstGeom prst="rect">
            <a:avLst/>
          </a:prstGeom>
        </p:spPr>
        <p:txBody>
          <a:bodyPr/>
          <a:lstStyle/>
          <a:p>
            <a:fld id="{25D9EF17-E5D7-407C-B7C5-1E9382F6F5B0}" type="slidenum">
              <a:rPr lang="pt-PT" smtClean="0"/>
              <a:t>‹nº›</a:t>
            </a:fld>
            <a:endParaRPr lang="pt-PT"/>
          </a:p>
        </p:txBody>
      </p:sp>
      <p:sp>
        <p:nvSpPr>
          <p:cNvPr id="5" name="Shape 57"/>
          <p:cNvSpPr/>
          <p:nvPr userDrawn="1"/>
        </p:nvSpPr>
        <p:spPr>
          <a:xfrm>
            <a:off x="1600" y="9045439"/>
            <a:ext cx="13003200" cy="719174"/>
          </a:xfrm>
          <a:prstGeom prst="rect">
            <a:avLst/>
          </a:prstGeom>
          <a:solidFill>
            <a:srgbClr val="0064A0"/>
          </a:solidFill>
          <a:ln w="12700">
            <a:miter lim="400000"/>
          </a:ln>
        </p:spPr>
        <p:txBody>
          <a:bodyPr lIns="0" tIns="0" rIns="0" bIns="0"/>
          <a:lstStyle/>
          <a:p>
            <a:pPr lvl="0" algn="l" defTabSz="914400">
              <a:defRPr sz="2400" u="sng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6" name="image5.png"/>
          <p:cNvPicPr/>
          <p:nvPr userDrawn="1"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326126" y="9270286"/>
            <a:ext cx="1730956" cy="29842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5077937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241" y="387643"/>
            <a:ext cx="4278490" cy="1649734"/>
          </a:xfrm>
          <a:prstGeom prst="rect">
            <a:avLst/>
          </a:prstGeom>
        </p:spPr>
        <p:txBody>
          <a:bodyPr anchor="b"/>
          <a:lstStyle>
            <a:lvl1pPr algn="l">
              <a:defRPr sz="29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516" y="387643"/>
            <a:ext cx="7270045" cy="8309524"/>
          </a:xfrm>
          <a:prstGeom prst="rect">
            <a:avLst/>
          </a:prstGeom>
        </p:spPr>
        <p:txBody>
          <a:bodyPr/>
          <a:lstStyle>
            <a:lvl1pPr>
              <a:defRPr sz="4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4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35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9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9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pt-P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241" y="2037378"/>
            <a:ext cx="4278490" cy="665979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57728" indent="0">
              <a:buNone/>
              <a:defRPr sz="1700"/>
            </a:lvl2pPr>
            <a:lvl3pPr marL="1315456" indent="0">
              <a:buNone/>
              <a:defRPr sz="1400"/>
            </a:lvl3pPr>
            <a:lvl4pPr marL="1973184" indent="0">
              <a:buNone/>
              <a:defRPr sz="1300"/>
            </a:lvl4pPr>
            <a:lvl5pPr marL="2630912" indent="0">
              <a:buNone/>
              <a:defRPr sz="1300"/>
            </a:lvl5pPr>
            <a:lvl6pPr marL="3288640" indent="0">
              <a:buNone/>
              <a:defRPr sz="1300"/>
            </a:lvl6pPr>
            <a:lvl7pPr marL="3946368" indent="0">
              <a:buNone/>
              <a:defRPr sz="1300"/>
            </a:lvl7pPr>
            <a:lvl8pPr marL="4604095" indent="0">
              <a:buNone/>
              <a:defRPr sz="1300"/>
            </a:lvl8pPr>
            <a:lvl9pPr marL="5261823" indent="0">
              <a:buNone/>
              <a:defRPr sz="13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0241" y="9023959"/>
            <a:ext cx="3034453" cy="518359"/>
          </a:xfrm>
          <a:prstGeom prst="rect">
            <a:avLst/>
          </a:prstGeom>
        </p:spPr>
        <p:txBody>
          <a:bodyPr/>
          <a:lstStyle/>
          <a:p>
            <a:fld id="{F925A590-C883-4A28-931C-823D08AA1F8E}" type="datetimeFigureOut">
              <a:rPr lang="pt-PT" smtClean="0"/>
              <a:t>20/10/2017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43307" y="9023959"/>
            <a:ext cx="4118186" cy="518359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320108" y="9023959"/>
            <a:ext cx="3034453" cy="518359"/>
          </a:xfrm>
          <a:prstGeom prst="rect">
            <a:avLst/>
          </a:prstGeom>
        </p:spPr>
        <p:txBody>
          <a:bodyPr/>
          <a:lstStyle/>
          <a:p>
            <a:fld id="{25D9EF17-E5D7-407C-B7C5-1E9382F6F5B0}" type="slidenum">
              <a:rPr lang="pt-PT" smtClean="0"/>
              <a:t>‹nº›</a:t>
            </a:fld>
            <a:endParaRPr lang="pt-PT"/>
          </a:p>
        </p:txBody>
      </p:sp>
      <p:sp>
        <p:nvSpPr>
          <p:cNvPr id="8" name="Shape 57"/>
          <p:cNvSpPr/>
          <p:nvPr userDrawn="1"/>
        </p:nvSpPr>
        <p:spPr>
          <a:xfrm>
            <a:off x="1600" y="9045439"/>
            <a:ext cx="13003200" cy="719174"/>
          </a:xfrm>
          <a:prstGeom prst="rect">
            <a:avLst/>
          </a:prstGeom>
          <a:solidFill>
            <a:srgbClr val="0064A0"/>
          </a:solidFill>
          <a:ln w="12700">
            <a:miter lim="400000"/>
          </a:ln>
        </p:spPr>
        <p:txBody>
          <a:bodyPr lIns="0" tIns="0" rIns="0" bIns="0"/>
          <a:lstStyle/>
          <a:p>
            <a:pPr lvl="0" algn="l" defTabSz="914400">
              <a:defRPr sz="2400" u="sng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9" name="image5.png"/>
          <p:cNvPicPr/>
          <p:nvPr userDrawn="1"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326126" y="9270286"/>
            <a:ext cx="1730956" cy="29842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2507112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032" y="6815297"/>
            <a:ext cx="7802880" cy="804584"/>
          </a:xfrm>
          <a:prstGeom prst="rect">
            <a:avLst/>
          </a:prstGeom>
        </p:spPr>
        <p:txBody>
          <a:bodyPr anchor="b"/>
          <a:lstStyle>
            <a:lvl1pPr algn="l">
              <a:defRPr sz="29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pt-PT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032" y="869943"/>
            <a:ext cx="7802880" cy="584168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600"/>
            </a:lvl1pPr>
            <a:lvl2pPr marL="657728" indent="0">
              <a:buNone/>
              <a:defRPr sz="4000"/>
            </a:lvl2pPr>
            <a:lvl3pPr marL="1315456" indent="0">
              <a:buNone/>
              <a:defRPr sz="3500"/>
            </a:lvl3pPr>
            <a:lvl4pPr marL="1973184" indent="0">
              <a:buNone/>
              <a:defRPr sz="2900"/>
            </a:lvl4pPr>
            <a:lvl5pPr marL="2630912" indent="0">
              <a:buNone/>
              <a:defRPr sz="2900"/>
            </a:lvl5pPr>
            <a:lvl6pPr marL="3288640" indent="0">
              <a:buNone/>
              <a:defRPr sz="2900"/>
            </a:lvl6pPr>
            <a:lvl7pPr marL="3946368" indent="0">
              <a:buNone/>
              <a:defRPr sz="2900"/>
            </a:lvl7pPr>
            <a:lvl8pPr marL="4604095" indent="0">
              <a:buNone/>
              <a:defRPr sz="2900"/>
            </a:lvl8pPr>
            <a:lvl9pPr marL="5261823" indent="0">
              <a:buNone/>
              <a:defRPr sz="2900"/>
            </a:lvl9pPr>
          </a:lstStyle>
          <a:p>
            <a:endParaRPr lang="pt-PT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032" y="7619882"/>
            <a:ext cx="7802880" cy="114264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657728" indent="0">
              <a:buNone/>
              <a:defRPr sz="1700"/>
            </a:lvl2pPr>
            <a:lvl3pPr marL="1315456" indent="0">
              <a:buNone/>
              <a:defRPr sz="1400"/>
            </a:lvl3pPr>
            <a:lvl4pPr marL="1973184" indent="0">
              <a:buNone/>
              <a:defRPr sz="1300"/>
            </a:lvl4pPr>
            <a:lvl5pPr marL="2630912" indent="0">
              <a:buNone/>
              <a:defRPr sz="1300"/>
            </a:lvl5pPr>
            <a:lvl6pPr marL="3288640" indent="0">
              <a:buNone/>
              <a:defRPr sz="1300"/>
            </a:lvl6pPr>
            <a:lvl7pPr marL="3946368" indent="0">
              <a:buNone/>
              <a:defRPr sz="1300"/>
            </a:lvl7pPr>
            <a:lvl8pPr marL="4604095" indent="0">
              <a:buNone/>
              <a:defRPr sz="1300"/>
            </a:lvl8pPr>
            <a:lvl9pPr marL="5261823" indent="0">
              <a:buNone/>
              <a:defRPr sz="13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0241" y="9023959"/>
            <a:ext cx="3034453" cy="518359"/>
          </a:xfrm>
          <a:prstGeom prst="rect">
            <a:avLst/>
          </a:prstGeom>
        </p:spPr>
        <p:txBody>
          <a:bodyPr/>
          <a:lstStyle/>
          <a:p>
            <a:fld id="{F925A590-C883-4A28-931C-823D08AA1F8E}" type="datetimeFigureOut">
              <a:rPr lang="pt-PT" smtClean="0"/>
              <a:t>20/10/2017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43307" y="9023959"/>
            <a:ext cx="4118186" cy="518359"/>
          </a:xfrm>
          <a:prstGeom prst="rect">
            <a:avLst/>
          </a:prstGeom>
        </p:spPr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320108" y="9023959"/>
            <a:ext cx="3034453" cy="518359"/>
          </a:xfrm>
          <a:prstGeom prst="rect">
            <a:avLst/>
          </a:prstGeom>
        </p:spPr>
        <p:txBody>
          <a:bodyPr/>
          <a:lstStyle/>
          <a:p>
            <a:fld id="{25D9EF17-E5D7-407C-B7C5-1E9382F6F5B0}" type="slidenum">
              <a:rPr lang="pt-PT" smtClean="0"/>
              <a:t>‹nº›</a:t>
            </a:fld>
            <a:endParaRPr lang="pt-PT"/>
          </a:p>
        </p:txBody>
      </p:sp>
      <p:sp>
        <p:nvSpPr>
          <p:cNvPr id="8" name="Shape 57"/>
          <p:cNvSpPr/>
          <p:nvPr userDrawn="1"/>
        </p:nvSpPr>
        <p:spPr>
          <a:xfrm>
            <a:off x="1600" y="9045439"/>
            <a:ext cx="13003200" cy="719174"/>
          </a:xfrm>
          <a:prstGeom prst="rect">
            <a:avLst/>
          </a:prstGeom>
          <a:solidFill>
            <a:srgbClr val="0064A0"/>
          </a:solidFill>
          <a:ln w="12700">
            <a:miter lim="400000"/>
          </a:ln>
        </p:spPr>
        <p:txBody>
          <a:bodyPr lIns="0" tIns="0" rIns="0" bIns="0"/>
          <a:lstStyle/>
          <a:p>
            <a:pPr lvl="0" algn="l" defTabSz="914400">
              <a:defRPr sz="2400" u="sng">
                <a:latin typeface="Arial"/>
                <a:ea typeface="Arial"/>
                <a:cs typeface="Arial"/>
                <a:sym typeface="Arial"/>
              </a:defRPr>
            </a:pPr>
            <a:endParaRPr/>
          </a:p>
        </p:txBody>
      </p:sp>
      <p:pic>
        <p:nvPicPr>
          <p:cNvPr id="9" name="image5.png"/>
          <p:cNvPicPr/>
          <p:nvPr userDrawn="1"/>
        </p:nvPicPr>
        <p:blipFill>
          <a:blip r:embed="rId2" cstate="print">
            <a:extLst/>
          </a:blip>
          <a:stretch>
            <a:fillRect/>
          </a:stretch>
        </p:blipFill>
        <p:spPr>
          <a:xfrm>
            <a:off x="326126" y="9270286"/>
            <a:ext cx="1730956" cy="29842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421535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47624" b="51216"/>
          <a:stretch/>
        </p:blipFill>
        <p:spPr>
          <a:xfrm>
            <a:off x="0" y="-1"/>
            <a:ext cx="7169788" cy="5012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1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</p:sldLayoutIdLst>
  <p:timing>
    <p:tnLst>
      <p:par>
        <p:cTn id="1" dur="indefinite" restart="never" nodeType="tmRoot"/>
      </p:par>
    </p:tnLst>
  </p:timing>
  <p:txStyles>
    <p:titleStyle>
      <a:lvl1pPr algn="ctr" defTabSz="1315456" rtl="0" eaLnBrk="1" latinLnBrk="0" hangingPunct="1">
        <a:spcBef>
          <a:spcPct val="0"/>
        </a:spcBef>
        <a:buNone/>
        <a:defRPr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93296" indent="-493296" algn="l" defTabSz="1315456" rtl="0" eaLnBrk="1" latinLnBrk="0" hangingPunct="1">
        <a:spcBef>
          <a:spcPct val="20000"/>
        </a:spcBef>
        <a:buFont typeface="Arial" panose="020B0604020202020204" pitchFamily="34" charset="0"/>
        <a:buChar char="•"/>
        <a:defRPr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68808" indent="-411080" algn="l" defTabSz="1315456" rtl="0" eaLnBrk="1" latinLnBrk="0" hangingPunct="1">
        <a:spcBef>
          <a:spcPct val="20000"/>
        </a:spcBef>
        <a:buFont typeface="Arial" panose="020B0604020202020204" pitchFamily="34" charset="0"/>
        <a:buChar char="–"/>
        <a:defRPr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44320" indent="-328864" algn="l" defTabSz="1315456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3pPr>
      <a:lvl4pPr marL="2302048" indent="-328864" algn="l" defTabSz="1315456" rtl="0" eaLnBrk="1" latinLnBrk="0" hangingPunct="1">
        <a:spcBef>
          <a:spcPct val="20000"/>
        </a:spcBef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59776" indent="-328864" algn="l" defTabSz="1315456" rtl="0" eaLnBrk="1" latinLnBrk="0" hangingPunct="1">
        <a:spcBef>
          <a:spcPct val="20000"/>
        </a:spcBef>
        <a:buFont typeface="Arial" panose="020B0604020202020204" pitchFamily="34" charset="0"/>
        <a:buChar char="»"/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17504" indent="-328864" algn="l" defTabSz="13154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275231" indent="-328864" algn="l" defTabSz="13154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4932959" indent="-328864" algn="l" defTabSz="13154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590687" indent="-328864" algn="l" defTabSz="1315456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131545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7728" algn="l" defTabSz="131545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15456" algn="l" defTabSz="131545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73184" algn="l" defTabSz="131545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30912" algn="l" defTabSz="131545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88640" algn="l" defTabSz="131545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46368" algn="l" defTabSz="131545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04095" algn="l" defTabSz="131545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61823" algn="l" defTabSz="1315456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hyperlink" Target="https://orcid.org/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hyperlink" Target="https://www.rcaap.pt/projects.jsp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hyperlink" Target="https://www.openaire.eu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goo.gl/fgQz86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Susana.Lopes@iscte-iul.pt" TargetMode="External"/><Relationship Id="rId2" Type="http://schemas.openxmlformats.org/officeDocument/2006/relationships/hyperlink" Target="mailto:Joao.Carlos.Dias@iscte-iul.pt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biblioteca@iscte.pt" TargetMode="External"/><Relationship Id="rId5" Type="http://schemas.openxmlformats.org/officeDocument/2006/relationships/image" Target="../media/image10.png"/><Relationship Id="rId4" Type="http://schemas.openxmlformats.org/officeDocument/2006/relationships/hyperlink" Target="https://creativecommons.org/licenses/by/3.0/pt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fosteropenscience.eu/" TargetMode="Externa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hyperlink" Target="https://repositorio.iscte-iul.pt/" TargetMode="Externa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7" Type="http://schemas.openxmlformats.org/officeDocument/2006/relationships/image" Target="../media/image9.png"/><Relationship Id="rId2" Type="http://schemas.openxmlformats.org/officeDocument/2006/relationships/hyperlink" Target="https://www.fct.pt/acessoaberto/index.phtml.pt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repositorio.iscte-iul.pt/documentos/politica_de_acesso_aberto_do_iscte_iul.pdf" TargetMode="External"/><Relationship Id="rId5" Type="http://schemas.openxmlformats.org/officeDocument/2006/relationships/image" Target="../media/image8.png"/><Relationship Id="rId4" Type="http://schemas.openxmlformats.org/officeDocument/2006/relationships/hyperlink" Target="https://www.openaire.eu/oa-overview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herpa.ac.uk/romeo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ttps://creativecommons.org/licenses/by/3.0/pt/" TargetMode="Externa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hyperlink" Target="https://creativecommons.org/licenses/by-sa/3.0/pt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1" title="alt=&quot;&quot;"/>
          <p:cNvSpPr/>
          <p:nvPr/>
        </p:nvSpPr>
        <p:spPr>
          <a:xfrm>
            <a:off x="-59384" y="-163467"/>
            <a:ext cx="13090032" cy="9896618"/>
          </a:xfrm>
          <a:prstGeom prst="rect">
            <a:avLst/>
          </a:prstGeom>
          <a:solidFill>
            <a:srgbClr val="0064A0"/>
          </a:solidFill>
          <a:ln w="12700">
            <a:miter lim="400000"/>
          </a:ln>
        </p:spPr>
        <p:txBody>
          <a:bodyPr lIns="0" tIns="0" rIns="0" bIns="0"/>
          <a:lstStyle/>
          <a:p>
            <a:pPr algn="l" defTabSz="914218">
              <a:defRPr sz="2400" u="sng">
                <a:latin typeface="Arial"/>
                <a:ea typeface="Arial"/>
                <a:cs typeface="Arial"/>
                <a:sym typeface="Arial"/>
              </a:defRPr>
            </a:pPr>
            <a:endParaRPr dirty="0"/>
          </a:p>
        </p:txBody>
      </p:sp>
      <p:sp>
        <p:nvSpPr>
          <p:cNvPr id="7" name="Shape 37"/>
          <p:cNvSpPr/>
          <p:nvPr/>
        </p:nvSpPr>
        <p:spPr>
          <a:xfrm>
            <a:off x="904181" y="7072010"/>
            <a:ext cx="11196440" cy="208670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09" tIns="45709" rIns="45709" bIns="45709">
            <a:spAutoFit/>
          </a:bodyPr>
          <a:lstStyle/>
          <a:p>
            <a:pPr algn="l" defTabSz="914218">
              <a:lnSpc>
                <a:spcPct val="120000"/>
              </a:lnSpc>
              <a:defRPr sz="1800"/>
            </a:pPr>
            <a:r>
              <a:rPr lang="pt-PT" sz="3600" dirty="0" smtClean="0">
                <a:solidFill>
                  <a:srgbClr val="FFFFFF"/>
                </a:solidFill>
                <a:latin typeface="Verdana Bold"/>
                <a:ea typeface="Verdana Bold"/>
                <a:cs typeface="Verdana Bold"/>
                <a:sym typeface="Verdana Bold"/>
              </a:rPr>
              <a:t>Conversa Aberta</a:t>
            </a:r>
            <a:endParaRPr sz="3600" dirty="0">
              <a:solidFill>
                <a:srgbClr val="FFFFFF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algn="l" defTabSz="914218">
              <a:lnSpc>
                <a:spcPct val="120000"/>
              </a:lnSpc>
              <a:defRPr sz="1800"/>
            </a:pPr>
            <a:r>
              <a:rPr lang="pt-PT" sz="2400" dirty="0" smtClean="0">
                <a:solidFill>
                  <a:srgbClr val="FFFFFF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 Bold"/>
              </a:rPr>
              <a:t>Semana Internacional do Acesso Aberto 2017</a:t>
            </a:r>
            <a:endParaRPr sz="2400" dirty="0">
              <a:solidFill>
                <a:srgbClr val="FFFFFF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 Bold"/>
            </a:endParaRPr>
          </a:p>
          <a:p>
            <a:pPr algn="l" defTabSz="914218">
              <a:lnSpc>
                <a:spcPct val="120000"/>
              </a:lnSpc>
              <a:defRPr sz="1800"/>
            </a:pPr>
            <a:r>
              <a:rPr lang="pt-PT" sz="2400" dirty="0" smtClean="0">
                <a:solidFill>
                  <a:srgbClr val="FFFFFF"/>
                </a:solidFill>
                <a:latin typeface="Verdana Bold"/>
                <a:ea typeface="Verdana Bold"/>
                <a:cs typeface="Verdana Bold"/>
                <a:sym typeface="Verdana Bold"/>
              </a:rPr>
              <a:t>Serviço de Informação e Documentação</a:t>
            </a:r>
            <a:endParaRPr sz="2400" dirty="0">
              <a:solidFill>
                <a:srgbClr val="FFFFFF"/>
              </a:solidFill>
              <a:latin typeface="Verdana Bold"/>
              <a:ea typeface="Verdana Bold"/>
              <a:cs typeface="Verdana Bold"/>
              <a:sym typeface="Verdana Bold"/>
            </a:endParaRPr>
          </a:p>
          <a:p>
            <a:pPr algn="l" defTabSz="914218">
              <a:lnSpc>
                <a:spcPct val="120000"/>
              </a:lnSpc>
              <a:defRPr sz="1800"/>
            </a:pPr>
            <a:r>
              <a:rPr lang="pt-PT" sz="2400" dirty="0" smtClean="0">
                <a:solidFill>
                  <a:srgbClr val="FFFFFF"/>
                </a:solidFill>
                <a:latin typeface="Verdana Bold"/>
                <a:ea typeface="Verdana Bold"/>
                <a:cs typeface="Verdana Bold"/>
                <a:sym typeface="Verdana Bold"/>
              </a:rPr>
              <a:t>Outubro 2017</a:t>
            </a:r>
            <a:endParaRPr sz="2400" dirty="0">
              <a:solidFill>
                <a:srgbClr val="FFFFFF"/>
              </a:solidFill>
              <a:latin typeface="Verdana Bold"/>
              <a:ea typeface="Verdana Bold"/>
              <a:cs typeface="Verdana Bold"/>
              <a:sym typeface="Verdana Bold"/>
            </a:endParaRPr>
          </a:p>
        </p:txBody>
      </p:sp>
      <p:sp>
        <p:nvSpPr>
          <p:cNvPr id="8" name="Rectangle 7" title="alt=&quot;&quot;"/>
          <p:cNvSpPr/>
          <p:nvPr/>
        </p:nvSpPr>
        <p:spPr>
          <a:xfrm>
            <a:off x="5400067" y="0"/>
            <a:ext cx="7604733" cy="7416824"/>
          </a:xfrm>
          <a:prstGeom prst="rect">
            <a:avLst/>
          </a:prstGeom>
          <a:blipFill dpi="0" rotWithShape="1">
            <a:blip r:embed="rId3">
              <a:alphaModFix amt="40000"/>
            </a:blip>
            <a:srcRect/>
            <a:stretch>
              <a:fillRect l="-12907" t="-11857" r="-13463" b="-9989"/>
            </a:stretch>
          </a:blipFill>
          <a:ln w="25400" cap="flat">
            <a:noFill/>
            <a:prstDash val="solid"/>
            <a:bevel/>
          </a:ln>
          <a:effectLst>
            <a:outerShdw blurRad="38100" dist="25400" dir="5400000" rotWithShape="0">
              <a:srgbClr val="000000">
                <a:alpha val="50000"/>
              </a:srgb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pt-PT" sz="36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Helvetica Light"/>
              <a:ea typeface="Helvetica Light"/>
              <a:cs typeface="Helvetica Light"/>
              <a:sym typeface="Helvetica Light"/>
            </a:endParaRPr>
          </a:p>
        </p:txBody>
      </p:sp>
      <p:pic>
        <p:nvPicPr>
          <p:cNvPr id="2" name="Imagem 1" title="alt=&quot;&quot;"/>
          <p:cNvPicPr>
            <a:picLocks noChangeAspect="1"/>
          </p:cNvPicPr>
          <p:nvPr/>
        </p:nvPicPr>
        <p:blipFill>
          <a:blip r:embed="rId4" cstate="print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9992" y="3859957"/>
            <a:ext cx="7253272" cy="2009807"/>
          </a:xfrm>
          <a:prstGeom prst="rect">
            <a:avLst/>
          </a:prstGeom>
        </p:spPr>
      </p:pic>
      <p:sp>
        <p:nvSpPr>
          <p:cNvPr id="9" name="Título 8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Conversa Aberta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4862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9"/>
          <p:cNvSpPr/>
          <p:nvPr/>
        </p:nvSpPr>
        <p:spPr>
          <a:xfrm>
            <a:off x="5602321" y="9224650"/>
            <a:ext cx="7380799" cy="36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l" defTabSz="914400">
              <a:defRPr sz="16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pt-BR" dirty="0">
                <a:solidFill>
                  <a:schemeClr val="bg1"/>
                </a:solidFill>
              </a:rPr>
              <a:t>Serviço de Informação e Documentação, Biblioteca ISCTE-IUL </a:t>
            </a:r>
          </a:p>
        </p:txBody>
      </p:sp>
      <p:sp>
        <p:nvSpPr>
          <p:cNvPr id="3" name="Shape 56"/>
          <p:cNvSpPr/>
          <p:nvPr/>
        </p:nvSpPr>
        <p:spPr>
          <a:xfrm>
            <a:off x="959379" y="2340310"/>
            <a:ext cx="11196440" cy="457355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l" defTabSz="914400">
              <a:defRPr sz="1800"/>
            </a:pPr>
            <a:r>
              <a:rPr lang="pt-PT" sz="3200" b="1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Publicações</a:t>
            </a:r>
            <a:endParaRPr sz="3200" b="1" dirty="0" smtClean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1" defTabSz="914400">
              <a:lnSpc>
                <a:spcPct val="120000"/>
              </a:lnSpc>
              <a:defRPr sz="1800"/>
            </a:pPr>
            <a:r>
              <a:rPr lang="en-US" sz="2400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DOI</a:t>
            </a:r>
          </a:p>
          <a:p>
            <a:pPr lvl="1" defTabSz="914400">
              <a:lnSpc>
                <a:spcPct val="120000"/>
              </a:lnSpc>
              <a:defRPr sz="1800"/>
            </a:pPr>
            <a:r>
              <a:rPr lang="en-US" sz="2400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http://</a:t>
            </a:r>
            <a:r>
              <a:rPr lang="en-US" sz="24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dx.doi.org/10.1111/pere.12163</a:t>
            </a:r>
          </a:p>
          <a:p>
            <a:pPr lvl="1" defTabSz="914400">
              <a:lnSpc>
                <a:spcPct val="120000"/>
              </a:lnSpc>
              <a:defRPr sz="1800"/>
            </a:pPr>
            <a:endParaRPr lang="en-US" sz="2400" dirty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1" defTabSz="914400">
              <a:lnSpc>
                <a:spcPct val="120000"/>
              </a:lnSpc>
              <a:defRPr sz="1800"/>
            </a:pPr>
            <a:r>
              <a:rPr lang="en-US" sz="2400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HANDLE</a:t>
            </a:r>
          </a:p>
          <a:p>
            <a:pPr lvl="1" defTabSz="914400">
              <a:lnSpc>
                <a:spcPct val="120000"/>
              </a:lnSpc>
              <a:defRPr sz="1800"/>
            </a:pPr>
            <a:r>
              <a:rPr lang="en-US" sz="2400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http://</a:t>
            </a:r>
            <a:r>
              <a:rPr lang="en-US" sz="24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hdl.handle.net/10071/13136</a:t>
            </a:r>
          </a:p>
          <a:p>
            <a:pPr lvl="1" defTabSz="914400">
              <a:lnSpc>
                <a:spcPct val="120000"/>
              </a:lnSpc>
              <a:defRPr sz="1800"/>
            </a:pPr>
            <a:endParaRPr lang="pt-PT" sz="2400" dirty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defTabSz="914400">
              <a:lnSpc>
                <a:spcPct val="120000"/>
              </a:lnSpc>
              <a:defRPr sz="1800"/>
            </a:pPr>
            <a:r>
              <a:rPr lang="pt-PT" sz="2400" b="1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Autores</a:t>
            </a:r>
          </a:p>
          <a:p>
            <a:pPr lvl="1" defTabSz="914400">
              <a:lnSpc>
                <a:spcPct val="120000"/>
              </a:lnSpc>
              <a:defRPr sz="1800"/>
            </a:pPr>
            <a:r>
              <a:rPr lang="pt-PT" sz="24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ORCID</a:t>
            </a:r>
          </a:p>
          <a:p>
            <a:pPr lvl="1" defTabSz="914400">
              <a:lnSpc>
                <a:spcPct val="120000"/>
              </a:lnSpc>
              <a:defRPr sz="1800"/>
            </a:pPr>
            <a:r>
              <a:rPr lang="en-US" sz="2400" dirty="0">
                <a:solidFill>
                  <a:srgbClr val="002452"/>
                </a:solidFill>
                <a:latin typeface="Verdana"/>
                <a:ea typeface="Verdana"/>
                <a:cs typeface="Verdana"/>
              </a:rPr>
              <a:t>https://orcid.org/0000-0001-2345-6789</a:t>
            </a:r>
            <a:endParaRPr lang="en-US" sz="2400" dirty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4" name="Imagem 3" title="Logotipo ORCID">
            <a:hlinkClick r:id="rId2" tooltip="Identificador Persistente ORCID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1920" y="5660157"/>
            <a:ext cx="1742129" cy="648072"/>
          </a:xfrm>
          <a:prstGeom prst="rect">
            <a:avLst/>
          </a:prstGeom>
        </p:spPr>
      </p:pic>
      <p:sp>
        <p:nvSpPr>
          <p:cNvPr id="9" name="Título 8"/>
          <p:cNvSpPr>
            <a:spLocks noGrp="1"/>
          </p:cNvSpPr>
          <p:nvPr>
            <p:ph type="title"/>
          </p:nvPr>
        </p:nvSpPr>
        <p:spPr>
          <a:xfrm>
            <a:off x="959379" y="1253160"/>
            <a:ext cx="11704320" cy="950613"/>
          </a:xfrm>
        </p:spPr>
        <p:txBody>
          <a:bodyPr/>
          <a:lstStyle/>
          <a:p>
            <a:pPr lvl="0" algn="l" defTabSz="914400">
              <a:spcBef>
                <a:spcPts val="0"/>
              </a:spcBef>
              <a:defRPr sz="1800"/>
            </a:pPr>
            <a:r>
              <a:rPr lang="pt-PT" sz="3600" dirty="0">
                <a:solidFill>
                  <a:srgbClr val="0365C0"/>
                </a:solidFill>
                <a:latin typeface="Verdana Bold"/>
                <a:ea typeface="Verdana Bold"/>
                <a:cs typeface="Verdana Bold"/>
                <a:sym typeface="Verdana Bold"/>
              </a:rPr>
              <a:t>Identificadores </a:t>
            </a:r>
            <a:r>
              <a:rPr lang="pt-PT" sz="3600" dirty="0" smtClean="0">
                <a:solidFill>
                  <a:srgbClr val="0365C0"/>
                </a:solidFill>
                <a:latin typeface="Verdana Bold"/>
                <a:ea typeface="Verdana Bold"/>
                <a:cs typeface="Verdana Bold"/>
                <a:sym typeface="Verdana Bold"/>
              </a:rPr>
              <a:t>Persistentes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11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9"/>
          <p:cNvSpPr/>
          <p:nvPr/>
        </p:nvSpPr>
        <p:spPr>
          <a:xfrm>
            <a:off x="5602321" y="9224650"/>
            <a:ext cx="7380799" cy="36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l" defTabSz="914400">
              <a:defRPr sz="16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pt-BR" dirty="0">
                <a:solidFill>
                  <a:schemeClr val="bg1"/>
                </a:solidFill>
              </a:rPr>
              <a:t>Serviço de Informação e Documentação, Biblioteca ISCTE-IUL </a:t>
            </a:r>
          </a:p>
        </p:txBody>
      </p:sp>
      <p:sp>
        <p:nvSpPr>
          <p:cNvPr id="3" name="Shape 56"/>
          <p:cNvSpPr/>
          <p:nvPr/>
        </p:nvSpPr>
        <p:spPr>
          <a:xfrm>
            <a:off x="946880" y="2415371"/>
            <a:ext cx="11196440" cy="37856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defTabSz="914400">
              <a:lnSpc>
                <a:spcPct val="150000"/>
              </a:lnSpc>
              <a:defRPr sz="1800"/>
            </a:pPr>
            <a:r>
              <a:rPr lang="pt-BR" sz="3200" b="1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Instituição</a:t>
            </a:r>
            <a:endParaRPr lang="pt-BR" sz="3200" b="1" dirty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1" defTabSz="914400">
              <a:lnSpc>
                <a:spcPct val="150000"/>
              </a:lnSpc>
              <a:defRPr sz="1800"/>
            </a:pPr>
            <a:r>
              <a:rPr lang="pt-BR" sz="2400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Instituto Universitário de Lisboa (ISCTE-IUL</a:t>
            </a:r>
            <a:r>
              <a:rPr lang="pt-BR" sz="24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),</a:t>
            </a:r>
          </a:p>
          <a:p>
            <a:pPr lvl="1" defTabSz="914400">
              <a:lnSpc>
                <a:spcPct val="150000"/>
              </a:lnSpc>
              <a:defRPr sz="1800"/>
            </a:pPr>
            <a:r>
              <a:rPr lang="pt-BR" sz="24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Unidade </a:t>
            </a:r>
            <a:r>
              <a:rPr lang="pt-BR" sz="2400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de Investigação, Lisboa, Portugal</a:t>
            </a:r>
          </a:p>
          <a:p>
            <a:pPr lvl="1" defTabSz="914400">
              <a:lnSpc>
                <a:spcPct val="150000"/>
              </a:lnSpc>
              <a:defRPr sz="1800"/>
            </a:pPr>
            <a:endParaRPr lang="pt-BR" sz="2400" dirty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defTabSz="914400">
              <a:lnSpc>
                <a:spcPct val="150000"/>
              </a:lnSpc>
              <a:defRPr sz="1800"/>
            </a:pPr>
            <a:r>
              <a:rPr lang="pt-BR" sz="3200" b="1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E-mail</a:t>
            </a:r>
          </a:p>
          <a:p>
            <a:pPr lvl="1" defTabSz="914400">
              <a:lnSpc>
                <a:spcPct val="150000"/>
              </a:lnSpc>
              <a:defRPr sz="1800"/>
            </a:pPr>
            <a:r>
              <a:rPr lang="pt-BR" sz="24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a.exemplo@iscte-iul.pt</a:t>
            </a:r>
            <a:endParaRPr lang="pt-BR" sz="2400" dirty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>
          <a:xfrm>
            <a:off x="986769" y="1255299"/>
            <a:ext cx="11704320" cy="732450"/>
          </a:xfrm>
        </p:spPr>
        <p:txBody>
          <a:bodyPr/>
          <a:lstStyle/>
          <a:p>
            <a:pPr algn="l"/>
            <a:r>
              <a:rPr lang="pt-PT" sz="3600" dirty="0">
                <a:solidFill>
                  <a:srgbClr val="0365C0"/>
                </a:solidFill>
                <a:latin typeface="Verdana Bold"/>
                <a:ea typeface="Verdana Bold"/>
                <a:cs typeface="Verdana Bold"/>
                <a:sym typeface="Verdana Bold"/>
              </a:rPr>
              <a:t>Identificação </a:t>
            </a:r>
            <a:r>
              <a:rPr lang="pt-PT" sz="3600" dirty="0" smtClean="0">
                <a:solidFill>
                  <a:srgbClr val="0365C0"/>
                </a:solidFill>
                <a:latin typeface="Verdana Bold"/>
                <a:ea typeface="Verdana Bold"/>
                <a:cs typeface="Verdana Bold"/>
                <a:sym typeface="Verdana Bold"/>
              </a:rPr>
              <a:t>Institucional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332733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9"/>
          <p:cNvSpPr/>
          <p:nvPr/>
        </p:nvSpPr>
        <p:spPr>
          <a:xfrm>
            <a:off x="5602321" y="9224650"/>
            <a:ext cx="7380799" cy="36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l" defTabSz="914400">
              <a:defRPr sz="16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pt-BR" dirty="0">
                <a:solidFill>
                  <a:schemeClr val="bg1"/>
                </a:solidFill>
              </a:rPr>
              <a:t>Serviço de Informação e Documentação, Biblioteca ISCTE-IUL </a:t>
            </a:r>
          </a:p>
        </p:txBody>
      </p:sp>
      <p:sp>
        <p:nvSpPr>
          <p:cNvPr id="3" name="Shape 56" title="alt=&quot;&quot;"/>
          <p:cNvSpPr/>
          <p:nvPr/>
        </p:nvSpPr>
        <p:spPr>
          <a:xfrm>
            <a:off x="959379" y="2420985"/>
            <a:ext cx="11196440" cy="52629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defTabSz="914400">
              <a:lnSpc>
                <a:spcPct val="120000"/>
              </a:lnSpc>
              <a:defRPr sz="1800"/>
            </a:pPr>
            <a:r>
              <a:rPr lang="en-US" sz="3200" b="1" dirty="0" err="1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Financiamento</a:t>
            </a:r>
            <a:r>
              <a:rPr lang="en-US" sz="3200" b="1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200" b="1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FCT</a:t>
            </a:r>
          </a:p>
          <a:p>
            <a:pPr lvl="1" defTabSz="914400">
              <a:lnSpc>
                <a:spcPct val="120000"/>
              </a:lnSpc>
              <a:defRPr sz="1800"/>
            </a:pPr>
            <a:r>
              <a:rPr lang="en-US" sz="2400" dirty="0" err="1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Bolsa</a:t>
            </a:r>
            <a:endParaRPr lang="en-US" sz="2400" dirty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1" defTabSz="914400">
              <a:lnSpc>
                <a:spcPct val="120000"/>
              </a:lnSpc>
              <a:defRPr sz="1800"/>
            </a:pPr>
            <a:r>
              <a:rPr lang="en-US" sz="2400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SFRH/BD/21665/2005</a:t>
            </a:r>
          </a:p>
          <a:p>
            <a:pPr lvl="1" defTabSz="914400">
              <a:lnSpc>
                <a:spcPct val="120000"/>
              </a:lnSpc>
              <a:defRPr sz="1800"/>
            </a:pPr>
            <a:r>
              <a:rPr lang="en-US" sz="2400" dirty="0" err="1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Unidade</a:t>
            </a:r>
            <a:r>
              <a:rPr lang="en-US" sz="2400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 de </a:t>
            </a:r>
            <a:r>
              <a:rPr lang="en-US" sz="2400" dirty="0" err="1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Investigação</a:t>
            </a:r>
            <a:endParaRPr lang="en-US" sz="2400" dirty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1" defTabSz="914400">
              <a:lnSpc>
                <a:spcPct val="120000"/>
              </a:lnSpc>
              <a:defRPr sz="1800"/>
            </a:pPr>
            <a:r>
              <a:rPr lang="en-US" sz="24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UID/SOC/03126/2013</a:t>
            </a:r>
          </a:p>
          <a:p>
            <a:pPr lvl="0" defTabSz="914400">
              <a:lnSpc>
                <a:spcPct val="120000"/>
              </a:lnSpc>
              <a:defRPr sz="1800"/>
            </a:pPr>
            <a:endParaRPr lang="en-US" sz="2400" dirty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defTabSz="914400">
              <a:lnSpc>
                <a:spcPct val="120000"/>
              </a:lnSpc>
              <a:defRPr sz="1800"/>
            </a:pPr>
            <a:r>
              <a:rPr lang="en-US" sz="3200" b="1" dirty="0" err="1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Financiamento</a:t>
            </a:r>
            <a:r>
              <a:rPr lang="en-US" sz="3200" b="1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 EU</a:t>
            </a:r>
          </a:p>
          <a:p>
            <a:pPr lvl="1" defTabSz="914400">
              <a:lnSpc>
                <a:spcPct val="120000"/>
              </a:lnSpc>
              <a:defRPr sz="1800"/>
            </a:pPr>
            <a:r>
              <a:rPr lang="en-US" sz="2400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Contract Number</a:t>
            </a:r>
          </a:p>
          <a:p>
            <a:pPr lvl="1" defTabSz="914400">
              <a:lnSpc>
                <a:spcPct val="120000"/>
              </a:lnSpc>
              <a:defRPr sz="1800"/>
            </a:pPr>
            <a:r>
              <a:rPr lang="en-US" sz="2400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656208</a:t>
            </a:r>
          </a:p>
          <a:p>
            <a:pPr lvl="1" defTabSz="914400">
              <a:lnSpc>
                <a:spcPct val="120000"/>
              </a:lnSpc>
              <a:defRPr sz="1800"/>
            </a:pPr>
            <a:r>
              <a:rPr lang="en-US" sz="2400" dirty="0" err="1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Título</a:t>
            </a:r>
            <a:endParaRPr lang="en-US" sz="2400" dirty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1" defTabSz="914400">
              <a:lnSpc>
                <a:spcPct val="120000"/>
              </a:lnSpc>
              <a:defRPr sz="1800"/>
            </a:pPr>
            <a:r>
              <a:rPr lang="en-US" sz="2400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Next generation nanowire solar cells</a:t>
            </a:r>
            <a:endParaRPr sz="2400" dirty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4" name="Chaveta à direita 3" title="alt=&quot;&quot;"/>
          <p:cNvSpPr/>
          <p:nvPr/>
        </p:nvSpPr>
        <p:spPr>
          <a:xfrm>
            <a:off x="8330793" y="2475196"/>
            <a:ext cx="576064" cy="52087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m 5" title="RCAAP">
            <a:hlinkClick r:id="rId2" tooltip="Financiamento RCAA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2680" y="3455294"/>
            <a:ext cx="3364307" cy="1080120"/>
          </a:xfrm>
          <a:prstGeom prst="rect">
            <a:avLst/>
          </a:prstGeom>
        </p:spPr>
      </p:pic>
      <p:pic>
        <p:nvPicPr>
          <p:cNvPr id="7" name="Imagem 6" title="OpenAire">
            <a:hlinkClick r:id="rId4" tooltip="OpenAire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6696" y="5210458"/>
            <a:ext cx="1188754" cy="835525"/>
          </a:xfrm>
          <a:prstGeom prst="rect">
            <a:avLst/>
          </a:prstGeom>
        </p:spPr>
      </p:pic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974270" y="1230483"/>
            <a:ext cx="11704320" cy="586834"/>
          </a:xfrm>
        </p:spPr>
        <p:txBody>
          <a:bodyPr/>
          <a:lstStyle/>
          <a:p>
            <a:pPr lvl="0" algn="l" defTabSz="914400">
              <a:spcBef>
                <a:spcPts val="0"/>
              </a:spcBef>
              <a:defRPr sz="1800"/>
            </a:pPr>
            <a:r>
              <a:rPr lang="pt-PT" sz="3600" dirty="0">
                <a:solidFill>
                  <a:srgbClr val="0365C0"/>
                </a:solidFill>
                <a:latin typeface="Verdana Bold"/>
                <a:ea typeface="Verdana Bold"/>
                <a:cs typeface="Verdana Bold"/>
                <a:sym typeface="Verdana Bold"/>
              </a:rPr>
              <a:t>Identificação do Projeto </a:t>
            </a:r>
            <a:r>
              <a:rPr lang="pt-PT" sz="3600" dirty="0" smtClean="0">
                <a:solidFill>
                  <a:srgbClr val="0365C0"/>
                </a:solidFill>
                <a:latin typeface="Verdana Bold"/>
                <a:ea typeface="Verdana Bold"/>
                <a:cs typeface="Verdana Bold"/>
                <a:sym typeface="Verdana Bold"/>
              </a:rPr>
              <a:t>Financiador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260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9"/>
          <p:cNvSpPr/>
          <p:nvPr/>
        </p:nvSpPr>
        <p:spPr>
          <a:xfrm>
            <a:off x="5602321" y="9224650"/>
            <a:ext cx="7380799" cy="36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l" defTabSz="914400">
              <a:defRPr sz="16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pt-BR" dirty="0">
                <a:solidFill>
                  <a:schemeClr val="bg1"/>
                </a:solidFill>
              </a:rPr>
              <a:t>Serviço de Informação e Documentação, Biblioteca ISCTE-IUL </a:t>
            </a:r>
          </a:p>
        </p:txBody>
      </p:sp>
      <p:sp>
        <p:nvSpPr>
          <p:cNvPr id="3" name="Shape 56" title="alt=&quot;&quot;"/>
          <p:cNvSpPr/>
          <p:nvPr/>
        </p:nvSpPr>
        <p:spPr>
          <a:xfrm>
            <a:off x="940734" y="4601050"/>
            <a:ext cx="11196440" cy="121154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ctr" defTabSz="914400">
              <a:lnSpc>
                <a:spcPct val="120000"/>
              </a:lnSpc>
              <a:defRPr sz="1800"/>
            </a:pPr>
            <a:r>
              <a:rPr lang="pt-PT" sz="3200" b="1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Para mais informações</a:t>
            </a:r>
            <a:endParaRPr lang="en-US" sz="3200" b="1" dirty="0" smtClean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 defTabSz="914400">
              <a:lnSpc>
                <a:spcPct val="120000"/>
              </a:lnSpc>
              <a:defRPr sz="1800"/>
            </a:pPr>
            <a:r>
              <a:rPr lang="en-US" sz="3200" b="1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  <a:hlinkClick r:id="rId2" tooltip="Perguntas frequentes"/>
              </a:rPr>
              <a:t>https</a:t>
            </a:r>
            <a:r>
              <a:rPr lang="en-US" sz="3200" b="1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  <a:hlinkClick r:id="rId2" tooltip="Perguntas frequentes"/>
              </a:rPr>
              <a:t>://goo.gl/fgQz86</a:t>
            </a:r>
            <a:endParaRPr sz="2400" dirty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974270" y="1230483"/>
            <a:ext cx="12224874" cy="586834"/>
          </a:xfrm>
        </p:spPr>
        <p:txBody>
          <a:bodyPr/>
          <a:lstStyle/>
          <a:p>
            <a:pPr lvl="0" algn="l" defTabSz="914400">
              <a:spcBef>
                <a:spcPts val="0"/>
              </a:spcBef>
              <a:defRPr sz="1800"/>
            </a:pPr>
            <a:r>
              <a:rPr lang="pt-BR" sz="3600" dirty="0">
                <a:solidFill>
                  <a:srgbClr val="0365C0"/>
                </a:solidFill>
                <a:latin typeface="Verdana Bold"/>
                <a:ea typeface="Verdana Bold"/>
                <a:cs typeface="Verdana Bold"/>
                <a:sym typeface="Verdana Bold"/>
              </a:rPr>
              <a:t>Acesso </a:t>
            </a:r>
            <a:r>
              <a:rPr lang="pt-BR" sz="3600" dirty="0" smtClean="0">
                <a:solidFill>
                  <a:srgbClr val="0365C0"/>
                </a:solidFill>
                <a:latin typeface="Verdana Bold"/>
                <a:ea typeface="Verdana Bold"/>
                <a:cs typeface="Verdana Bold"/>
                <a:sym typeface="Verdana Bold"/>
              </a:rPr>
              <a:t>Aberto:</a:t>
            </a:r>
            <a:br>
              <a:rPr lang="pt-BR" sz="3600" dirty="0" smtClean="0">
                <a:solidFill>
                  <a:srgbClr val="0365C0"/>
                </a:solidFill>
                <a:latin typeface="Verdana Bold"/>
                <a:ea typeface="Verdana Bold"/>
                <a:cs typeface="Verdana Bold"/>
                <a:sym typeface="Verdana Bold"/>
              </a:rPr>
            </a:br>
            <a:r>
              <a:rPr lang="pt-BR" sz="3600" dirty="0" smtClean="0">
                <a:solidFill>
                  <a:srgbClr val="0365C0"/>
                </a:solidFill>
                <a:latin typeface="Verdana Bold"/>
                <a:ea typeface="Verdana Bold"/>
                <a:cs typeface="Verdana Bold"/>
                <a:sym typeface="Verdana Bold"/>
              </a:rPr>
              <a:t>pesquisar</a:t>
            </a:r>
            <a:r>
              <a:rPr lang="pt-BR" sz="3600" dirty="0">
                <a:solidFill>
                  <a:srgbClr val="0365C0"/>
                </a:solidFill>
                <a:latin typeface="Verdana Bold"/>
                <a:ea typeface="Verdana Bold"/>
                <a:cs typeface="Verdana Bold"/>
                <a:sym typeface="Verdana Bold"/>
              </a:rPr>
              <a:t>, publicar e disponibilizar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735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9"/>
          <p:cNvSpPr/>
          <p:nvPr/>
        </p:nvSpPr>
        <p:spPr>
          <a:xfrm>
            <a:off x="5602321" y="9224650"/>
            <a:ext cx="7380799" cy="36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l" defTabSz="914400">
              <a:defRPr sz="16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pt-BR" dirty="0">
                <a:solidFill>
                  <a:schemeClr val="bg1"/>
                </a:solidFill>
              </a:rPr>
              <a:t>Serviço de Informação e Documentação, Biblioteca ISCTE-IUL </a:t>
            </a:r>
          </a:p>
        </p:txBody>
      </p:sp>
      <p:sp>
        <p:nvSpPr>
          <p:cNvPr id="3" name="Shape 56"/>
          <p:cNvSpPr/>
          <p:nvPr/>
        </p:nvSpPr>
        <p:spPr>
          <a:xfrm>
            <a:off x="948196" y="2424706"/>
            <a:ext cx="11196440" cy="378564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l" defTabSz="914400">
              <a:lnSpc>
                <a:spcPct val="120000"/>
              </a:lnSpc>
              <a:defRPr sz="1800"/>
            </a:pPr>
            <a:r>
              <a:rPr lang="pt-PT" sz="2800" b="1" dirty="0" smtClean="0">
                <a:solidFill>
                  <a:srgbClr val="00245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João Dias</a:t>
            </a:r>
          </a:p>
          <a:p>
            <a:pPr lvl="0" algn="l" defTabSz="914400">
              <a:lnSpc>
                <a:spcPct val="120000"/>
              </a:lnSpc>
              <a:defRPr sz="1800"/>
            </a:pPr>
            <a:r>
              <a:rPr lang="pt-PT" sz="2400" dirty="0" smtClean="0">
                <a:solidFill>
                  <a:srgbClr val="00245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  <a:hlinkClick r:id="rId2"/>
              </a:rPr>
              <a:t>Joao.Carlos.Dias@iscte-iul.pt</a:t>
            </a:r>
            <a:endParaRPr lang="pt-PT" sz="2400" dirty="0" smtClean="0">
              <a:solidFill>
                <a:srgbClr val="00245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lvl="0" defTabSz="914400">
              <a:lnSpc>
                <a:spcPct val="120000"/>
              </a:lnSpc>
              <a:defRPr sz="1800"/>
            </a:pPr>
            <a:r>
              <a:rPr lang="pt-PT" sz="2400" dirty="0" err="1" smtClean="0">
                <a:solidFill>
                  <a:srgbClr val="00245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Ext</a:t>
            </a:r>
            <a:r>
              <a:rPr lang="pt-PT" sz="2400" dirty="0" smtClean="0">
                <a:solidFill>
                  <a:srgbClr val="00245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.: 221176</a:t>
            </a:r>
          </a:p>
          <a:p>
            <a:pPr lvl="0" algn="l" defTabSz="914400">
              <a:lnSpc>
                <a:spcPct val="120000"/>
              </a:lnSpc>
              <a:defRPr sz="1800"/>
            </a:pPr>
            <a:endParaRPr lang="pt-PT" sz="2400" dirty="0" smtClean="0">
              <a:solidFill>
                <a:srgbClr val="00245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lvl="0" defTabSz="914400">
              <a:lnSpc>
                <a:spcPct val="120000"/>
              </a:lnSpc>
              <a:defRPr sz="1800"/>
            </a:pPr>
            <a:r>
              <a:rPr lang="pt-PT" sz="2800" b="1" dirty="0" smtClean="0">
                <a:solidFill>
                  <a:srgbClr val="00245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Susana Lopes</a:t>
            </a:r>
          </a:p>
          <a:p>
            <a:pPr lvl="0" defTabSz="914400">
              <a:lnSpc>
                <a:spcPct val="120000"/>
              </a:lnSpc>
              <a:defRPr sz="1800"/>
            </a:pPr>
            <a:r>
              <a:rPr lang="en-US" sz="24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hlinkClick r:id="rId3"/>
              </a:rPr>
              <a:t>Susana.Lopes@iscte-iul.pt</a:t>
            </a:r>
            <a:endParaRPr lang="en-US" sz="24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0" defTabSz="914400">
              <a:lnSpc>
                <a:spcPct val="120000"/>
              </a:lnSpc>
              <a:defRPr sz="1800"/>
            </a:pPr>
            <a:r>
              <a:rPr lang="pt-PT" sz="2400" dirty="0" err="1" smtClean="0">
                <a:solidFill>
                  <a:srgbClr val="00245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Ext</a:t>
            </a:r>
            <a:r>
              <a:rPr lang="pt-PT" sz="2400" dirty="0" smtClean="0">
                <a:solidFill>
                  <a:srgbClr val="00245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.: </a:t>
            </a:r>
            <a:r>
              <a:rPr lang="en-US" sz="2400" dirty="0">
                <a:solidFill>
                  <a:srgbClr val="00245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295211</a:t>
            </a:r>
            <a:endParaRPr lang="pt-PT" sz="2400" dirty="0">
              <a:solidFill>
                <a:srgbClr val="00245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lvl="0" defTabSz="914400">
              <a:lnSpc>
                <a:spcPct val="120000"/>
              </a:lnSpc>
              <a:defRPr sz="1800"/>
            </a:pPr>
            <a:endParaRPr lang="pt-PT" sz="2400" dirty="0" smtClean="0">
              <a:solidFill>
                <a:srgbClr val="00245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</p:txBody>
      </p:sp>
      <p:pic>
        <p:nvPicPr>
          <p:cNvPr id="5" name="Imagem 4" title="Creative Common CC BY">
            <a:hlinkClick r:id="rId4" tooltip="Creative Common CC BY"/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727" y="7672221"/>
            <a:ext cx="1440669" cy="504056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959379" y="8260201"/>
            <a:ext cx="458086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800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Este trabalho está licenciado sob </a:t>
            </a:r>
            <a:r>
              <a:rPr lang="pt-BR" sz="18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uma</a:t>
            </a:r>
          </a:p>
          <a:p>
            <a:r>
              <a:rPr lang="pt-BR" sz="18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Licença </a:t>
            </a:r>
            <a:r>
              <a:rPr lang="pt-BR" sz="1800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Creative </a:t>
            </a:r>
            <a:r>
              <a:rPr lang="pt-BR" sz="18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Commons CC BY</a:t>
            </a:r>
            <a:endParaRPr lang="en-US" sz="1800" dirty="0"/>
          </a:p>
        </p:txBody>
      </p:sp>
      <p:sp>
        <p:nvSpPr>
          <p:cNvPr id="7" name="Retângulo 6"/>
          <p:cNvSpPr/>
          <p:nvPr/>
        </p:nvSpPr>
        <p:spPr>
          <a:xfrm>
            <a:off x="6337647" y="2952218"/>
            <a:ext cx="64735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14400">
              <a:lnSpc>
                <a:spcPct val="120000"/>
              </a:lnSpc>
              <a:defRPr sz="1800"/>
            </a:pPr>
            <a:r>
              <a:rPr lang="en-US" sz="2800" b="1" dirty="0" err="1">
                <a:solidFill>
                  <a:srgbClr val="00245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Biblioteca</a:t>
            </a:r>
            <a:r>
              <a:rPr lang="en-US" sz="2800" b="1" dirty="0">
                <a:solidFill>
                  <a:srgbClr val="00245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 ISCTE-IUL</a:t>
            </a:r>
          </a:p>
          <a:p>
            <a:pPr lvl="0" defTabSz="914400">
              <a:lnSpc>
                <a:spcPct val="120000"/>
              </a:lnSpc>
              <a:defRPr sz="1800"/>
            </a:pPr>
            <a:r>
              <a:rPr lang="en-US" sz="2400" dirty="0">
                <a:solidFill>
                  <a:srgbClr val="00245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  <a:hlinkClick r:id="rId6"/>
              </a:rPr>
              <a:t>biblioteca@iscte.pt</a:t>
            </a:r>
            <a:endParaRPr lang="en-US" sz="2400" dirty="0">
              <a:solidFill>
                <a:srgbClr val="00245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  <a:p>
            <a:pPr lvl="0" defTabSz="914400">
              <a:lnSpc>
                <a:spcPct val="120000"/>
              </a:lnSpc>
              <a:defRPr sz="1800"/>
            </a:pPr>
            <a:r>
              <a:rPr lang="en-US" sz="2400" dirty="0">
                <a:solidFill>
                  <a:srgbClr val="00245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Tel.: 210 464 052</a:t>
            </a:r>
          </a:p>
          <a:p>
            <a:pPr lvl="0" defTabSz="914400">
              <a:lnSpc>
                <a:spcPct val="120000"/>
              </a:lnSpc>
              <a:defRPr sz="1800"/>
            </a:pPr>
            <a:r>
              <a:rPr lang="en-US" sz="2400" dirty="0">
                <a:solidFill>
                  <a:srgbClr val="00245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Messenger: @</a:t>
            </a:r>
            <a:r>
              <a:rPr lang="en-US" sz="2400" dirty="0" err="1">
                <a:solidFill>
                  <a:srgbClr val="002452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  <a:sym typeface="Verdana"/>
              </a:rPr>
              <a:t>Biblioteca.ISCTE.IUL</a:t>
            </a:r>
            <a:endParaRPr lang="en-US" sz="2400" dirty="0">
              <a:solidFill>
                <a:srgbClr val="002452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  <a:sym typeface="Verdana"/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8658395" y="8260201"/>
            <a:ext cx="369229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8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Documento com zero erros no</a:t>
            </a:r>
          </a:p>
          <a:p>
            <a:r>
              <a:rPr lang="pt-BR" sz="18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Verificador de Acessibilidade</a:t>
            </a:r>
            <a:endParaRPr lang="en-US" sz="1800" dirty="0"/>
          </a:p>
        </p:txBody>
      </p:sp>
      <p:sp>
        <p:nvSpPr>
          <p:cNvPr id="15" name="Título 14"/>
          <p:cNvSpPr>
            <a:spLocks noGrp="1"/>
          </p:cNvSpPr>
          <p:nvPr>
            <p:ph type="title"/>
          </p:nvPr>
        </p:nvSpPr>
        <p:spPr>
          <a:xfrm>
            <a:off x="968114" y="1251759"/>
            <a:ext cx="11704320" cy="718583"/>
          </a:xfrm>
        </p:spPr>
        <p:txBody>
          <a:bodyPr/>
          <a:lstStyle/>
          <a:p>
            <a:pPr algn="l"/>
            <a:r>
              <a:rPr lang="pt-PT" sz="3600" dirty="0" smtClean="0">
                <a:solidFill>
                  <a:srgbClr val="0365C0"/>
                </a:solidFill>
                <a:latin typeface="Verdana Bold"/>
                <a:ea typeface="Verdana Bold"/>
                <a:cs typeface="Verdana Bold"/>
                <a:sym typeface="Verdana Bold"/>
              </a:rPr>
              <a:t>Contactos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496419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54"/>
          <p:cNvSpPr/>
          <p:nvPr/>
        </p:nvSpPr>
        <p:spPr>
          <a:xfrm>
            <a:off x="989553" y="2385254"/>
            <a:ext cx="11196440" cy="592777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spAutoFit/>
          </a:bodyPr>
          <a:lstStyle/>
          <a:p>
            <a:pPr marL="514350" lvl="0" indent="-514350" algn="l" defTabSz="914400">
              <a:lnSpc>
                <a:spcPct val="120000"/>
              </a:lnSpc>
              <a:buFont typeface="+mj-lt"/>
              <a:buAutoNum type="arabicPeriod"/>
              <a:defRPr sz="1800"/>
            </a:pPr>
            <a:r>
              <a:rPr lang="pt-BR" sz="2800" dirty="0" smtClean="0">
                <a:solidFill>
                  <a:srgbClr val="002452"/>
                </a:solidFill>
              </a:rPr>
              <a:t>Ciência Aberta;</a:t>
            </a:r>
            <a:endParaRPr lang="pt-BR" sz="3200" dirty="0">
              <a:solidFill>
                <a:srgbClr val="002452"/>
              </a:solidFill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pt-BR" sz="2800" dirty="0" smtClean="0">
                <a:solidFill>
                  <a:srgbClr val="002452"/>
                </a:solidFill>
              </a:rPr>
              <a:t>Repositório ISCTE-IUL;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pt-BR" sz="2800" dirty="0" smtClean="0">
                <a:solidFill>
                  <a:srgbClr val="002452"/>
                </a:solidFill>
              </a:rPr>
              <a:t>Políticas de Acesso Aberto;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pt-BR" sz="2800" dirty="0" smtClean="0">
                <a:solidFill>
                  <a:srgbClr val="002452"/>
                </a:solidFill>
              </a:rPr>
              <a:t>Preprint, Postprint e Versão do Editor;</a:t>
            </a:r>
            <a:endParaRPr lang="pt-BR" sz="3200" dirty="0">
              <a:solidFill>
                <a:srgbClr val="002452"/>
              </a:solidFill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pt-BR" sz="2800" dirty="0" smtClean="0">
                <a:solidFill>
                  <a:srgbClr val="002452"/>
                </a:solidFill>
              </a:rPr>
              <a:t>Política </a:t>
            </a:r>
            <a:r>
              <a:rPr lang="pt-BR" sz="2800" dirty="0">
                <a:solidFill>
                  <a:srgbClr val="002452"/>
                </a:solidFill>
              </a:rPr>
              <a:t>de </a:t>
            </a:r>
            <a:r>
              <a:rPr lang="pt-BR" sz="2800" dirty="0" smtClean="0">
                <a:solidFill>
                  <a:srgbClr val="002452"/>
                </a:solidFill>
              </a:rPr>
              <a:t>Auto-Arquivo;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pt-BR" sz="2800" dirty="0" smtClean="0">
                <a:solidFill>
                  <a:srgbClr val="002452"/>
                </a:solidFill>
              </a:rPr>
              <a:t>Licenças </a:t>
            </a:r>
            <a:r>
              <a:rPr lang="pt-BR" sz="2800" i="1" dirty="0">
                <a:solidFill>
                  <a:srgbClr val="002452"/>
                </a:solidFill>
              </a:rPr>
              <a:t>Creative </a:t>
            </a:r>
            <a:r>
              <a:rPr lang="pt-BR" sz="2800" i="1" dirty="0" smtClean="0">
                <a:solidFill>
                  <a:srgbClr val="002452"/>
                </a:solidFill>
              </a:rPr>
              <a:t>Commons;</a:t>
            </a:r>
            <a:endParaRPr lang="pt-BR" sz="3200" dirty="0">
              <a:solidFill>
                <a:srgbClr val="002452"/>
              </a:solidFill>
            </a:endParaRP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pt-BR" sz="2800" dirty="0" smtClean="0">
                <a:solidFill>
                  <a:srgbClr val="002452"/>
                </a:solidFill>
              </a:rPr>
              <a:t>Identificadores Persistentes;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pt-BR" sz="2800" dirty="0" smtClean="0">
                <a:solidFill>
                  <a:srgbClr val="002452"/>
                </a:solidFill>
              </a:rPr>
              <a:t>Identificação Institucional;</a:t>
            </a:r>
          </a:p>
          <a:p>
            <a:pPr marL="514350" indent="-514350">
              <a:lnSpc>
                <a:spcPct val="150000"/>
              </a:lnSpc>
              <a:buAutoNum type="arabicPeriod"/>
            </a:pPr>
            <a:r>
              <a:rPr lang="pt-BR" sz="2800" dirty="0" smtClean="0">
                <a:solidFill>
                  <a:srgbClr val="002452"/>
                </a:solidFill>
              </a:rPr>
              <a:t>Identificação de Projeto Financiador.</a:t>
            </a:r>
            <a:endParaRPr lang="pt-BR" sz="3200" dirty="0">
              <a:solidFill>
                <a:srgbClr val="002452"/>
              </a:solidFill>
            </a:endParaRPr>
          </a:p>
        </p:txBody>
      </p:sp>
      <p:sp>
        <p:nvSpPr>
          <p:cNvPr id="8" name="Shape 59"/>
          <p:cNvSpPr/>
          <p:nvPr/>
        </p:nvSpPr>
        <p:spPr>
          <a:xfrm>
            <a:off x="5624001" y="9188549"/>
            <a:ext cx="7380799" cy="36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l" defTabSz="914400">
              <a:defRPr sz="16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pt-PT" sz="1800" dirty="0" smtClean="0">
                <a:solidFill>
                  <a:srgbClr val="FFFFFF"/>
                </a:solidFill>
              </a:rPr>
              <a:t>Serviço de Informação e Documentação, Biblioteca ISCTE-IUL </a:t>
            </a:r>
            <a:endParaRPr sz="1800" dirty="0">
              <a:solidFill>
                <a:srgbClr val="FFFFFF"/>
              </a:solidFill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989553" y="1242712"/>
            <a:ext cx="12060704" cy="664178"/>
          </a:xfrm>
        </p:spPr>
        <p:txBody>
          <a:bodyPr/>
          <a:lstStyle/>
          <a:p>
            <a:pPr lvl="0" algn="l" defTabSz="914400">
              <a:lnSpc>
                <a:spcPct val="120000"/>
              </a:lnSpc>
              <a:spcBef>
                <a:spcPts val="0"/>
              </a:spcBef>
              <a:defRPr sz="1800"/>
            </a:pPr>
            <a:r>
              <a:rPr lang="pt-PT" sz="3600" dirty="0" smtClean="0">
                <a:solidFill>
                  <a:srgbClr val="0365C0"/>
                </a:solidFill>
                <a:latin typeface="Verdana Bold"/>
                <a:ea typeface="Verdana Bold"/>
                <a:cs typeface="Verdana Bold"/>
                <a:sym typeface="Verdana Bold"/>
              </a:rPr>
              <a:t>Sumário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8118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9"/>
          <p:cNvSpPr/>
          <p:nvPr/>
        </p:nvSpPr>
        <p:spPr>
          <a:xfrm>
            <a:off x="5638304" y="9224650"/>
            <a:ext cx="7380799" cy="36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l" defTabSz="914400">
              <a:defRPr sz="16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pt-BR" dirty="0">
                <a:solidFill>
                  <a:schemeClr val="bg1"/>
                </a:solidFill>
              </a:rPr>
              <a:t>Serviço de Informação e Documentação, Biblioteca ISCTE-IUL </a:t>
            </a:r>
          </a:p>
        </p:txBody>
      </p:sp>
      <p:pic>
        <p:nvPicPr>
          <p:cNvPr id="4" name="Imagem 3" descr="Fonte FOSTER" title="Taxonomia Ciência Aberta">
            <a:hlinkClick r:id="rId2" tooltip="Foster - Facilitate Open Science Training for European Research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5736" y="2289210"/>
            <a:ext cx="12016227" cy="6624736"/>
          </a:xfrm>
          <a:prstGeom prst="rect">
            <a:avLst/>
          </a:prstGeom>
        </p:spPr>
      </p:pic>
      <p:sp>
        <p:nvSpPr>
          <p:cNvPr id="14" name="Título 13"/>
          <p:cNvSpPr>
            <a:spLocks noGrp="1"/>
          </p:cNvSpPr>
          <p:nvPr>
            <p:ph type="title"/>
          </p:nvPr>
        </p:nvSpPr>
        <p:spPr>
          <a:xfrm>
            <a:off x="955832" y="1242712"/>
            <a:ext cx="12048968" cy="558594"/>
          </a:xfrm>
        </p:spPr>
        <p:txBody>
          <a:bodyPr/>
          <a:lstStyle/>
          <a:p>
            <a:pPr algn="l"/>
            <a:r>
              <a:rPr lang="pt-PT" sz="3600" dirty="0">
                <a:solidFill>
                  <a:srgbClr val="0365C0"/>
                </a:solidFill>
                <a:latin typeface="Verdana Bold"/>
                <a:ea typeface="Verdana Bold"/>
                <a:cs typeface="Verdana Bold"/>
              </a:rPr>
              <a:t>Ciência Aberta</a:t>
            </a:r>
            <a:endParaRPr lang="en-US" sz="3600" dirty="0">
              <a:solidFill>
                <a:srgbClr val="0365C0"/>
              </a:solidFill>
              <a:latin typeface="Verdana Bold"/>
              <a:ea typeface="Verdana Bold"/>
              <a:cs typeface="Verdana Bold"/>
            </a:endParaRPr>
          </a:p>
        </p:txBody>
      </p:sp>
    </p:spTree>
    <p:extLst>
      <p:ext uri="{BB962C8B-B14F-4D97-AF65-F5344CB8AC3E}">
        <p14:creationId xmlns:p14="http://schemas.microsoft.com/office/powerpoint/2010/main" val="483313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9"/>
          <p:cNvSpPr/>
          <p:nvPr/>
        </p:nvSpPr>
        <p:spPr>
          <a:xfrm>
            <a:off x="5638304" y="9224650"/>
            <a:ext cx="7380799" cy="36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l" defTabSz="914400">
              <a:defRPr sz="16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pt-BR" dirty="0">
                <a:solidFill>
                  <a:schemeClr val="bg1"/>
                </a:solidFill>
              </a:rPr>
              <a:t>Serviço de Informação e Documentação, Biblioteca ISCTE-IUL </a:t>
            </a:r>
          </a:p>
        </p:txBody>
      </p:sp>
      <p:sp>
        <p:nvSpPr>
          <p:cNvPr id="3" name="Shape 56"/>
          <p:cNvSpPr/>
          <p:nvPr/>
        </p:nvSpPr>
        <p:spPr>
          <a:xfrm>
            <a:off x="955832" y="2424706"/>
            <a:ext cx="11196440" cy="541070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l" defTabSz="914400">
              <a:lnSpc>
                <a:spcPct val="120000"/>
              </a:lnSpc>
              <a:defRPr sz="1800"/>
            </a:pPr>
            <a:r>
              <a:rPr lang="pt-PT" sz="2400" b="1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Acesso Aberto</a:t>
            </a:r>
            <a:endParaRPr sz="2400" b="1" dirty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l" defTabSz="914400">
              <a:lnSpc>
                <a:spcPct val="120000"/>
              </a:lnSpc>
              <a:defRPr sz="1800"/>
            </a:pPr>
            <a:endParaRPr sz="2400" dirty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defTabSz="914400">
              <a:lnSpc>
                <a:spcPct val="120000"/>
              </a:lnSpc>
              <a:defRPr sz="1800"/>
            </a:pPr>
            <a:r>
              <a:rPr lang="pt-BR" sz="2400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Disponibilização na Internet de literatura de </a:t>
            </a:r>
            <a:r>
              <a:rPr lang="pt-BR" sz="24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carater académico </a:t>
            </a:r>
            <a:r>
              <a:rPr lang="pt-BR" sz="2400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ou científico, permitindo a </a:t>
            </a:r>
            <a:r>
              <a:rPr lang="pt-BR" sz="24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qualquer utilizador </a:t>
            </a:r>
            <a:r>
              <a:rPr lang="pt-BR" sz="2400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ler, descarregar, copiar, </a:t>
            </a:r>
            <a:r>
              <a:rPr lang="pt-BR" sz="24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distribuir, imprimir</a:t>
            </a:r>
            <a:r>
              <a:rPr lang="pt-BR" sz="2400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, pesquisar ou referenciar o texto integral dos</a:t>
            </a:r>
          </a:p>
          <a:p>
            <a:pPr lvl="0" defTabSz="914400">
              <a:lnSpc>
                <a:spcPct val="120000"/>
              </a:lnSpc>
              <a:defRPr sz="1800"/>
            </a:pPr>
            <a:r>
              <a:rPr lang="pt-BR" sz="2400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documentos</a:t>
            </a:r>
            <a:r>
              <a:rPr lang="pt-BR" sz="24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lvl="0" defTabSz="914400">
              <a:lnSpc>
                <a:spcPct val="120000"/>
              </a:lnSpc>
              <a:defRPr sz="1800"/>
            </a:pPr>
            <a:endParaRPr lang="pt-BR" sz="2400" dirty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defTabSz="914400">
              <a:lnSpc>
                <a:spcPct val="120000"/>
              </a:lnSpc>
              <a:defRPr sz="1800"/>
            </a:pPr>
            <a:r>
              <a:rPr lang="pt-PT" sz="2400" b="1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Dados Abertos</a:t>
            </a:r>
          </a:p>
          <a:p>
            <a:pPr lvl="0" defTabSz="914400">
              <a:lnSpc>
                <a:spcPct val="120000"/>
              </a:lnSpc>
              <a:defRPr sz="1800"/>
            </a:pPr>
            <a:endParaRPr lang="pt-PT" sz="2400" dirty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defTabSz="914400">
              <a:lnSpc>
                <a:spcPct val="120000"/>
              </a:lnSpc>
              <a:defRPr sz="1800"/>
            </a:pPr>
            <a:r>
              <a:rPr lang="pt-BR" sz="2400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Dados que podem ser usados livremente, reutilizados e redistribuídos por qualquer pessoa – estão sujeitos, no máximo, a igual exigência de atribuição de autoria e de partilha.</a:t>
            </a:r>
            <a:endParaRPr sz="2400" dirty="0" smtClean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9" name="Título 18"/>
          <p:cNvSpPr>
            <a:spLocks noGrp="1"/>
          </p:cNvSpPr>
          <p:nvPr>
            <p:ph type="title"/>
          </p:nvPr>
        </p:nvSpPr>
        <p:spPr>
          <a:xfrm>
            <a:off x="976002" y="1242712"/>
            <a:ext cx="11704320" cy="601021"/>
          </a:xfrm>
        </p:spPr>
        <p:txBody>
          <a:bodyPr/>
          <a:lstStyle/>
          <a:p>
            <a:pPr lvl="0" algn="l">
              <a:spcBef>
                <a:spcPts val="0"/>
              </a:spcBef>
            </a:pPr>
            <a:r>
              <a:rPr lang="pt-PT" sz="3600" dirty="0">
                <a:solidFill>
                  <a:srgbClr val="0365C0"/>
                </a:solidFill>
                <a:latin typeface="Verdana Bold"/>
                <a:ea typeface="Verdana Bold"/>
                <a:cs typeface="Verdana Bold"/>
              </a:rPr>
              <a:t>Ciência Aberta</a:t>
            </a:r>
            <a:r>
              <a:rPr lang="en-US" sz="3600" dirty="0">
                <a:solidFill>
                  <a:srgbClr val="0365C0"/>
                </a:solidFill>
                <a:latin typeface="Verdana Bold"/>
                <a:ea typeface="Verdana Bold"/>
                <a:cs typeface="Verdana Bold"/>
              </a:rPr>
              <a:t/>
            </a:r>
            <a:br>
              <a:rPr lang="en-US" sz="3600" dirty="0">
                <a:solidFill>
                  <a:srgbClr val="0365C0"/>
                </a:solidFill>
                <a:latin typeface="Verdana Bold"/>
                <a:ea typeface="Verdana Bold"/>
                <a:cs typeface="Verdana Bold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879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9"/>
          <p:cNvSpPr/>
          <p:nvPr/>
        </p:nvSpPr>
        <p:spPr>
          <a:xfrm>
            <a:off x="5602321" y="9224650"/>
            <a:ext cx="7380799" cy="36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l" defTabSz="914400">
              <a:defRPr sz="16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pt-BR" dirty="0">
                <a:solidFill>
                  <a:schemeClr val="bg1"/>
                </a:solidFill>
              </a:rPr>
              <a:t>Serviço de Informação e Documentação, Biblioteca ISCTE-IUL </a:t>
            </a:r>
          </a:p>
        </p:txBody>
      </p:sp>
      <p:sp>
        <p:nvSpPr>
          <p:cNvPr id="3" name="Shape 56"/>
          <p:cNvSpPr/>
          <p:nvPr/>
        </p:nvSpPr>
        <p:spPr>
          <a:xfrm>
            <a:off x="974270" y="2438468"/>
            <a:ext cx="11196440" cy="481977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defTabSz="914400">
              <a:defRPr sz="1800"/>
            </a:pPr>
            <a:r>
              <a:rPr lang="pt-BR" sz="24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Tem </a:t>
            </a:r>
            <a:r>
              <a:rPr lang="pt-BR" sz="2400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como objetivo preservar, divulgar e dar acesso </a:t>
            </a:r>
            <a:r>
              <a:rPr lang="pt-BR" sz="24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à produção </a:t>
            </a:r>
            <a:r>
              <a:rPr lang="pt-BR" sz="2400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intelectual do ISCTE-IUL em formato </a:t>
            </a:r>
            <a:r>
              <a:rPr lang="pt-BR" sz="24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digital, contribuindo </a:t>
            </a:r>
            <a:r>
              <a:rPr lang="pt-BR" sz="2400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para o aumento da visibilidade e </a:t>
            </a:r>
            <a:r>
              <a:rPr lang="pt-BR" sz="24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impacto da </a:t>
            </a:r>
            <a:r>
              <a:rPr lang="pt-BR" sz="2400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investigação</a:t>
            </a:r>
            <a:r>
              <a:rPr lang="pt-BR" sz="24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lvl="0" defTabSz="914400">
              <a:lnSpc>
                <a:spcPct val="120000"/>
              </a:lnSpc>
              <a:defRPr sz="1800"/>
            </a:pPr>
            <a:endParaRPr lang="pt-BR" sz="2400" dirty="0" smtClean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defTabSz="914400">
              <a:lnSpc>
                <a:spcPct val="120000"/>
              </a:lnSpc>
              <a:defRPr sz="1800"/>
            </a:pPr>
            <a:endParaRPr lang="pt-BR" sz="2400" dirty="0" smtClean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defTabSz="914400">
              <a:lnSpc>
                <a:spcPct val="120000"/>
              </a:lnSpc>
              <a:defRPr sz="1800"/>
            </a:pPr>
            <a:endParaRPr lang="pt-BR" sz="2400" b="1" dirty="0" smtClean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defTabSz="914400">
              <a:lnSpc>
                <a:spcPct val="120000"/>
              </a:lnSpc>
              <a:defRPr sz="1800"/>
            </a:pPr>
            <a:endParaRPr lang="pt-BR" sz="2400" b="1" dirty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defTabSz="914400">
              <a:lnSpc>
                <a:spcPct val="120000"/>
              </a:lnSpc>
              <a:defRPr sz="1800"/>
            </a:pPr>
            <a:r>
              <a:rPr lang="pt-BR" sz="2400" b="1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Documentos</a:t>
            </a:r>
            <a:r>
              <a:rPr lang="pt-BR" sz="24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: 13 486</a:t>
            </a:r>
          </a:p>
          <a:p>
            <a:pPr lvl="0" defTabSz="914400">
              <a:lnSpc>
                <a:spcPct val="120000"/>
              </a:lnSpc>
              <a:defRPr sz="1800"/>
            </a:pPr>
            <a:r>
              <a:rPr lang="pt-BR" sz="2400" b="1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Downloads</a:t>
            </a:r>
            <a:r>
              <a:rPr lang="pt-BR" sz="24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: 4 299 903</a:t>
            </a:r>
          </a:p>
          <a:p>
            <a:pPr lvl="0" defTabSz="914400">
              <a:lnSpc>
                <a:spcPct val="120000"/>
              </a:lnSpc>
              <a:defRPr sz="1800"/>
            </a:pPr>
            <a:r>
              <a:rPr lang="pt-BR" sz="2400" b="1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Consultas</a:t>
            </a:r>
            <a:r>
              <a:rPr lang="pt-BR" sz="24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: 7 558 152</a:t>
            </a:r>
          </a:p>
          <a:p>
            <a:pPr lvl="0" defTabSz="914400">
              <a:lnSpc>
                <a:spcPct val="120000"/>
              </a:lnSpc>
              <a:defRPr sz="1800"/>
            </a:pPr>
            <a:r>
              <a:rPr lang="pt-BR" sz="18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(Dados de outubro 2017)</a:t>
            </a:r>
            <a:endParaRPr sz="1800" dirty="0" smtClean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6" name="Imagem 5" title="Página inicial do Repositório ISCTE-IUL">
            <a:hlinkClick r:id="rId2" tooltip="Repositório ISCTE-IUL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94288" y="3931965"/>
            <a:ext cx="6857888" cy="465755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6" name="Título 15"/>
          <p:cNvSpPr>
            <a:spLocks noGrp="1"/>
          </p:cNvSpPr>
          <p:nvPr>
            <p:ph type="title"/>
          </p:nvPr>
        </p:nvSpPr>
        <p:spPr>
          <a:xfrm>
            <a:off x="974270" y="1278080"/>
            <a:ext cx="11704320" cy="508881"/>
          </a:xfrm>
        </p:spPr>
        <p:txBody>
          <a:bodyPr/>
          <a:lstStyle/>
          <a:p>
            <a:pPr algn="l"/>
            <a:r>
              <a:rPr lang="pt-PT" sz="3600" dirty="0">
                <a:solidFill>
                  <a:srgbClr val="0365C0"/>
                </a:solidFill>
                <a:latin typeface="Verdana Bold"/>
                <a:ea typeface="Verdana Bold"/>
                <a:cs typeface="Verdana Bold"/>
              </a:rPr>
              <a:t>Repositório </a:t>
            </a:r>
            <a:r>
              <a:rPr lang="pt-PT" sz="3600" dirty="0" smtClean="0">
                <a:solidFill>
                  <a:srgbClr val="0365C0"/>
                </a:solidFill>
                <a:latin typeface="Verdana Bold"/>
                <a:ea typeface="Verdana Bold"/>
                <a:cs typeface="Verdana Bold"/>
              </a:rPr>
              <a:t>ISCTE-IUL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16544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9"/>
          <p:cNvSpPr/>
          <p:nvPr/>
        </p:nvSpPr>
        <p:spPr>
          <a:xfrm>
            <a:off x="5638304" y="9224650"/>
            <a:ext cx="7380799" cy="36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l" defTabSz="914400">
              <a:defRPr sz="16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pt-BR" dirty="0">
                <a:solidFill>
                  <a:schemeClr val="bg1"/>
                </a:solidFill>
              </a:rPr>
              <a:t>Serviço de Informação e Documentação, Biblioteca ISCTE-IUL </a:t>
            </a:r>
          </a:p>
        </p:txBody>
      </p:sp>
      <p:sp>
        <p:nvSpPr>
          <p:cNvPr id="3" name="Shape 56"/>
          <p:cNvSpPr/>
          <p:nvPr/>
        </p:nvSpPr>
        <p:spPr>
          <a:xfrm>
            <a:off x="1387592" y="2498962"/>
            <a:ext cx="11196440" cy="48013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marL="0" lvl="1" defTabSz="914400">
              <a:lnSpc>
                <a:spcPct val="150000"/>
              </a:lnSpc>
              <a:buClr>
                <a:srgbClr val="FFFFFF"/>
              </a:buClr>
              <a:buSzPct val="100000"/>
              <a:defRPr sz="1800"/>
            </a:pPr>
            <a:r>
              <a:rPr lang="pt-BR" sz="2800" b="1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Artigos</a:t>
            </a:r>
            <a:endParaRPr lang="pt-BR" sz="2800" b="1" dirty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700616" lvl="1" indent="-243416" defTabSz="914400">
              <a:lnSpc>
                <a:spcPct val="150000"/>
              </a:lnSpc>
              <a:buClr>
                <a:srgbClr val="FFFFFF"/>
              </a:buClr>
              <a:buSzPct val="100000"/>
              <a:buFont typeface="Arial"/>
              <a:buChar char="•"/>
              <a:defRPr sz="1800"/>
            </a:pPr>
            <a:r>
              <a:rPr lang="pt-BR" sz="24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Embargo </a:t>
            </a:r>
            <a:r>
              <a:rPr lang="pt-BR" sz="2400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até 12 meses </a:t>
            </a:r>
            <a:r>
              <a:rPr lang="pt-BR" sz="24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(áreas das </a:t>
            </a:r>
            <a:r>
              <a:rPr lang="pt-BR" sz="2400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ciências sociais, humanidades ou </a:t>
            </a:r>
            <a:r>
              <a:rPr lang="pt-BR" sz="24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artes)</a:t>
            </a:r>
          </a:p>
          <a:p>
            <a:pPr marL="700616" lvl="1" indent="-243416" defTabSz="914400">
              <a:lnSpc>
                <a:spcPct val="150000"/>
              </a:lnSpc>
              <a:buClr>
                <a:srgbClr val="FFFFFF"/>
              </a:buClr>
              <a:buSzPct val="100000"/>
              <a:buFont typeface="Arial"/>
              <a:buChar char="•"/>
              <a:defRPr sz="1800"/>
            </a:pPr>
            <a:r>
              <a:rPr lang="pt-BR" sz="24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Embargo </a:t>
            </a:r>
            <a:r>
              <a:rPr lang="pt-BR" sz="2400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até 6 meses (restantes áreas científicas</a:t>
            </a:r>
            <a:r>
              <a:rPr lang="pt-BR" sz="24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)</a:t>
            </a:r>
            <a:endParaRPr lang="pt-BR" sz="2400" dirty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lvl="1" indent="33338" defTabSz="914400">
              <a:lnSpc>
                <a:spcPct val="150000"/>
              </a:lnSpc>
              <a:buClr>
                <a:srgbClr val="FFFFFF"/>
              </a:buClr>
              <a:buSzPct val="100000"/>
              <a:buFont typeface="Arial"/>
              <a:buChar char="•"/>
              <a:defRPr sz="1800"/>
            </a:pPr>
            <a:r>
              <a:rPr lang="pt-BR" sz="2800" b="1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Livros </a:t>
            </a:r>
            <a:r>
              <a:rPr lang="pt-BR" sz="2800" b="1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e capítulos</a:t>
            </a:r>
          </a:p>
          <a:p>
            <a:pPr marL="700616" lvl="1" indent="-243416" defTabSz="914400">
              <a:lnSpc>
                <a:spcPct val="150000"/>
              </a:lnSpc>
              <a:buClr>
                <a:srgbClr val="FFFFFF"/>
              </a:buClr>
              <a:buSzPct val="100000"/>
              <a:buFont typeface="Arial"/>
              <a:buChar char="•"/>
              <a:defRPr sz="1800"/>
            </a:pPr>
            <a:r>
              <a:rPr lang="pt-BR" sz="2400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Embargo até 18 meses</a:t>
            </a:r>
          </a:p>
          <a:p>
            <a:pPr marL="0" lvl="1" indent="22225" defTabSz="914400">
              <a:lnSpc>
                <a:spcPct val="150000"/>
              </a:lnSpc>
              <a:buClr>
                <a:srgbClr val="FFFFFF"/>
              </a:buClr>
              <a:buSzPct val="100000"/>
              <a:buFont typeface="Arial"/>
              <a:buChar char="•"/>
              <a:defRPr sz="1800"/>
            </a:pPr>
            <a:r>
              <a:rPr lang="pt-BR" sz="2800" b="1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Teses </a:t>
            </a:r>
            <a:r>
              <a:rPr lang="pt-BR" sz="2800" b="1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de doutoramento</a:t>
            </a:r>
          </a:p>
          <a:p>
            <a:pPr marL="700616" lvl="1" indent="-243416" defTabSz="914400">
              <a:lnSpc>
                <a:spcPct val="150000"/>
              </a:lnSpc>
              <a:buClr>
                <a:srgbClr val="FFFFFF"/>
              </a:buClr>
              <a:buSzPct val="100000"/>
              <a:buFont typeface="Arial"/>
              <a:buChar char="•"/>
              <a:defRPr sz="1800"/>
            </a:pPr>
            <a:r>
              <a:rPr lang="pt-BR" sz="2400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Embargo até 36 </a:t>
            </a:r>
            <a:r>
              <a:rPr lang="pt-BR" sz="24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meses</a:t>
            </a:r>
            <a:endParaRPr sz="2400" dirty="0" smtClean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6" name="Imagem 5" title="Logotipo FCT">
            <a:hlinkClick r:id="rId2" tooltip="Política Acesso Aberto FCT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6324" y="7630706"/>
            <a:ext cx="4649559" cy="1341819"/>
          </a:xfrm>
          <a:prstGeom prst="rect">
            <a:avLst/>
          </a:prstGeom>
        </p:spPr>
      </p:pic>
      <p:pic>
        <p:nvPicPr>
          <p:cNvPr id="4" name="Imagem 3" title="Logotipo EU">
            <a:hlinkClick r:id="rId4" tooltip="Políticas de Acesso Aberto da UE"/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4519"/>
          <a:stretch/>
        </p:blipFill>
        <p:spPr>
          <a:xfrm>
            <a:off x="10389132" y="7924572"/>
            <a:ext cx="1128495" cy="754088"/>
          </a:xfrm>
          <a:prstGeom prst="rect">
            <a:avLst/>
          </a:prstGeom>
        </p:spPr>
      </p:pic>
      <p:pic>
        <p:nvPicPr>
          <p:cNvPr id="5" name="Imagem 4" title="Logotipo ISCTE-IUL">
            <a:hlinkClick r:id="rId6" tooltip="Acesso Aberto ISCTE-IUL"/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084" y="7979548"/>
            <a:ext cx="3096992" cy="754088"/>
          </a:xfrm>
          <a:prstGeom prst="rect">
            <a:avLst/>
          </a:prstGeom>
        </p:spPr>
      </p:pic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966824" y="1238382"/>
            <a:ext cx="12037976" cy="1184789"/>
          </a:xfrm>
        </p:spPr>
        <p:txBody>
          <a:bodyPr/>
          <a:lstStyle/>
          <a:p>
            <a:pPr lvl="0" algn="l">
              <a:spcBef>
                <a:spcPts val="0"/>
              </a:spcBef>
            </a:pPr>
            <a:r>
              <a:rPr lang="pt-PT" sz="3600" dirty="0">
                <a:solidFill>
                  <a:srgbClr val="0365C0"/>
                </a:solidFill>
                <a:latin typeface="Verdana Bold"/>
                <a:ea typeface="Verdana Bold"/>
                <a:cs typeface="Verdana Bold"/>
              </a:rPr>
              <a:t>Políticas de Acesso </a:t>
            </a:r>
            <a:r>
              <a:rPr lang="pt-PT" sz="3600" dirty="0" smtClean="0">
                <a:solidFill>
                  <a:srgbClr val="0365C0"/>
                </a:solidFill>
                <a:latin typeface="Verdana Bold"/>
                <a:ea typeface="Verdana Bold"/>
                <a:cs typeface="Verdana Bold"/>
              </a:rPr>
              <a:t>Aberto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83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9"/>
          <p:cNvSpPr/>
          <p:nvPr/>
        </p:nvSpPr>
        <p:spPr>
          <a:xfrm>
            <a:off x="5638304" y="9224650"/>
            <a:ext cx="7380799" cy="36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l" defTabSz="914400">
              <a:defRPr sz="16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pt-BR" dirty="0">
                <a:solidFill>
                  <a:schemeClr val="bg1"/>
                </a:solidFill>
              </a:rPr>
              <a:t>Serviço de Informação e Documentação, Biblioteca ISCTE-IUL </a:t>
            </a:r>
          </a:p>
        </p:txBody>
      </p:sp>
      <p:sp>
        <p:nvSpPr>
          <p:cNvPr id="3" name="Shape 56"/>
          <p:cNvSpPr/>
          <p:nvPr/>
        </p:nvSpPr>
        <p:spPr>
          <a:xfrm>
            <a:off x="955832" y="2415371"/>
            <a:ext cx="11196440" cy="496751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l" defTabSz="914400">
              <a:lnSpc>
                <a:spcPct val="120000"/>
              </a:lnSpc>
              <a:defRPr sz="1800"/>
            </a:pPr>
            <a:r>
              <a:rPr lang="pt-PT" sz="2400" b="1" dirty="0" err="1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Preprint</a:t>
            </a:r>
            <a:endParaRPr lang="pt-PT" sz="2400" dirty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l" defTabSz="914400">
              <a:lnSpc>
                <a:spcPct val="120000"/>
              </a:lnSpc>
              <a:defRPr sz="1800"/>
            </a:pPr>
            <a:r>
              <a:rPr lang="pt-PT" sz="24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Versão submetida para publicação;</a:t>
            </a:r>
          </a:p>
          <a:p>
            <a:pPr lvl="0" algn="l" defTabSz="914400">
              <a:lnSpc>
                <a:spcPct val="120000"/>
              </a:lnSpc>
              <a:defRPr sz="1800"/>
            </a:pPr>
            <a:endParaRPr lang="pt-PT" sz="2400" dirty="0" smtClean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l" defTabSz="914400">
              <a:lnSpc>
                <a:spcPct val="120000"/>
              </a:lnSpc>
              <a:defRPr sz="1800"/>
            </a:pPr>
            <a:endParaRPr lang="pt-PT" sz="2400" b="1" dirty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l" defTabSz="914400">
              <a:lnSpc>
                <a:spcPct val="120000"/>
              </a:lnSpc>
              <a:defRPr sz="1800"/>
            </a:pPr>
            <a:r>
              <a:rPr lang="pt-PT" sz="2400" b="1" dirty="0" err="1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Posprint</a:t>
            </a:r>
            <a:endParaRPr lang="pt-PT" sz="2400" dirty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l" defTabSz="914400">
              <a:lnSpc>
                <a:spcPct val="120000"/>
              </a:lnSpc>
              <a:defRPr sz="1800"/>
            </a:pPr>
            <a:r>
              <a:rPr lang="pt-PT" sz="24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Versão após a revisão por pares e antes da formatação da editora;</a:t>
            </a:r>
          </a:p>
          <a:p>
            <a:pPr lvl="0" algn="l" defTabSz="914400">
              <a:lnSpc>
                <a:spcPct val="120000"/>
              </a:lnSpc>
              <a:defRPr sz="1800"/>
            </a:pPr>
            <a:endParaRPr lang="pt-PT" sz="2400" b="1" dirty="0" smtClean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l" defTabSz="914400">
              <a:lnSpc>
                <a:spcPct val="120000"/>
              </a:lnSpc>
              <a:defRPr sz="1800"/>
            </a:pPr>
            <a:endParaRPr lang="pt-PT" sz="2400" b="1" dirty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l" defTabSz="914400">
              <a:lnSpc>
                <a:spcPct val="120000"/>
              </a:lnSpc>
              <a:defRPr sz="1800"/>
            </a:pPr>
            <a:r>
              <a:rPr lang="pt-PT" sz="2400" b="1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Versão do Editor</a:t>
            </a:r>
          </a:p>
          <a:p>
            <a:pPr lvl="0" algn="l" defTabSz="914400">
              <a:lnSpc>
                <a:spcPct val="120000"/>
              </a:lnSpc>
              <a:defRPr sz="1800"/>
            </a:pPr>
            <a:r>
              <a:rPr lang="pt-PT" sz="24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Versão PDF do editor com paginação.</a:t>
            </a:r>
          </a:p>
          <a:p>
            <a:pPr lvl="0" algn="l" defTabSz="914400">
              <a:lnSpc>
                <a:spcPct val="120000"/>
              </a:lnSpc>
              <a:defRPr sz="1800"/>
            </a:pPr>
            <a:endParaRPr lang="pt-PT" sz="2400" dirty="0" smtClean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2" name="Título 11"/>
          <p:cNvSpPr>
            <a:spLocks noGrp="1"/>
          </p:cNvSpPr>
          <p:nvPr>
            <p:ph type="title"/>
          </p:nvPr>
        </p:nvSpPr>
        <p:spPr>
          <a:xfrm>
            <a:off x="1000489" y="1247816"/>
            <a:ext cx="11704320" cy="762165"/>
          </a:xfrm>
        </p:spPr>
        <p:txBody>
          <a:bodyPr/>
          <a:lstStyle/>
          <a:p>
            <a:pPr lvl="0" algn="l" defTabSz="914400">
              <a:spcBef>
                <a:spcPts val="0"/>
              </a:spcBef>
              <a:defRPr sz="1800"/>
            </a:pPr>
            <a:r>
              <a:rPr lang="pt-PT" sz="3600" dirty="0" err="1">
                <a:solidFill>
                  <a:srgbClr val="0365C0"/>
                </a:solidFill>
                <a:latin typeface="Verdana Bold"/>
                <a:ea typeface="Verdana Bold"/>
                <a:cs typeface="Verdana Bold"/>
                <a:sym typeface="Verdana Bold"/>
              </a:rPr>
              <a:t>Preprint</a:t>
            </a:r>
            <a:r>
              <a:rPr lang="pt-PT" sz="3600" dirty="0">
                <a:solidFill>
                  <a:srgbClr val="0365C0"/>
                </a:solidFill>
                <a:latin typeface="Verdana Bold"/>
                <a:ea typeface="Verdana Bold"/>
                <a:cs typeface="Verdana Bold"/>
                <a:sym typeface="Verdana Bold"/>
              </a:rPr>
              <a:t>, </a:t>
            </a:r>
            <a:r>
              <a:rPr lang="pt-PT" sz="3600" dirty="0" err="1">
                <a:solidFill>
                  <a:srgbClr val="0365C0"/>
                </a:solidFill>
                <a:latin typeface="Verdana Bold"/>
                <a:ea typeface="Verdana Bold"/>
                <a:cs typeface="Verdana Bold"/>
                <a:sym typeface="Verdana Bold"/>
              </a:rPr>
              <a:t>Posprint</a:t>
            </a:r>
            <a:r>
              <a:rPr lang="pt-PT" sz="3600" dirty="0">
                <a:solidFill>
                  <a:srgbClr val="0365C0"/>
                </a:solidFill>
                <a:latin typeface="Verdana Bold"/>
                <a:ea typeface="Verdana Bold"/>
                <a:cs typeface="Verdana Bold"/>
                <a:sym typeface="Verdana Bold"/>
              </a:rPr>
              <a:t> e Versão do Editor</a:t>
            </a:r>
            <a:br>
              <a:rPr lang="pt-PT" sz="3600" dirty="0">
                <a:solidFill>
                  <a:srgbClr val="0365C0"/>
                </a:solidFill>
                <a:latin typeface="Verdana Bold"/>
                <a:ea typeface="Verdana Bold"/>
                <a:cs typeface="Verdana Bold"/>
                <a:sym typeface="Verdana Bold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1940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9"/>
          <p:cNvSpPr/>
          <p:nvPr/>
        </p:nvSpPr>
        <p:spPr>
          <a:xfrm>
            <a:off x="5638304" y="9224650"/>
            <a:ext cx="7380799" cy="36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l" defTabSz="914400">
              <a:defRPr sz="16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pt-BR" dirty="0">
                <a:solidFill>
                  <a:schemeClr val="bg1"/>
                </a:solidFill>
              </a:rPr>
              <a:t>Serviço de Informação e Documentação, Biblioteca ISCTE-IUL </a:t>
            </a:r>
          </a:p>
        </p:txBody>
      </p:sp>
      <p:graphicFrame>
        <p:nvGraphicFramePr>
          <p:cNvPr id="4" name="Tabela 3" title="Política de Auto-Arquivo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4032481"/>
              </p:ext>
            </p:extLst>
          </p:nvPr>
        </p:nvGraphicFramePr>
        <p:xfrm>
          <a:off x="938545" y="3315719"/>
          <a:ext cx="11217274" cy="3520440"/>
        </p:xfrm>
        <a:graphic>
          <a:graphicData uri="http://schemas.openxmlformats.org/drawingml/2006/table">
            <a:tbl>
              <a:tblPr firstRow="1"/>
              <a:tblGrid>
                <a:gridCol w="5608637">
                  <a:extLst>
                    <a:ext uri="{9D8B030D-6E8A-4147-A177-3AD203B41FA5}">
                      <a16:colId xmlns:a16="http://schemas.microsoft.com/office/drawing/2014/main" val="4145637784"/>
                    </a:ext>
                  </a:extLst>
                </a:gridCol>
                <a:gridCol w="5608637">
                  <a:extLst>
                    <a:ext uri="{9D8B030D-6E8A-4147-A177-3AD203B41FA5}">
                      <a16:colId xmlns:a16="http://schemas.microsoft.com/office/drawing/2014/main" val="630822974"/>
                    </a:ext>
                  </a:extLst>
                </a:gridCol>
              </a:tblGrid>
              <a:tr h="252732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>
                          <a:solidFill>
                            <a:srgbClr val="00245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Cores </a:t>
                      </a:r>
                      <a:r>
                        <a:rPr lang="en-US" sz="2400" b="1" dirty="0" err="1">
                          <a:solidFill>
                            <a:srgbClr val="00245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RoMEO</a:t>
                      </a:r>
                      <a:endParaRPr lang="en-US" sz="2400" dirty="0">
                        <a:solidFill>
                          <a:srgbClr val="00245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>
                          <a:solidFill>
                            <a:srgbClr val="00245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Política</a:t>
                      </a:r>
                      <a:r>
                        <a:rPr lang="en-US" sz="2400" b="1" dirty="0">
                          <a:solidFill>
                            <a:srgbClr val="00245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de </a:t>
                      </a:r>
                      <a:r>
                        <a:rPr lang="en-US" sz="2400" b="1" dirty="0" err="1">
                          <a:solidFill>
                            <a:srgbClr val="00245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arquivo</a:t>
                      </a:r>
                      <a:endParaRPr lang="en-US" sz="2400" dirty="0">
                        <a:solidFill>
                          <a:srgbClr val="002452"/>
                        </a:solidFill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24397764"/>
                  </a:ext>
                </a:extLst>
              </a:tr>
              <a:tr h="88773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Verde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000" dirty="0">
                          <a:solidFill>
                            <a:srgbClr val="00245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Pode arquivar a versão preprint </a:t>
                      </a:r>
                      <a:r>
                        <a:rPr lang="pt-BR" sz="2000" i="0" dirty="0">
                          <a:solidFill>
                            <a:srgbClr val="00245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e</a:t>
                      </a:r>
                      <a:r>
                        <a:rPr lang="pt-BR" sz="2000" dirty="0">
                          <a:solidFill>
                            <a:srgbClr val="00245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 postprint ou Versão/PDF do editor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23030359"/>
                  </a:ext>
                </a:extLst>
              </a:tr>
              <a:tr h="128397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Azul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000" dirty="0">
                          <a:solidFill>
                            <a:srgbClr val="00245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Pode arquivar a versão postprint (i.e. o rascunho final após o peer-review) ou Versão/PDF do editor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748677552"/>
                  </a:ext>
                </a:extLst>
              </a:tr>
              <a:tr h="88773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Amarelo</a:t>
                      </a:r>
                      <a:endParaRPr lang="en-US" sz="2000" dirty="0"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pt-BR" sz="2000" dirty="0">
                          <a:solidFill>
                            <a:srgbClr val="00245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Pode arquivar a versão </a:t>
                      </a:r>
                      <a:r>
                        <a:rPr lang="pt-BR" sz="2000" dirty="0" smtClean="0">
                          <a:solidFill>
                            <a:srgbClr val="00245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preprint</a:t>
                      </a:r>
                    </a:p>
                    <a:p>
                      <a:pPr algn="l"/>
                      <a:r>
                        <a:rPr lang="pt-BR" sz="2000" dirty="0" smtClean="0">
                          <a:solidFill>
                            <a:srgbClr val="00245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(i.e</a:t>
                      </a:r>
                      <a:r>
                        <a:rPr lang="pt-BR" sz="2000" dirty="0">
                          <a:solidFill>
                            <a:srgbClr val="002452"/>
                          </a:solidFill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. antes do peer-review)</a:t>
                      </a:r>
                    </a:p>
                  </a:txBody>
                  <a:tcPr marL="47625" marR="47625" marT="47625" marB="47625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65377101"/>
                  </a:ext>
                </a:extLst>
              </a:tr>
            </a:tbl>
          </a:graphicData>
        </a:graphic>
      </p:graphicFrame>
      <p:sp>
        <p:nvSpPr>
          <p:cNvPr id="5" name="Retângulo 4"/>
          <p:cNvSpPr/>
          <p:nvPr/>
        </p:nvSpPr>
        <p:spPr>
          <a:xfrm>
            <a:off x="3450530" y="7623440"/>
            <a:ext cx="6214137" cy="5545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defTabSz="914400">
              <a:lnSpc>
                <a:spcPct val="120000"/>
              </a:lnSpc>
              <a:defRPr sz="1800"/>
            </a:pPr>
            <a:r>
              <a:rPr lang="en-US" sz="2800" dirty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  <a:hlinkClick r:id="rId3" tooltip="Políticas de Auto-Arquivo"/>
              </a:rPr>
              <a:t>http://www.sherpa.ac.uk/romeo/</a:t>
            </a:r>
            <a:endParaRPr lang="en-US" sz="2800" dirty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11" name="Título 10"/>
          <p:cNvSpPr>
            <a:spLocks noGrp="1"/>
          </p:cNvSpPr>
          <p:nvPr>
            <p:ph type="title"/>
          </p:nvPr>
        </p:nvSpPr>
        <p:spPr>
          <a:xfrm>
            <a:off x="970900" y="1239241"/>
            <a:ext cx="11704320" cy="676500"/>
          </a:xfrm>
        </p:spPr>
        <p:txBody>
          <a:bodyPr/>
          <a:lstStyle/>
          <a:p>
            <a:pPr lvl="0" algn="l" defTabSz="914400">
              <a:spcBef>
                <a:spcPts val="0"/>
              </a:spcBef>
              <a:defRPr sz="1800"/>
            </a:pPr>
            <a:r>
              <a:rPr lang="pt-PT" sz="3600" dirty="0">
                <a:solidFill>
                  <a:srgbClr val="0365C0"/>
                </a:solidFill>
                <a:latin typeface="Verdana Bold"/>
                <a:ea typeface="Verdana Bold"/>
                <a:cs typeface="Verdana Bold"/>
                <a:sym typeface="Verdana Bold"/>
              </a:rPr>
              <a:t>Políticas de </a:t>
            </a:r>
            <a:r>
              <a:rPr lang="pt-PT" sz="3600" dirty="0" err="1" smtClean="0">
                <a:solidFill>
                  <a:srgbClr val="0365C0"/>
                </a:solidFill>
                <a:latin typeface="Verdana Bold"/>
                <a:ea typeface="Verdana Bold"/>
                <a:cs typeface="Verdana Bold"/>
                <a:sym typeface="Verdana Bold"/>
              </a:rPr>
              <a:t>Auto-Arquivo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0180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59"/>
          <p:cNvSpPr/>
          <p:nvPr/>
        </p:nvSpPr>
        <p:spPr>
          <a:xfrm>
            <a:off x="5602321" y="9224650"/>
            <a:ext cx="7380799" cy="36932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45718" tIns="45718" rIns="45718" bIns="45718">
            <a:spAutoFit/>
          </a:bodyPr>
          <a:lstStyle>
            <a:lvl1pPr algn="l" defTabSz="914400">
              <a:defRPr sz="1600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</a:lstStyle>
          <a:p>
            <a:pPr lvl="0">
              <a:defRPr sz="1800">
                <a:solidFill>
                  <a:srgbClr val="000000"/>
                </a:solidFill>
              </a:defRPr>
            </a:pPr>
            <a:r>
              <a:rPr lang="pt-BR" dirty="0">
                <a:solidFill>
                  <a:schemeClr val="bg1"/>
                </a:solidFill>
              </a:rPr>
              <a:t>Serviço de Informação e Documentação, Biblioteca ISCTE-IUL </a:t>
            </a:r>
          </a:p>
        </p:txBody>
      </p:sp>
      <p:sp>
        <p:nvSpPr>
          <p:cNvPr id="3" name="Shape 56"/>
          <p:cNvSpPr/>
          <p:nvPr/>
        </p:nvSpPr>
        <p:spPr>
          <a:xfrm>
            <a:off x="1003573" y="2452650"/>
            <a:ext cx="11196440" cy="9317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8" tIns="45718" rIns="45718" bIns="45718">
            <a:spAutoFit/>
          </a:bodyPr>
          <a:lstStyle/>
          <a:p>
            <a:pPr lvl="0" algn="l" defTabSz="914400">
              <a:lnSpc>
                <a:spcPct val="120000"/>
              </a:lnSpc>
              <a:defRPr sz="1800"/>
            </a:pPr>
            <a:r>
              <a:rPr lang="pt-PT" sz="2400" dirty="0" smtClean="0">
                <a:solidFill>
                  <a:srgbClr val="002452"/>
                </a:solidFill>
                <a:latin typeface="Verdana"/>
                <a:ea typeface="Verdana"/>
                <a:cs typeface="Verdana"/>
                <a:sym typeface="Verdana"/>
              </a:rPr>
              <a:t>Partilha de trabalhos permitindo ao público a sua utilização sob certas condições.</a:t>
            </a:r>
            <a:endParaRPr sz="2400" dirty="0">
              <a:solidFill>
                <a:srgbClr val="002452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4" name="Imagem 3" title="Creative Commons CC BY">
            <a:hlinkClick r:id="rId2" tooltip="Creative Commons CC BY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79" y="4297698"/>
            <a:ext cx="3856769" cy="1349392"/>
          </a:xfrm>
          <a:prstGeom prst="rect">
            <a:avLst/>
          </a:prstGeom>
        </p:spPr>
      </p:pic>
      <p:pic>
        <p:nvPicPr>
          <p:cNvPr id="5" name="Imagem 4" title="Creative Commons CC BY NC SA">
            <a:hlinkClick r:id="rId4" tooltip="Creative Commons CC BY NC SA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379" y="6856230"/>
            <a:ext cx="3838575" cy="1343025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4971634" y="4556895"/>
            <a:ext cx="75608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rgbClr val="002452"/>
                </a:solidFill>
                <a:latin typeface="Verdana"/>
                <a:ea typeface="Verdana"/>
                <a:cs typeface="Verdana"/>
              </a:rPr>
              <a:t>Copiar e partilhar atribuindo autoria (FCT)</a:t>
            </a:r>
            <a:endParaRPr lang="en-US" sz="2400" dirty="0">
              <a:solidFill>
                <a:srgbClr val="002452"/>
              </a:solidFill>
              <a:latin typeface="Verdana"/>
              <a:ea typeface="Verdana"/>
              <a:cs typeface="Verdana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4971634" y="6998926"/>
            <a:ext cx="716399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400" dirty="0">
                <a:solidFill>
                  <a:srgbClr val="002452"/>
                </a:solidFill>
                <a:latin typeface="Verdana"/>
                <a:ea typeface="Verdana"/>
                <a:cs typeface="Verdana"/>
              </a:rPr>
              <a:t>Copiar e partilhar com a mesma licença, atribuindo autoria para uso não comercial</a:t>
            </a:r>
            <a:endParaRPr lang="en-US" sz="2400" dirty="0">
              <a:solidFill>
                <a:srgbClr val="002452"/>
              </a:solidFill>
              <a:latin typeface="Verdana"/>
              <a:ea typeface="Verdana"/>
              <a:cs typeface="Verdana"/>
            </a:endParaRPr>
          </a:p>
        </p:txBody>
      </p:sp>
      <p:sp>
        <p:nvSpPr>
          <p:cNvPr id="15" name="Título 14"/>
          <p:cNvSpPr>
            <a:spLocks noGrp="1"/>
          </p:cNvSpPr>
          <p:nvPr>
            <p:ph type="title"/>
          </p:nvPr>
        </p:nvSpPr>
        <p:spPr>
          <a:xfrm>
            <a:off x="974270" y="1212770"/>
            <a:ext cx="11704320" cy="774979"/>
          </a:xfrm>
        </p:spPr>
        <p:txBody>
          <a:bodyPr/>
          <a:lstStyle/>
          <a:p>
            <a:pPr lvl="0" algn="l" defTabSz="914400">
              <a:spcBef>
                <a:spcPts val="0"/>
              </a:spcBef>
              <a:defRPr sz="1800"/>
            </a:pPr>
            <a:r>
              <a:rPr lang="pt-PT" sz="3600" dirty="0">
                <a:solidFill>
                  <a:srgbClr val="0365C0"/>
                </a:solidFill>
                <a:latin typeface="Verdana Bold"/>
                <a:ea typeface="Verdana Bold"/>
                <a:cs typeface="Verdana Bold"/>
                <a:sym typeface="Verdana Bold"/>
              </a:rPr>
              <a:t>Licenças </a:t>
            </a:r>
            <a:r>
              <a:rPr lang="pt-PT" sz="3600" i="1" dirty="0">
                <a:solidFill>
                  <a:srgbClr val="0365C0"/>
                </a:solidFill>
                <a:latin typeface="Verdana Bold"/>
                <a:ea typeface="Verdana Bold"/>
                <a:cs typeface="Verdana Bold"/>
                <a:sym typeface="Verdana Bold"/>
              </a:rPr>
              <a:t>Creative </a:t>
            </a:r>
            <a:r>
              <a:rPr lang="pt-PT" sz="3600" i="1" dirty="0" err="1" smtClean="0">
                <a:solidFill>
                  <a:srgbClr val="0365C0"/>
                </a:solidFill>
                <a:latin typeface="Verdana Bold"/>
                <a:ea typeface="Verdana Bold"/>
                <a:cs typeface="Verdana Bold"/>
                <a:sym typeface="Verdana Bold"/>
              </a:rPr>
              <a:t>Commons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636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572</Words>
  <Application>Microsoft Office PowerPoint</Application>
  <PresentationFormat>Personalizados</PresentationFormat>
  <Paragraphs>134</Paragraphs>
  <Slides>14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14</vt:i4>
      </vt:variant>
    </vt:vector>
  </HeadingPairs>
  <TitlesOfParts>
    <vt:vector size="20" baseType="lpstr">
      <vt:lpstr>Arial</vt:lpstr>
      <vt:lpstr>Calibri</vt:lpstr>
      <vt:lpstr>Helvetica Light</vt:lpstr>
      <vt:lpstr>Verdana</vt:lpstr>
      <vt:lpstr>Verdana Bold</vt:lpstr>
      <vt:lpstr>Office Theme</vt:lpstr>
      <vt:lpstr>Conversa Aberta</vt:lpstr>
      <vt:lpstr>Sumário</vt:lpstr>
      <vt:lpstr>Ciência Aberta</vt:lpstr>
      <vt:lpstr>Ciência Aberta </vt:lpstr>
      <vt:lpstr>Repositório ISCTE-IUL</vt:lpstr>
      <vt:lpstr>Políticas de Acesso Aberto</vt:lpstr>
      <vt:lpstr>Preprint, Posprint e Versão do Editor </vt:lpstr>
      <vt:lpstr>Políticas de Auto-Arquivo</vt:lpstr>
      <vt:lpstr>Licenças Creative Commons</vt:lpstr>
      <vt:lpstr>Identificadores Persistentes</vt:lpstr>
      <vt:lpstr>Identificação Institucional</vt:lpstr>
      <vt:lpstr>Identificação do Projeto Financiador</vt:lpstr>
      <vt:lpstr>Acesso Aberto: pesquisar, publicar e disponibilizar </vt:lpstr>
      <vt:lpstr>Contactos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Vasco Matos Trigo</dc:creator>
  <cp:lastModifiedBy>João Carlos Sebastião Dias</cp:lastModifiedBy>
  <cp:revision>36</cp:revision>
  <dcterms:created xsi:type="dcterms:W3CDTF">2015-12-02T22:51:35Z</dcterms:created>
  <dcterms:modified xsi:type="dcterms:W3CDTF">2017-10-20T13:33:45Z</dcterms:modified>
</cp:coreProperties>
</file>