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7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60" r:id="rId4"/>
    <p:sldId id="274" r:id="rId5"/>
    <p:sldId id="265" r:id="rId6"/>
    <p:sldId id="257" r:id="rId7"/>
    <p:sldId id="262" r:id="rId8"/>
    <p:sldId id="261" r:id="rId9"/>
    <p:sldId id="264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3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254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54132-4F15-49A2-9545-C451BA66940F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C305-A479-482C-B59C-F5D2E8BD5D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2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57200" y="1970531"/>
            <a:ext cx="82296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43483"/>
            <a:ext cx="82296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Click,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8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CE1126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96400" y="6335376"/>
            <a:ext cx="57912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5472">
          <p15:clr>
            <a:srgbClr val="FBAE40"/>
          </p15:clr>
        </p15:guide>
        <p15:guide id="3" orient="horz" pos="2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11163" y="1689100"/>
            <a:ext cx="4122737" cy="45640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767263" y="1689100"/>
            <a:ext cx="4122737" cy="45640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5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3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2093913"/>
            <a:ext cx="3871913" cy="40560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814887" y="2093913"/>
            <a:ext cx="3871913" cy="4056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608138"/>
            <a:ext cx="3871913" cy="485775"/>
          </a:xfrm>
        </p:spPr>
        <p:txBody>
          <a:bodyPr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en-US" dirty="0" smtClean="0"/>
              <a:t>Compare title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814886" y="1608138"/>
            <a:ext cx="3871913" cy="485775"/>
          </a:xfrm>
        </p:spPr>
        <p:txBody>
          <a:bodyPr/>
          <a:lstStyle>
            <a:lvl1pPr marL="0" indent="0">
              <a:buFontTx/>
              <a:buNone/>
              <a:defRPr sz="280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en-US" dirty="0" smtClean="0"/>
              <a:t>Compare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9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8316" y="2516393"/>
            <a:ext cx="8229600" cy="1096962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429000" y="722672"/>
            <a:ext cx="5235677" cy="525744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398464" y="1526458"/>
            <a:ext cx="3030536" cy="445365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98464" y="722672"/>
            <a:ext cx="3030536" cy="73818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5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175491" y="0"/>
            <a:ext cx="931949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82296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42" y="5881445"/>
            <a:ext cx="8439702" cy="9765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543" y="6205585"/>
            <a:ext cx="1016247" cy="608236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96400" y="6335376"/>
            <a:ext cx="57912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98" y="5899731"/>
            <a:ext cx="8439702" cy="976557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752601"/>
            <a:ext cx="82296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498" y="6199678"/>
            <a:ext cx="1017423" cy="608940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96400" y="6335376"/>
            <a:ext cx="57912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5" r:id="rId4"/>
    <p:sldLayoutId id="2147483692" r:id="rId5"/>
    <p:sldLayoutId id="2147483693" r:id="rId6"/>
    <p:sldLayoutId id="2147483694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125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57200" y="466344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Contact Information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42" y="5881445"/>
            <a:ext cx="8439702" cy="9765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543" y="6205585"/>
            <a:ext cx="1016247" cy="608236"/>
          </a:xfrm>
          <a:prstGeom prst="rect">
            <a:avLst/>
          </a:prstGeom>
        </p:spPr>
      </p:pic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396400" y="6335376"/>
            <a:ext cx="57912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pos="5472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1948"/>
            <a:ext cx="8229600" cy="2176427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DDI to Document Annual PUMD for the Consumer Expenditure </a:t>
            </a:r>
            <a:r>
              <a:rPr lang="en-US" dirty="0" smtClean="0"/>
              <a:t>Surveys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3041151"/>
            <a:ext cx="8229600" cy="310279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0" i="1" dirty="0" smtClean="0"/>
              <a:t>Aaron Cobet, Dan Gillman; </a:t>
            </a:r>
            <a:r>
              <a:rPr lang="en-US" sz="2400" b="0" i="1" dirty="0"/>
              <a:t>Evan Hubener</a:t>
            </a:r>
            <a:r>
              <a:rPr lang="en-US" sz="2400" b="0" i="1" dirty="0" smtClean="0"/>
              <a:t>; David Nowak-Laird; </a:t>
            </a:r>
            <a:r>
              <a:rPr lang="en-US" sz="2400" b="0" i="1" dirty="0"/>
              <a:t>Bryan Rigg; Arcenis Rojas; Lucilla Tan; Taylor Wilson </a:t>
            </a:r>
            <a:endParaRPr lang="en-US" sz="2400" b="0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U.S</a:t>
            </a:r>
            <a:r>
              <a:rPr lang="en-US" dirty="0"/>
              <a:t>. Bureau of Labor Statistics </a:t>
            </a:r>
            <a:r>
              <a:rPr lang="en-US" b="0" dirty="0"/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0" dirty="0" smtClean="0"/>
              <a:t>NADDI 2019 – Ottawa, ON, 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b="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b="0" dirty="0" smtClean="0"/>
              <a:t>Note – The content of this file is in the public domain. There are no restrictions to its use.</a:t>
            </a:r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for PUMD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22437"/>
            <a:ext cx="8348133" cy="399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Describe variables</a:t>
            </a:r>
          </a:p>
          <a:p>
            <a:pPr lvl="1"/>
            <a:r>
              <a:rPr lang="en-US" dirty="0" smtClean="0"/>
              <a:t>List yearly sets</a:t>
            </a:r>
          </a:p>
          <a:p>
            <a:pPr lvl="1"/>
            <a:r>
              <a:rPr lang="en-US" dirty="0" smtClean="0"/>
              <a:t>Show how variables evolve over time</a:t>
            </a:r>
          </a:p>
          <a:p>
            <a:pPr lvl="1"/>
            <a:r>
              <a:rPr lang="en-US" dirty="0" smtClean="0"/>
              <a:t>Map back and forth to questions</a:t>
            </a:r>
          </a:p>
          <a:p>
            <a:pPr lvl="1"/>
            <a:r>
              <a:rPr lang="en-US" dirty="0" smtClean="0"/>
              <a:t>Show derivations</a:t>
            </a:r>
          </a:p>
          <a:p>
            <a:pPr lvl="2"/>
            <a:r>
              <a:rPr lang="en-US" dirty="0" smtClean="0"/>
              <a:t>Constituent questions</a:t>
            </a:r>
          </a:p>
          <a:p>
            <a:pPr lvl="2"/>
            <a:r>
              <a:rPr lang="en-US" dirty="0" smtClean="0"/>
              <a:t>Mapping cardinalities</a:t>
            </a:r>
          </a:p>
          <a:p>
            <a:pPr lvl="3"/>
            <a:r>
              <a:rPr lang="en-US" dirty="0" smtClean="0"/>
              <a:t>One to one</a:t>
            </a:r>
          </a:p>
          <a:p>
            <a:pPr lvl="3"/>
            <a:r>
              <a:rPr lang="en-US" dirty="0" smtClean="0"/>
              <a:t>Many to one</a:t>
            </a:r>
          </a:p>
          <a:p>
            <a:pPr lvl="3"/>
            <a:r>
              <a:rPr lang="en-US" dirty="0" smtClean="0"/>
              <a:t>One to many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6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for PUMD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Some things we can’t show</a:t>
            </a:r>
          </a:p>
          <a:p>
            <a:pPr lvl="1"/>
            <a:r>
              <a:rPr lang="en-US" dirty="0" smtClean="0"/>
              <a:t>All processing steps</a:t>
            </a:r>
          </a:p>
          <a:p>
            <a:pPr lvl="1"/>
            <a:r>
              <a:rPr lang="en-US" dirty="0" smtClean="0"/>
              <a:t>Specific allocation or imputation</a:t>
            </a:r>
          </a:p>
          <a:p>
            <a:pPr lvl="2"/>
            <a:r>
              <a:rPr lang="en-US" dirty="0" smtClean="0"/>
              <a:t>Example</a:t>
            </a:r>
          </a:p>
          <a:p>
            <a:pPr lvl="3"/>
            <a:r>
              <a:rPr lang="en-US" dirty="0" smtClean="0"/>
              <a:t>Household vehicle ownership</a:t>
            </a:r>
          </a:p>
          <a:p>
            <a:pPr lvl="4"/>
            <a:r>
              <a:rPr lang="en-US" dirty="0" smtClean="0"/>
              <a:t>2011 Toyota</a:t>
            </a:r>
          </a:p>
          <a:p>
            <a:pPr lvl="4"/>
            <a:r>
              <a:rPr lang="en-US" dirty="0" smtClean="0"/>
              <a:t>1998 Honda</a:t>
            </a:r>
          </a:p>
          <a:p>
            <a:pPr lvl="4"/>
            <a:r>
              <a:rPr lang="en-US" dirty="0" smtClean="0"/>
              <a:t>1962 Ferrari</a:t>
            </a:r>
          </a:p>
          <a:p>
            <a:pPr lvl="3"/>
            <a:r>
              <a:rPr lang="en-US" dirty="0" smtClean="0"/>
              <a:t>That information is almost certainly identifying</a:t>
            </a:r>
          </a:p>
          <a:p>
            <a:pPr lvl="3"/>
            <a:r>
              <a:rPr lang="en-US" dirty="0" smtClean="0"/>
              <a:t>The way it gets changed could be reverse engineered</a:t>
            </a:r>
          </a:p>
          <a:p>
            <a:pPr lvl="1"/>
            <a:r>
              <a:rPr lang="en-US" dirty="0" smtClean="0"/>
              <a:t>We choose to avoid this problem</a:t>
            </a:r>
          </a:p>
          <a:p>
            <a:pPr lvl="1"/>
            <a:r>
              <a:rPr lang="en-US" dirty="0" smtClean="0"/>
              <a:t>Show beginning (questions) and end (microdata variables)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3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Questions to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main kinds</a:t>
            </a:r>
          </a:p>
          <a:p>
            <a:pPr lvl="1"/>
            <a:r>
              <a:rPr lang="en-US" dirty="0" smtClean="0"/>
              <a:t>One to one</a:t>
            </a:r>
          </a:p>
          <a:p>
            <a:pPr lvl="2"/>
            <a:r>
              <a:rPr lang="en-US" dirty="0" smtClean="0"/>
              <a:t>One question result leads uniquely to one variable</a:t>
            </a:r>
          </a:p>
          <a:p>
            <a:pPr lvl="1"/>
            <a:r>
              <a:rPr lang="en-US" dirty="0" smtClean="0"/>
              <a:t>Many to one</a:t>
            </a:r>
          </a:p>
          <a:p>
            <a:pPr lvl="2"/>
            <a:r>
              <a:rPr lang="en-US" dirty="0" smtClean="0"/>
              <a:t>Many question results are combined into one variable</a:t>
            </a:r>
          </a:p>
          <a:p>
            <a:pPr lvl="1"/>
            <a:r>
              <a:rPr lang="en-US" dirty="0" smtClean="0"/>
              <a:t>One to many</a:t>
            </a:r>
          </a:p>
          <a:p>
            <a:pPr lvl="2"/>
            <a:r>
              <a:rPr lang="en-US" dirty="0" smtClean="0"/>
              <a:t>One question result is divided among many variables</a:t>
            </a:r>
          </a:p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Intermediate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16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One </a:t>
            </a:r>
            <a:r>
              <a:rPr lang="en-US" dirty="0"/>
              <a:t>to 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Variable:		</a:t>
            </a:r>
            <a:r>
              <a:rPr lang="en-US" dirty="0" err="1" smtClean="0"/>
              <a:t>HAVEBILL</a:t>
            </a:r>
            <a:endParaRPr lang="en-US" dirty="0" smtClean="0"/>
          </a:p>
          <a:p>
            <a:pPr lvl="1"/>
            <a:r>
              <a:rPr lang="en-US" dirty="0" smtClean="0"/>
              <a:t>Utility record – attempt to make sure respondent has accurate data</a:t>
            </a:r>
          </a:p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the respondent have a bill or statement showing the charges? (Answer No if only checkbook records were used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40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Many </a:t>
            </a:r>
            <a:r>
              <a:rPr lang="en-US" dirty="0"/>
              <a:t>to one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Variable:		</a:t>
            </a:r>
            <a:r>
              <a:rPr lang="en-US" dirty="0" err="1" smtClean="0"/>
              <a:t>QADFULX1</a:t>
            </a:r>
            <a:endParaRPr lang="en-US" dirty="0" smtClean="0"/>
          </a:p>
          <a:p>
            <a:pPr lvl="1"/>
            <a:r>
              <a:rPr lang="en-US" dirty="0" smtClean="0"/>
              <a:t>1 (first month), Utility record about fuels</a:t>
            </a:r>
            <a:endParaRPr lang="en-US" dirty="0"/>
          </a:p>
          <a:p>
            <a:r>
              <a:rPr lang="en-US" dirty="0"/>
              <a:t>Question:</a:t>
            </a:r>
          </a:p>
          <a:p>
            <a:pPr lvl="1"/>
            <a:r>
              <a:rPr lang="en-US" dirty="0" smtClean="0"/>
              <a:t>1) How </a:t>
            </a:r>
            <a:r>
              <a:rPr lang="en-US" dirty="0"/>
              <a:t>much were you billed for in (reference month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2) </a:t>
            </a:r>
            <a:r>
              <a:rPr lang="en-US" dirty="0"/>
              <a:t>Will any part of the ^</a:t>
            </a:r>
            <a:r>
              <a:rPr lang="en-US" dirty="0" err="1" smtClean="0"/>
              <a:t>UtilityDescription</a:t>
            </a:r>
            <a:r>
              <a:rPr lang="en-US" dirty="0" smtClean="0"/>
              <a:t> (type of utility) </a:t>
            </a:r>
            <a:r>
              <a:rPr lang="en-US" dirty="0"/>
              <a:t>charges be deducted as a business expense?</a:t>
            </a:r>
          </a:p>
        </p:txBody>
      </p:sp>
    </p:spTree>
    <p:extLst>
      <p:ext uri="{BB962C8B-B14F-4D97-AF65-F5344CB8AC3E}">
        <p14:creationId xmlns:p14="http://schemas.microsoft.com/office/powerpoint/2010/main" val="3561843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One </a:t>
            </a:r>
            <a:r>
              <a:rPr lang="en-US" dirty="0"/>
              <a:t>to many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116645" cy="4237299"/>
          </a:xfrm>
        </p:spPr>
        <p:txBody>
          <a:bodyPr/>
          <a:lstStyle/>
          <a:p>
            <a:r>
              <a:rPr lang="en-US" dirty="0" smtClean="0"/>
              <a:t>Variables:</a:t>
            </a:r>
            <a:r>
              <a:rPr lang="en-US" dirty="0"/>
              <a:t>		</a:t>
            </a:r>
            <a:r>
              <a:rPr lang="en-US" dirty="0" err="1" smtClean="0"/>
              <a:t>UTIL1</a:t>
            </a:r>
            <a:r>
              <a:rPr lang="en-US" dirty="0" smtClean="0"/>
              <a:t>, …., </a:t>
            </a:r>
            <a:r>
              <a:rPr lang="en-US" dirty="0" err="1" smtClean="0"/>
              <a:t>UTIL9</a:t>
            </a:r>
            <a:endParaRPr lang="en-US" dirty="0" smtClean="0"/>
          </a:p>
          <a:p>
            <a:pPr lvl="1"/>
            <a:r>
              <a:rPr lang="en-US" dirty="0" smtClean="0"/>
              <a:t>Utility record</a:t>
            </a:r>
          </a:p>
          <a:p>
            <a:pPr lvl="3"/>
            <a:r>
              <a:rPr lang="en-US" dirty="0" smtClean="0"/>
              <a:t>For combined expenses; allocated if no precise record found</a:t>
            </a:r>
            <a:endParaRPr lang="en-US" dirty="0"/>
          </a:p>
          <a:p>
            <a:r>
              <a:rPr lang="en-US" dirty="0"/>
              <a:t>Question:</a:t>
            </a:r>
          </a:p>
          <a:p>
            <a:pPr lvl="1"/>
            <a:r>
              <a:rPr lang="en-US" dirty="0"/>
              <a:t>What other utilities, fuels, or services was ^</a:t>
            </a:r>
            <a:r>
              <a:rPr lang="en-US" dirty="0" err="1"/>
              <a:t>UtilityDescription</a:t>
            </a:r>
            <a:r>
              <a:rPr lang="en-US" dirty="0"/>
              <a:t> combined with</a:t>
            </a:r>
            <a:r>
              <a:rPr lang="en-US" dirty="0" smtClean="0"/>
              <a:t>?</a:t>
            </a:r>
          </a:p>
          <a:p>
            <a:pPr lvl="3"/>
            <a:r>
              <a:rPr lang="en-US" dirty="0" smtClean="0"/>
              <a:t>This </a:t>
            </a:r>
            <a:r>
              <a:rPr lang="en-US" dirty="0"/>
              <a:t>split case comes from a respondent telling us that they bought multiple services bundled together. We then ask what the combination was and split each item out into these utility variables (up to 9 of them)</a:t>
            </a:r>
          </a:p>
        </p:txBody>
      </p:sp>
    </p:spTree>
    <p:extLst>
      <p:ext uri="{BB962C8B-B14F-4D97-AF65-F5344CB8AC3E}">
        <p14:creationId xmlns:p14="http://schemas.microsoft.com/office/powerpoint/2010/main" val="25274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mappings are indirect</a:t>
            </a:r>
          </a:p>
          <a:p>
            <a:pPr lvl="1"/>
            <a:r>
              <a:rPr lang="en-US" dirty="0"/>
              <a:t>Collected Variable: </a:t>
            </a:r>
            <a:r>
              <a:rPr lang="en-US" b="1" dirty="0"/>
              <a:t>BUILDING</a:t>
            </a:r>
            <a:r>
              <a:rPr lang="en-US" dirty="0"/>
              <a:t> (takes codes 01-11</a:t>
            </a:r>
            <a:r>
              <a:rPr lang="en-US" dirty="0" smtClean="0"/>
              <a:t>)</a:t>
            </a:r>
            <a:endParaRPr lang="en-US" sz="700" dirty="0"/>
          </a:p>
          <a:p>
            <a:pPr lvl="2"/>
            <a:r>
              <a:rPr lang="en-US" sz="1100" dirty="0"/>
              <a:t>01 Single family detached (detached structure with only one primary residence; however, the structure could include a rental unit(s) in the basement, attic, etc.) </a:t>
            </a:r>
          </a:p>
          <a:p>
            <a:pPr lvl="2"/>
            <a:r>
              <a:rPr lang="en-US" sz="1100" dirty="0"/>
              <a:t>02 Row or townhouse inner unit (2, 3 or 4 story structure with 2 walls in common with other units and a private ground level entrance; it may have a rental unit as part of structure) </a:t>
            </a:r>
          </a:p>
          <a:p>
            <a:pPr lvl="2"/>
            <a:r>
              <a:rPr lang="en-US" sz="1100" dirty="0"/>
              <a:t>03 End row or end townhouse (one common wall) </a:t>
            </a:r>
          </a:p>
          <a:p>
            <a:pPr lvl="2"/>
            <a:r>
              <a:rPr lang="en-US" sz="1100" dirty="0"/>
              <a:t>04 Duplex (detached two unit structure with one common wall between the units) </a:t>
            </a:r>
          </a:p>
          <a:p>
            <a:pPr lvl="2"/>
            <a:r>
              <a:rPr lang="en-US" sz="1100" dirty="0"/>
              <a:t>05 3-</a:t>
            </a:r>
            <a:r>
              <a:rPr lang="en-US" sz="1100" dirty="0" err="1"/>
              <a:t>plex</a:t>
            </a:r>
            <a:r>
              <a:rPr lang="en-US" sz="1100" dirty="0"/>
              <a:t> or 4-</a:t>
            </a:r>
            <a:r>
              <a:rPr lang="en-US" sz="1100" dirty="0" err="1"/>
              <a:t>plex</a:t>
            </a:r>
            <a:r>
              <a:rPr lang="en-US" sz="1100" dirty="0"/>
              <a:t> (3 or 4 unit structure with all units occupying the same level or levels) </a:t>
            </a:r>
          </a:p>
          <a:p>
            <a:pPr lvl="2"/>
            <a:r>
              <a:rPr lang="en-US" sz="1100" dirty="0"/>
              <a:t>06 Garden (a multi-unit structure, usually wider than it is high, having 2, 3, or possibly 4 floors; characteristically the units not only have common walls but are also stacked on top of one another) </a:t>
            </a:r>
          </a:p>
          <a:p>
            <a:pPr lvl="2"/>
            <a:r>
              <a:rPr lang="en-US" sz="1100" dirty="0"/>
              <a:t>07 High-rise (a multi-unit structure which has 4 or more floors) </a:t>
            </a:r>
          </a:p>
          <a:p>
            <a:pPr lvl="2"/>
            <a:r>
              <a:rPr lang="en-US" sz="1100" dirty="0"/>
              <a:t>08 Apartment or flat (a unit not described above; could be located in the basement, attic, second floor or over the garage of one of the units </a:t>
            </a:r>
          </a:p>
          <a:p>
            <a:pPr lvl="2"/>
            <a:r>
              <a:rPr lang="en-US" sz="1100" dirty="0"/>
              <a:t>09 Mobile home or trailer </a:t>
            </a:r>
          </a:p>
          <a:p>
            <a:pPr lvl="2"/>
            <a:r>
              <a:rPr lang="en-US" sz="1100" dirty="0"/>
              <a:t>10 College dormitory </a:t>
            </a:r>
          </a:p>
          <a:p>
            <a:pPr lvl="2"/>
            <a:r>
              <a:rPr lang="en-US" sz="1100" dirty="0"/>
              <a:t>11 </a:t>
            </a:r>
            <a:r>
              <a:rPr lang="en-US" sz="1100" dirty="0" smtClean="0"/>
              <a:t>Other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02792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b="1" dirty="0" err="1"/>
              <a:t>BUILDNEW</a:t>
            </a:r>
            <a:r>
              <a:rPr lang="en-US" dirty="0"/>
              <a:t> </a:t>
            </a:r>
            <a:r>
              <a:rPr lang="en-US" dirty="0" smtClean="0"/>
              <a:t>(temporary variable)</a:t>
            </a:r>
          </a:p>
          <a:p>
            <a:pPr lvl="2"/>
            <a:r>
              <a:rPr lang="en-US" dirty="0" smtClean="0"/>
              <a:t>100 </a:t>
            </a:r>
            <a:r>
              <a:rPr lang="en-US" dirty="0"/>
              <a:t>for </a:t>
            </a:r>
            <a:r>
              <a:rPr lang="en-US" b="1" dirty="0"/>
              <a:t>BUILDING</a:t>
            </a:r>
            <a:r>
              <a:rPr lang="en-US" dirty="0"/>
              <a:t> code </a:t>
            </a:r>
            <a:r>
              <a:rPr lang="en-US" dirty="0" smtClean="0"/>
              <a:t>01</a:t>
            </a:r>
          </a:p>
          <a:p>
            <a:pPr lvl="3"/>
            <a:r>
              <a:rPr lang="en-US" dirty="0" smtClean="0"/>
              <a:t>Single family house (with possible basement/attic rental)</a:t>
            </a:r>
          </a:p>
          <a:p>
            <a:pPr lvl="2"/>
            <a:r>
              <a:rPr lang="en-US" dirty="0" smtClean="0"/>
              <a:t>200 </a:t>
            </a:r>
            <a:r>
              <a:rPr lang="en-US" dirty="0"/>
              <a:t>for </a:t>
            </a:r>
            <a:r>
              <a:rPr lang="en-US" b="1" dirty="0"/>
              <a:t>BUILDING</a:t>
            </a:r>
            <a:r>
              <a:rPr lang="en-US" dirty="0"/>
              <a:t> code 02-09 and </a:t>
            </a:r>
            <a:r>
              <a:rPr lang="en-US" dirty="0" smtClean="0"/>
              <a:t>11</a:t>
            </a:r>
          </a:p>
          <a:p>
            <a:pPr lvl="3"/>
            <a:r>
              <a:rPr lang="en-US" dirty="0" smtClean="0"/>
              <a:t>Multi-residence buildings</a:t>
            </a:r>
          </a:p>
          <a:p>
            <a:pPr lvl="2"/>
            <a:r>
              <a:rPr lang="en-US" dirty="0" smtClean="0"/>
              <a:t>300 </a:t>
            </a:r>
            <a:r>
              <a:rPr lang="en-US" dirty="0"/>
              <a:t>for </a:t>
            </a:r>
            <a:r>
              <a:rPr lang="en-US" b="1" dirty="0"/>
              <a:t>BUILDING</a:t>
            </a:r>
            <a:r>
              <a:rPr lang="en-US" dirty="0"/>
              <a:t> code 10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Dormitory</a:t>
            </a:r>
          </a:p>
          <a:p>
            <a:pPr lvl="2"/>
            <a:endParaRPr lang="en-US" dirty="0"/>
          </a:p>
          <a:p>
            <a:pPr lvl="1"/>
            <a:r>
              <a:rPr lang="en-US" b="1" dirty="0" err="1" smtClean="0"/>
              <a:t>PROPVALX</a:t>
            </a:r>
            <a:r>
              <a:rPr lang="en-US" dirty="0" smtClean="0"/>
              <a:t> (property value of a </a:t>
            </a:r>
            <a:r>
              <a:rPr lang="en-US" b="1" dirty="0" smtClean="0"/>
              <a:t>BUILDING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Imputed based on values of </a:t>
            </a:r>
            <a:r>
              <a:rPr lang="en-US" b="1" dirty="0" err="1" smtClean="0"/>
              <a:t>BUILDNEW</a:t>
            </a:r>
            <a:endParaRPr lang="en-US" b="1" dirty="0" smtClean="0"/>
          </a:p>
          <a:p>
            <a:pPr lvl="2"/>
            <a:r>
              <a:rPr lang="en-US" b="1" dirty="0" err="1" smtClean="0"/>
              <a:t>BUILDNEW</a:t>
            </a:r>
            <a:r>
              <a:rPr lang="en-US" dirty="0" smtClean="0"/>
              <a:t> is then destroyed, not put in PUMD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85151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Consequence –</a:t>
            </a:r>
          </a:p>
          <a:p>
            <a:pPr lvl="1"/>
            <a:r>
              <a:rPr lang="en-US" dirty="0" smtClean="0"/>
              <a:t>Some mappings indirect</a:t>
            </a:r>
          </a:p>
          <a:p>
            <a:pPr lvl="2"/>
            <a:r>
              <a:rPr lang="en-US" dirty="0" smtClean="0"/>
              <a:t>PUMD variables are new</a:t>
            </a:r>
          </a:p>
          <a:p>
            <a:pPr lvl="2"/>
            <a:r>
              <a:rPr lang="en-US" dirty="0" smtClean="0"/>
              <a:t>Collected variables aren’t in PUMD</a:t>
            </a:r>
          </a:p>
          <a:p>
            <a:pPr lvl="1"/>
            <a:r>
              <a:rPr lang="en-US" dirty="0" smtClean="0"/>
              <a:t>With separate databases for each sub-system</a:t>
            </a:r>
          </a:p>
          <a:p>
            <a:pPr lvl="2"/>
            <a:r>
              <a:rPr lang="en-US" dirty="0" smtClean="0"/>
              <a:t>Sometimes hard to find path between input and output</a:t>
            </a:r>
          </a:p>
          <a:p>
            <a:r>
              <a:rPr lang="en-US" dirty="0" smtClean="0"/>
              <a:t>Not common, but many such examples</a:t>
            </a:r>
          </a:p>
        </p:txBody>
      </p:sp>
    </p:spTree>
    <p:extLst>
      <p:ext uri="{BB962C8B-B14F-4D97-AF65-F5344CB8AC3E}">
        <p14:creationId xmlns:p14="http://schemas.microsoft.com/office/powerpoint/2010/main" val="21005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mapping</a:t>
            </a:r>
          </a:p>
          <a:p>
            <a:r>
              <a:rPr lang="en-US" dirty="0" smtClean="0"/>
              <a:t>Building system</a:t>
            </a:r>
          </a:p>
          <a:p>
            <a:pPr lvl="1"/>
            <a:r>
              <a:rPr lang="en-US" dirty="0" smtClean="0"/>
              <a:t>Using Colectica Repository &amp; Portal</a:t>
            </a:r>
          </a:p>
          <a:p>
            <a:pPr lvl="1"/>
            <a:r>
              <a:rPr lang="en-US" dirty="0" smtClean="0"/>
              <a:t>Working with Colectica Boys</a:t>
            </a:r>
          </a:p>
          <a:p>
            <a:pPr lvl="1"/>
            <a:r>
              <a:rPr lang="en-US" dirty="0" smtClean="0"/>
              <a:t>Development is in progress</a:t>
            </a:r>
          </a:p>
          <a:p>
            <a:r>
              <a:rPr lang="en-US" dirty="0" smtClean="0"/>
              <a:t>Expect finished system by end of FY19</a:t>
            </a:r>
          </a:p>
          <a:p>
            <a:pPr lvl="1"/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7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PUMD = Public Use Microdata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71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57200" y="1828800"/>
            <a:ext cx="8229600" cy="381138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700"/>
              </a:lnSpc>
            </a:pPr>
            <a:r>
              <a:rPr lang="en-US" sz="3600" dirty="0" smtClean="0"/>
              <a:t>Taylor Wilson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Economist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CE/DDI Team Leader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Consumer Expenditure Surveys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www.bls.gov/cex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202-691-6550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Wilson.Taylor@bls.gov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53521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Expenditure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Consumer Expenditure </a:t>
            </a:r>
            <a:r>
              <a:rPr lang="en-US" dirty="0" smtClean="0"/>
              <a:t>Surveys </a:t>
            </a:r>
            <a:r>
              <a:rPr lang="en-US" dirty="0"/>
              <a:t>(CE) provides continuous and comprehensive information on the buying habits of U.S. </a:t>
            </a:r>
            <a:r>
              <a:rPr lang="en-US" dirty="0" smtClean="0"/>
              <a:t>consumers.</a:t>
            </a:r>
          </a:p>
          <a:p>
            <a:r>
              <a:rPr lang="en-US" dirty="0" smtClean="0"/>
              <a:t>The </a:t>
            </a:r>
            <a:r>
              <a:rPr lang="en-US" dirty="0"/>
              <a:t>spending shares for items in the survey are used as weights for the Consumer Price Index.</a:t>
            </a:r>
          </a:p>
        </p:txBody>
      </p:sp>
    </p:spTree>
    <p:extLst>
      <p:ext uri="{BB962C8B-B14F-4D97-AF65-F5344CB8AC3E}">
        <p14:creationId xmlns:p14="http://schemas.microsoft.com/office/powerpoint/2010/main" val="47242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Expenditure Surveys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6"/>
            <a:ext cx="8229600" cy="4431783"/>
          </a:xfrm>
        </p:spPr>
        <p:txBody>
          <a:bodyPr/>
          <a:lstStyle/>
          <a:p>
            <a:r>
              <a:rPr lang="en-US" sz="2800" dirty="0" smtClean="0"/>
              <a:t>Survey conducted by BLS</a:t>
            </a:r>
          </a:p>
          <a:p>
            <a:r>
              <a:rPr lang="en-US" sz="2800" dirty="0" smtClean="0"/>
              <a:t>Data collected by Census</a:t>
            </a:r>
            <a:endParaRPr lang="en-US" sz="2800" dirty="0"/>
          </a:p>
          <a:p>
            <a:r>
              <a:rPr lang="en-US" sz="2800" dirty="0" smtClean="0"/>
              <a:t>Tabular data reported every 6 months</a:t>
            </a:r>
          </a:p>
          <a:p>
            <a:pPr lvl="1"/>
            <a:r>
              <a:rPr lang="en-US" dirty="0" smtClean="0"/>
              <a:t>Based on past 12 months</a:t>
            </a:r>
          </a:p>
          <a:p>
            <a:r>
              <a:rPr lang="en-US" sz="2800" dirty="0" smtClean="0"/>
              <a:t>PUMD released yearly</a:t>
            </a:r>
          </a:p>
          <a:p>
            <a:r>
              <a:rPr lang="en-US" sz="2800" dirty="0" smtClean="0"/>
              <a:t>Reclassified data used as input to CPI</a:t>
            </a:r>
          </a:p>
        </p:txBody>
      </p:sp>
    </p:spTree>
    <p:extLst>
      <p:ext uri="{BB962C8B-B14F-4D97-AF65-F5344CB8AC3E}">
        <p14:creationId xmlns:p14="http://schemas.microsoft.com/office/powerpoint/2010/main" val="101384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Surveys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475"/>
            <a:ext cx="8229600" cy="4776686"/>
          </a:xfrm>
        </p:spPr>
        <p:txBody>
          <a:bodyPr/>
          <a:lstStyle/>
          <a:p>
            <a:r>
              <a:rPr lang="en-US" sz="2800" dirty="0" smtClean="0"/>
              <a:t>Two surveys:</a:t>
            </a:r>
          </a:p>
          <a:p>
            <a:pPr lvl="1"/>
            <a:r>
              <a:rPr lang="en-US" sz="2400" dirty="0" smtClean="0"/>
              <a:t>Interview</a:t>
            </a:r>
          </a:p>
          <a:p>
            <a:pPr lvl="2"/>
            <a:r>
              <a:rPr lang="en-US" sz="2000" dirty="0" smtClean="0"/>
              <a:t>Respondents interviewed for 4 quarters (every 3 months)</a:t>
            </a:r>
          </a:p>
          <a:p>
            <a:pPr lvl="2"/>
            <a:r>
              <a:rPr lang="en-US" sz="2000" dirty="0" smtClean="0"/>
              <a:t>Questioned about previous 3 months</a:t>
            </a:r>
          </a:p>
          <a:p>
            <a:pPr lvl="2"/>
            <a:r>
              <a:rPr lang="en-US" sz="2000" dirty="0" smtClean="0"/>
              <a:t>Data collected every month through rotating sample</a:t>
            </a:r>
          </a:p>
          <a:p>
            <a:pPr lvl="2"/>
            <a:r>
              <a:rPr lang="en-US" sz="2000" dirty="0" smtClean="0"/>
              <a:t>Includes large or recurring expenses (e.g., rent)</a:t>
            </a:r>
          </a:p>
          <a:p>
            <a:pPr lvl="1"/>
            <a:r>
              <a:rPr lang="en-US" sz="2400" dirty="0" smtClean="0"/>
              <a:t>Diary</a:t>
            </a:r>
          </a:p>
          <a:p>
            <a:pPr lvl="2"/>
            <a:r>
              <a:rPr lang="en-US" sz="2000" dirty="0"/>
              <a:t>Diary issued </a:t>
            </a:r>
            <a:r>
              <a:rPr lang="en-US" sz="2000" dirty="0" smtClean="0"/>
              <a:t>(almost) weekly, sent to each respondent once</a:t>
            </a:r>
            <a:endParaRPr lang="en-US" sz="2000" dirty="0"/>
          </a:p>
          <a:p>
            <a:pPr lvl="2"/>
            <a:r>
              <a:rPr lang="en-US" sz="2000" dirty="0" smtClean="0"/>
              <a:t>Covers expenses for 2 week period</a:t>
            </a:r>
          </a:p>
          <a:p>
            <a:pPr lvl="2"/>
            <a:r>
              <a:rPr lang="en-US" sz="2000" dirty="0" smtClean="0"/>
              <a:t>Each week handled separately</a:t>
            </a:r>
          </a:p>
          <a:p>
            <a:pPr lvl="2"/>
            <a:r>
              <a:rPr lang="en-US" sz="2000" dirty="0" smtClean="0"/>
              <a:t>Includes small, frequent expenses (e.g., groceries)</a:t>
            </a:r>
          </a:p>
        </p:txBody>
      </p:sp>
    </p:spTree>
    <p:extLst>
      <p:ext uri="{BB962C8B-B14F-4D97-AF65-F5344CB8AC3E}">
        <p14:creationId xmlns:p14="http://schemas.microsoft.com/office/powerpoint/2010/main" val="3155917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6463"/>
            <a:ext cx="8229600" cy="4304737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Production – 4 phases or subsystems</a:t>
            </a:r>
          </a:p>
          <a:p>
            <a:pPr lvl="1"/>
            <a:r>
              <a:rPr lang="en-US" sz="2600" dirty="0" smtClean="0"/>
              <a:t>1) Data </a:t>
            </a:r>
            <a:r>
              <a:rPr lang="en-US" sz="2600" dirty="0"/>
              <a:t>C</a:t>
            </a:r>
            <a:r>
              <a:rPr lang="en-US" sz="2600" dirty="0" smtClean="0"/>
              <a:t>ollection </a:t>
            </a:r>
            <a:r>
              <a:rPr lang="en-US" sz="2600" dirty="0"/>
              <a:t>S</a:t>
            </a:r>
            <a:r>
              <a:rPr lang="en-US" sz="2600" dirty="0" smtClean="0"/>
              <a:t>ubsystem</a:t>
            </a:r>
          </a:p>
          <a:p>
            <a:pPr lvl="1"/>
            <a:r>
              <a:rPr lang="en-US" sz="2600" dirty="0" smtClean="0"/>
              <a:t>2) Initial </a:t>
            </a:r>
            <a:r>
              <a:rPr lang="en-US" sz="2600" dirty="0"/>
              <a:t>E</a:t>
            </a:r>
            <a:r>
              <a:rPr lang="en-US" sz="2600" dirty="0" smtClean="0"/>
              <a:t>dit </a:t>
            </a:r>
            <a:r>
              <a:rPr lang="en-US" sz="2600" dirty="0"/>
              <a:t>S</a:t>
            </a:r>
            <a:r>
              <a:rPr lang="en-US" sz="2600" dirty="0" smtClean="0"/>
              <a:t>ubsystem (IES)</a:t>
            </a:r>
          </a:p>
          <a:p>
            <a:pPr lvl="2"/>
            <a:r>
              <a:rPr lang="en-US" sz="2200" dirty="0"/>
              <a:t>Monthly processing of data received from </a:t>
            </a:r>
            <a:r>
              <a:rPr lang="en-US" sz="2200" dirty="0" smtClean="0"/>
              <a:t>Census</a:t>
            </a:r>
          </a:p>
          <a:p>
            <a:pPr lvl="2"/>
            <a:r>
              <a:rPr lang="en-US" sz="2200" dirty="0" smtClean="0"/>
              <a:t>Edits, Recodes, Weighting</a:t>
            </a:r>
          </a:p>
          <a:p>
            <a:pPr lvl="1"/>
            <a:r>
              <a:rPr lang="en-US" sz="2600" dirty="0" smtClean="0"/>
              <a:t>3) Estimation </a:t>
            </a:r>
            <a:r>
              <a:rPr lang="en-US" sz="2600" dirty="0"/>
              <a:t>E</a:t>
            </a:r>
            <a:r>
              <a:rPr lang="en-US" sz="2600" dirty="0" smtClean="0"/>
              <a:t>dit </a:t>
            </a:r>
            <a:r>
              <a:rPr lang="en-US" sz="2600" dirty="0"/>
              <a:t>S</a:t>
            </a:r>
            <a:r>
              <a:rPr lang="en-US" sz="2600" dirty="0" smtClean="0"/>
              <a:t>ubsystem (EES)</a:t>
            </a:r>
          </a:p>
          <a:p>
            <a:pPr lvl="2"/>
            <a:r>
              <a:rPr lang="en-US" sz="2200" dirty="0"/>
              <a:t>Quarterly calculations of expenditure estimates; data sent to </a:t>
            </a:r>
            <a:r>
              <a:rPr lang="en-US" sz="2200" dirty="0" smtClean="0"/>
              <a:t>CPI</a:t>
            </a:r>
          </a:p>
          <a:p>
            <a:pPr lvl="2"/>
            <a:r>
              <a:rPr lang="en-US" sz="2200" dirty="0" smtClean="0"/>
              <a:t>Additional edits, adjustments, estimation</a:t>
            </a:r>
          </a:p>
          <a:p>
            <a:pPr lvl="1"/>
            <a:r>
              <a:rPr lang="en-US" sz="2600" dirty="0" smtClean="0"/>
              <a:t>4) Dissemination </a:t>
            </a:r>
            <a:r>
              <a:rPr lang="en-US" sz="2600" dirty="0"/>
              <a:t>S</a:t>
            </a:r>
            <a:r>
              <a:rPr lang="en-US" sz="2600" dirty="0" smtClean="0"/>
              <a:t>ubsystem</a:t>
            </a:r>
          </a:p>
          <a:p>
            <a:pPr lvl="2"/>
            <a:r>
              <a:rPr lang="en-US" sz="2200" dirty="0" smtClean="0"/>
              <a:t>Measures; Tables; Microdata</a:t>
            </a:r>
          </a:p>
        </p:txBody>
      </p:sp>
    </p:spTree>
    <p:extLst>
      <p:ext uri="{BB962C8B-B14F-4D97-AF65-F5344CB8AC3E}">
        <p14:creationId xmlns:p14="http://schemas.microsoft.com/office/powerpoint/2010/main" val="385786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Public-Use Microdata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Annual release</a:t>
            </a:r>
          </a:p>
          <a:p>
            <a:pPr lvl="1"/>
            <a:r>
              <a:rPr lang="en-US" dirty="0" smtClean="0"/>
              <a:t>1996-2017</a:t>
            </a:r>
          </a:p>
          <a:p>
            <a:pPr lvl="1"/>
            <a:r>
              <a:rPr lang="en-US" dirty="0" smtClean="0"/>
              <a:t>Pre-1996 at ICPSR</a:t>
            </a:r>
          </a:p>
          <a:p>
            <a:r>
              <a:rPr lang="en-US" dirty="0" smtClean="0"/>
              <a:t>Microdata provided in 2 formats</a:t>
            </a:r>
          </a:p>
          <a:p>
            <a:pPr lvl="1"/>
            <a:r>
              <a:rPr lang="en-US" dirty="0" smtClean="0"/>
              <a:t>Household level data with adjustments</a:t>
            </a:r>
          </a:p>
          <a:p>
            <a:pPr lvl="2"/>
            <a:r>
              <a:rPr lang="en-US" dirty="0"/>
              <a:t>Some missing data estimated</a:t>
            </a:r>
          </a:p>
          <a:p>
            <a:pPr lvl="2"/>
            <a:r>
              <a:rPr lang="en-US" dirty="0" smtClean="0"/>
              <a:t>Anonymized</a:t>
            </a:r>
          </a:p>
          <a:p>
            <a:pPr lvl="1"/>
            <a:r>
              <a:rPr lang="en-US" dirty="0" smtClean="0"/>
              <a:t>Household </a:t>
            </a:r>
            <a:r>
              <a:rPr lang="en-US" dirty="0"/>
              <a:t>level data </a:t>
            </a:r>
            <a:r>
              <a:rPr lang="en-US" dirty="0" smtClean="0"/>
              <a:t>without </a:t>
            </a:r>
            <a:r>
              <a:rPr lang="en-US" dirty="0"/>
              <a:t>adjustments</a:t>
            </a:r>
          </a:p>
          <a:p>
            <a:pPr lvl="2"/>
            <a:r>
              <a:rPr lang="en-US" dirty="0" smtClean="0"/>
              <a:t>Restricted use</a:t>
            </a:r>
          </a:p>
          <a:p>
            <a:pPr lvl="2"/>
            <a:r>
              <a:rPr lang="en-US" dirty="0" smtClean="0"/>
              <a:t>Contains identifying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27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Large PDF files per year</a:t>
            </a:r>
          </a:p>
          <a:p>
            <a:pPr lvl="1"/>
            <a:r>
              <a:rPr lang="en-US" dirty="0" smtClean="0"/>
              <a:t>Newer resources are helpful</a:t>
            </a:r>
          </a:p>
          <a:p>
            <a:pPr lvl="2"/>
            <a:r>
              <a:rPr lang="en-US" dirty="0" smtClean="0"/>
              <a:t>e.g., Getting Started Guide, Excel Data Dictionary</a:t>
            </a:r>
          </a:p>
          <a:p>
            <a:pPr lvl="1"/>
            <a:r>
              <a:rPr lang="en-US" dirty="0" smtClean="0"/>
              <a:t>But, some problems remain</a:t>
            </a:r>
          </a:p>
          <a:p>
            <a:r>
              <a:rPr lang="en-US" dirty="0" smtClean="0"/>
              <a:t>Contain mistakes</a:t>
            </a:r>
          </a:p>
          <a:p>
            <a:r>
              <a:rPr lang="en-US" dirty="0" smtClean="0"/>
              <a:t>Hard to find particular information</a:t>
            </a:r>
          </a:p>
          <a:p>
            <a:r>
              <a:rPr lang="en-US" dirty="0" smtClean="0"/>
              <a:t>Hard to compare across years</a:t>
            </a:r>
          </a:p>
          <a:p>
            <a:r>
              <a:rPr lang="en-US" dirty="0" smtClean="0"/>
              <a:t>Difficult to determine when changes occur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12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 Processing System Redesign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873"/>
            <a:ext cx="8229600" cy="4635494"/>
          </a:xfrm>
        </p:spPr>
        <p:txBody>
          <a:bodyPr/>
          <a:lstStyle/>
          <a:p>
            <a:r>
              <a:rPr lang="en-US" sz="2800" dirty="0"/>
              <a:t>Complete </a:t>
            </a:r>
            <a:r>
              <a:rPr lang="en-US" sz="2800" dirty="0" smtClean="0"/>
              <a:t>survey processing redesign</a:t>
            </a:r>
            <a:endParaRPr lang="en-US" sz="2800" dirty="0"/>
          </a:p>
          <a:p>
            <a:r>
              <a:rPr lang="en-US" sz="2800" dirty="0"/>
              <a:t>Currently, variables managed through</a:t>
            </a:r>
          </a:p>
          <a:p>
            <a:pPr lvl="1"/>
            <a:r>
              <a:rPr lang="en-US" sz="2400" dirty="0"/>
              <a:t>MS Access databases</a:t>
            </a:r>
          </a:p>
          <a:p>
            <a:pPr lvl="1"/>
            <a:r>
              <a:rPr lang="en-US" sz="2400" dirty="0"/>
              <a:t>One per processing subsystem</a:t>
            </a:r>
          </a:p>
          <a:p>
            <a:r>
              <a:rPr lang="en-US" sz="2800" dirty="0" smtClean="0"/>
              <a:t>Single system for managing variables</a:t>
            </a:r>
          </a:p>
          <a:p>
            <a:pPr lvl="1"/>
            <a:r>
              <a:rPr lang="en-US" sz="2400" dirty="0" smtClean="0"/>
              <a:t>Through life-cycle</a:t>
            </a:r>
          </a:p>
          <a:p>
            <a:pPr lvl="1"/>
            <a:r>
              <a:rPr lang="en-US" sz="2400" dirty="0" smtClean="0"/>
              <a:t>Across years</a:t>
            </a:r>
          </a:p>
          <a:p>
            <a:pPr lvl="1"/>
            <a:r>
              <a:rPr lang="en-US" sz="2400" dirty="0" smtClean="0"/>
              <a:t>Across surveys (Interview and Diary)</a:t>
            </a:r>
          </a:p>
          <a:p>
            <a:pPr lvl="1"/>
            <a:r>
              <a:rPr lang="en-US" sz="2400" dirty="0" smtClean="0"/>
              <a:t>Support processing</a:t>
            </a:r>
          </a:p>
          <a:p>
            <a:pPr lvl="1"/>
            <a:r>
              <a:rPr lang="en-US" sz="2400" dirty="0" smtClean="0"/>
              <a:t>Support dissemination</a:t>
            </a:r>
          </a:p>
        </p:txBody>
      </p:sp>
    </p:spTree>
    <p:extLst>
      <p:ext uri="{BB962C8B-B14F-4D97-AF65-F5344CB8AC3E}">
        <p14:creationId xmlns:p14="http://schemas.microsoft.com/office/powerpoint/2010/main" val="13212833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_Standard_size_template.potx" id="{2C0B0BA8-CB31-4BFB-9D02-2009D0C557C7}" vid="{0B3D40F7-00B3-4BD2-9A10-FDB1247F4FE7}"/>
    </a:ext>
  </a:extLst>
</a:theme>
</file>

<file path=ppt/theme/theme2.xml><?xml version="1.0" encoding="utf-8"?>
<a:theme xmlns:a="http://schemas.openxmlformats.org/drawingml/2006/main" name="BLS Trendline Content Slide">
  <a:themeElements>
    <a:clrScheme name="BLS 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FFC000"/>
      </a:hlink>
      <a:folHlink>
        <a:srgbClr val="FFC000"/>
      </a:folHlink>
    </a:clrScheme>
    <a:fontScheme name="BLS Font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_Standard_size_template.potx" id="{2C0B0BA8-CB31-4BFB-9D02-2009D0C557C7}" vid="{5222EC5A-2E70-424B-8F39-31FD0C2B3A35}"/>
    </a:ext>
  </a:extLst>
</a:theme>
</file>

<file path=ppt/theme/theme3.xml><?xml version="1.0" encoding="utf-8"?>
<a:theme xmlns:a="http://schemas.openxmlformats.org/drawingml/2006/main" name="Contact Inform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_Standard_size_template.potx" id="{2C0B0BA8-CB31-4BFB-9D02-2009D0C557C7}" vid="{7C8ABDF8-BE7C-4185-8AE9-499D505E304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BLS_Standard_size_template</Template>
  <TotalTime>1182</TotalTime>
  <Words>897</Words>
  <Application>Microsoft Office PowerPoint</Application>
  <PresentationFormat>On-screen Show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Use of DDI to Document Annual PUMD for the Consumer Expenditure Surveys</vt:lpstr>
      <vt:lpstr>Clarification</vt:lpstr>
      <vt:lpstr>Consumer Expenditure Surveys</vt:lpstr>
      <vt:lpstr>Consumer Expenditure Surveys </vt:lpstr>
      <vt:lpstr>CE Surveys </vt:lpstr>
      <vt:lpstr>CE Surveys</vt:lpstr>
      <vt:lpstr>Public-Use Microdata</vt:lpstr>
      <vt:lpstr>PUMD</vt:lpstr>
      <vt:lpstr>CE Processing System Redesign</vt:lpstr>
      <vt:lpstr>Needs for PUMD Documentation</vt:lpstr>
      <vt:lpstr>Needs for PUMD Documentation</vt:lpstr>
      <vt:lpstr>Mapping Questions to Variables</vt:lpstr>
      <vt:lpstr>Example: One to one </vt:lpstr>
      <vt:lpstr>Example: Many to one </vt:lpstr>
      <vt:lpstr>Example: One to many </vt:lpstr>
      <vt:lpstr>Additional Complexity</vt:lpstr>
      <vt:lpstr>Additional Complexity</vt:lpstr>
      <vt:lpstr>Additional Complexity</vt:lpstr>
      <vt:lpstr>Conclusion</vt:lpstr>
      <vt:lpstr>PowerPoint Presentation</vt:lpstr>
    </vt:vector>
  </TitlesOfParts>
  <Company>Bureau of Labor Statistics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Documenting the Consumer Expenditure Surveys with DDI and Colectica – An Update</dc:title>
  <dc:creator>Gillman, Daniel - BLS</dc:creator>
  <cp:lastModifiedBy>Gillman, Daniel - BLS</cp:lastModifiedBy>
  <cp:revision>88</cp:revision>
  <dcterms:created xsi:type="dcterms:W3CDTF">2017-03-29T19:30:25Z</dcterms:created>
  <dcterms:modified xsi:type="dcterms:W3CDTF">2019-04-18T15:16:26Z</dcterms:modified>
</cp:coreProperties>
</file>