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343" autoAdjust="0"/>
  </p:normalViewPr>
  <p:slideViewPr>
    <p:cSldViewPr snapToGrid="0">
      <p:cViewPr varScale="1">
        <p:scale>
          <a:sx n="65" d="100"/>
          <a:sy n="65" d="100"/>
        </p:scale>
        <p:origin x="858"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87FC27-0778-42C2-A8C7-F462D7350D92}" type="datetimeFigureOut">
              <a:rPr lang="fr-FR" smtClean="0"/>
              <a:t>05/06/2019</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00D7EE-C67D-49BE-9EE3-91ACC8AE8B77}" type="slidenum">
              <a:rPr lang="fr-FR" smtClean="0"/>
              <a:t>‹N°›</a:t>
            </a:fld>
            <a:endParaRPr lang="fr-FR" dirty="0"/>
          </a:p>
        </p:txBody>
      </p:sp>
    </p:spTree>
    <p:extLst>
      <p:ext uri="{BB962C8B-B14F-4D97-AF65-F5344CB8AC3E}">
        <p14:creationId xmlns:p14="http://schemas.microsoft.com/office/powerpoint/2010/main" val="196368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t>1</a:t>
            </a:fld>
            <a:endParaRPr lang="en-US" dirty="0"/>
          </a:p>
        </p:txBody>
      </p:sp>
    </p:spTree>
    <p:extLst>
      <p:ext uri="{BB962C8B-B14F-4D97-AF65-F5344CB8AC3E}">
        <p14:creationId xmlns:p14="http://schemas.microsoft.com/office/powerpoint/2010/main" val="3164389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2</a:t>
            </a:fld>
            <a:endParaRPr lang="fr-FR" dirty="0"/>
          </a:p>
        </p:txBody>
      </p:sp>
    </p:spTree>
    <p:extLst>
      <p:ext uri="{BB962C8B-B14F-4D97-AF65-F5344CB8AC3E}">
        <p14:creationId xmlns:p14="http://schemas.microsoft.com/office/powerpoint/2010/main" val="556387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3</a:t>
            </a:fld>
            <a:endParaRPr lang="fr-FR" dirty="0"/>
          </a:p>
        </p:txBody>
      </p:sp>
    </p:spTree>
    <p:extLst>
      <p:ext uri="{BB962C8B-B14F-4D97-AF65-F5344CB8AC3E}">
        <p14:creationId xmlns:p14="http://schemas.microsoft.com/office/powerpoint/2010/main" val="3866419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4</a:t>
            </a:fld>
            <a:endParaRPr lang="fr-FR" dirty="0"/>
          </a:p>
        </p:txBody>
      </p:sp>
    </p:spTree>
    <p:extLst>
      <p:ext uri="{BB962C8B-B14F-4D97-AF65-F5344CB8AC3E}">
        <p14:creationId xmlns:p14="http://schemas.microsoft.com/office/powerpoint/2010/main" val="3977340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5</a:t>
            </a:fld>
            <a:endParaRPr lang="fr-FR" dirty="0"/>
          </a:p>
        </p:txBody>
      </p:sp>
    </p:spTree>
    <p:extLst>
      <p:ext uri="{BB962C8B-B14F-4D97-AF65-F5344CB8AC3E}">
        <p14:creationId xmlns:p14="http://schemas.microsoft.com/office/powerpoint/2010/main" val="3483193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6</a:t>
            </a:fld>
            <a:endParaRPr lang="fr-FR" dirty="0"/>
          </a:p>
        </p:txBody>
      </p:sp>
    </p:spTree>
    <p:extLst>
      <p:ext uri="{BB962C8B-B14F-4D97-AF65-F5344CB8AC3E}">
        <p14:creationId xmlns:p14="http://schemas.microsoft.com/office/powerpoint/2010/main" val="437470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u="none" dirty="0">
              <a:solidFill>
                <a:schemeClr val="tx1"/>
              </a:solidFill>
            </a:endParaRPr>
          </a:p>
        </p:txBody>
      </p:sp>
      <p:sp>
        <p:nvSpPr>
          <p:cNvPr id="4" name="Espace réservé du numéro de diapositive 3"/>
          <p:cNvSpPr>
            <a:spLocks noGrp="1"/>
          </p:cNvSpPr>
          <p:nvPr>
            <p:ph type="sldNum" sz="quarter" idx="10"/>
          </p:nvPr>
        </p:nvSpPr>
        <p:spPr/>
        <p:txBody>
          <a:bodyPr/>
          <a:lstStyle/>
          <a:p>
            <a:fld id="{9B3B5831-633A-4696-A184-4168BAAC7159}" type="slidenum">
              <a:rPr lang="fr-FR" smtClean="0"/>
              <a:t>7</a:t>
            </a:fld>
            <a:endParaRPr lang="fr-FR" dirty="0"/>
          </a:p>
        </p:txBody>
      </p:sp>
    </p:spTree>
    <p:extLst>
      <p:ext uri="{BB962C8B-B14F-4D97-AF65-F5344CB8AC3E}">
        <p14:creationId xmlns:p14="http://schemas.microsoft.com/office/powerpoint/2010/main" val="2898209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C73934-D492-4443-9427-018DE5D6DDA5}" type="slidenum">
              <a:rPr lang="en-US" smtClean="0"/>
              <a:t>8</a:t>
            </a:fld>
            <a:endParaRPr lang="en-US" dirty="0"/>
          </a:p>
        </p:txBody>
      </p:sp>
    </p:spTree>
    <p:extLst>
      <p:ext uri="{BB962C8B-B14F-4D97-AF65-F5344CB8AC3E}">
        <p14:creationId xmlns:p14="http://schemas.microsoft.com/office/powerpoint/2010/main" val="1570239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3042361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1051357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1720195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leine page">
    <p:spTree>
      <p:nvGrpSpPr>
        <p:cNvPr id="1" name=""/>
        <p:cNvGrpSpPr/>
        <p:nvPr/>
      </p:nvGrpSpPr>
      <p:grpSpPr>
        <a:xfrm>
          <a:off x="0" y="0"/>
          <a:ext cx="0" cy="0"/>
          <a:chOff x="0" y="0"/>
          <a:chExt cx="0" cy="0"/>
        </a:xfrm>
      </p:grpSpPr>
      <p:sp>
        <p:nvSpPr>
          <p:cNvPr id="9" name="Picture Placeholder 7"/>
          <p:cNvSpPr>
            <a:spLocks noGrp="1" noChangeAspect="1"/>
          </p:cNvSpPr>
          <p:nvPr>
            <p:ph type="pic" sz="quarter" idx="13"/>
          </p:nvPr>
        </p:nvSpPr>
        <p:spPr>
          <a:xfrm>
            <a:off x="0" y="0"/>
            <a:ext cx="12192000" cy="6858000"/>
          </a:xfrm>
        </p:spPr>
        <p:txBody>
          <a:bodyPr>
            <a:normAutofit/>
          </a:bodyPr>
          <a:lstStyle>
            <a:lvl1pPr marL="0" indent="0">
              <a:buNone/>
              <a:defRPr sz="1201">
                <a:solidFill>
                  <a:schemeClr val="bg2"/>
                </a:solidFill>
              </a:defRPr>
            </a:lvl1pPr>
          </a:lstStyle>
          <a:p>
            <a:endParaRPr lang="en-US" dirty="0"/>
          </a:p>
        </p:txBody>
      </p:sp>
    </p:spTree>
    <p:extLst>
      <p:ext uri="{BB962C8B-B14F-4D97-AF65-F5344CB8AC3E}">
        <p14:creationId xmlns:p14="http://schemas.microsoft.com/office/powerpoint/2010/main" val="1894768013"/>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p:transition spd="slow" advClick="0" advTm="300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nde image">
    <p:spTree>
      <p:nvGrpSpPr>
        <p:cNvPr id="1" name=""/>
        <p:cNvGrpSpPr/>
        <p:nvPr/>
      </p:nvGrpSpPr>
      <p:grpSpPr>
        <a:xfrm>
          <a:off x="0" y="0"/>
          <a:ext cx="0" cy="0"/>
          <a:chOff x="0" y="0"/>
          <a:chExt cx="0" cy="0"/>
        </a:xfrm>
      </p:grpSpPr>
      <p:sp>
        <p:nvSpPr>
          <p:cNvPr id="17" name="Picture Placeholder 13"/>
          <p:cNvSpPr>
            <a:spLocks noGrp="1" noChangeAspect="1"/>
          </p:cNvSpPr>
          <p:nvPr>
            <p:ph type="pic" sz="quarter" idx="13"/>
          </p:nvPr>
        </p:nvSpPr>
        <p:spPr>
          <a:xfrm>
            <a:off x="-1587" y="0"/>
            <a:ext cx="12192001" cy="6858000"/>
          </a:xfrm>
          <a:effectLst/>
        </p:spPr>
        <p:txBody>
          <a:bodyPr>
            <a:normAutofit/>
          </a:bodyPr>
          <a:lstStyle>
            <a:lvl1pPr marL="0" indent="0">
              <a:buNone/>
              <a:defRPr sz="1600">
                <a:ln>
                  <a:noFill/>
                </a:ln>
                <a:solidFill>
                  <a:schemeClr val="bg1">
                    <a:lumMod val="85000"/>
                  </a:schemeClr>
                </a:solidFill>
              </a:defRPr>
            </a:lvl1pPr>
          </a:lstStyle>
          <a:p>
            <a:endParaRPr lang="en-US" dirty="0"/>
          </a:p>
        </p:txBody>
      </p:sp>
    </p:spTree>
    <p:extLst>
      <p:ext uri="{BB962C8B-B14F-4D97-AF65-F5344CB8AC3E}">
        <p14:creationId xmlns:p14="http://schemas.microsoft.com/office/powerpoint/2010/main" val="4079384185"/>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348154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3891465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1950018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1207650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11694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281297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323955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5EE5B22-78F3-4157-9289-7C0491BF6549}" type="datetimeFigureOut">
              <a:rPr lang="fr-FR" smtClean="0"/>
              <a:t>05/06/2019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E45F883-3264-4C2E-94B5-5163E6D16473}" type="slidenum">
              <a:rPr lang="fr-FR" smtClean="0"/>
              <a:t>‹N°›</a:t>
            </a:fld>
            <a:endParaRPr lang="fr-FR" dirty="0"/>
          </a:p>
        </p:txBody>
      </p:sp>
    </p:spTree>
    <p:extLst>
      <p:ext uri="{BB962C8B-B14F-4D97-AF65-F5344CB8AC3E}">
        <p14:creationId xmlns:p14="http://schemas.microsoft.com/office/powerpoint/2010/main" val="194502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E5B22-78F3-4157-9289-7C0491BF6549}" type="datetimeFigureOut">
              <a:rPr lang="fr-FR" smtClean="0"/>
              <a:t>05/06/2019</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5F883-3264-4C2E-94B5-5163E6D16473}" type="slidenum">
              <a:rPr lang="fr-FR" smtClean="0"/>
              <a:t>‹N°›</a:t>
            </a:fld>
            <a:endParaRPr lang="fr-FR" dirty="0"/>
          </a:p>
        </p:txBody>
      </p:sp>
    </p:spTree>
    <p:extLst>
      <p:ext uri="{BB962C8B-B14F-4D97-AF65-F5344CB8AC3E}">
        <p14:creationId xmlns:p14="http://schemas.microsoft.com/office/powerpoint/2010/main" val="3240987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https://books.google.f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s://www.europeana.eu/portal/f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https://www.wdl.org/f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s://gallica.bnf.fr/accueil/fr/content/accueil-fr?mode=deskto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www.manioc.or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hyperlink" Target="https://fr.wikipedia.org/wiki/ReLIR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0"/>
            <a:ext cx="9144000" cy="6858000"/>
          </a:xfrm>
          <a:prstGeom prst="rect">
            <a:avLst/>
          </a:prstGeom>
          <a:solidFill>
            <a:srgbClr val="1A916C"/>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en-US" sz="900" dirty="0"/>
          </a:p>
        </p:txBody>
      </p:sp>
      <p:grpSp>
        <p:nvGrpSpPr>
          <p:cNvPr id="13" name="Grouper 12"/>
          <p:cNvGrpSpPr/>
          <p:nvPr/>
        </p:nvGrpSpPr>
        <p:grpSpPr>
          <a:xfrm>
            <a:off x="2749685" y="1731560"/>
            <a:ext cx="7166141" cy="2784629"/>
            <a:chOff x="2431915" y="2684906"/>
            <a:chExt cx="14332281" cy="5569258"/>
          </a:xfrm>
        </p:grpSpPr>
        <p:sp>
          <p:nvSpPr>
            <p:cNvPr id="33" name="TextBox 32"/>
            <p:cNvSpPr txBox="1"/>
            <p:nvPr/>
          </p:nvSpPr>
          <p:spPr>
            <a:xfrm>
              <a:off x="2952343" y="2970158"/>
              <a:ext cx="13811853" cy="4247300"/>
            </a:xfrm>
            <a:prstGeom prst="rect">
              <a:avLst/>
            </a:prstGeom>
            <a:noFill/>
          </p:spPr>
          <p:txBody>
            <a:bodyPr wrap="square" lIns="45711" tIns="22856" rIns="45711" bIns="22856" rtlCol="0">
              <a:spAutoFit/>
            </a:bodyPr>
            <a:lstStyle/>
            <a:p>
              <a:r>
                <a:rPr lang="fr-FR" sz="4500" b="1" dirty="0" smtClean="0">
                  <a:solidFill>
                    <a:schemeClr val="bg1"/>
                  </a:solidFill>
                  <a:latin typeface="Exo 2.0" charset="0"/>
                  <a:ea typeface="Exo 2.0" charset="0"/>
                  <a:cs typeface="Exo 2.0" charset="0"/>
                </a:rPr>
                <a:t>Les bibliothèques numériques patrimoniales</a:t>
              </a:r>
              <a:endParaRPr lang="id-ID" sz="4500" b="1" dirty="0">
                <a:solidFill>
                  <a:schemeClr val="bg1"/>
                </a:solidFill>
                <a:latin typeface="Exo 2.0" charset="0"/>
                <a:ea typeface="Exo 2.0" charset="0"/>
                <a:cs typeface="Exo 2.0" charset="0"/>
              </a:endParaRPr>
            </a:p>
          </p:txBody>
        </p:sp>
        <p:cxnSp>
          <p:nvCxnSpPr>
            <p:cNvPr id="9" name="Connecteur droit 8"/>
            <p:cNvCxnSpPr/>
            <p:nvPr/>
          </p:nvCxnSpPr>
          <p:spPr>
            <a:xfrm flipH="1">
              <a:off x="2431915" y="2684906"/>
              <a:ext cx="38912" cy="5569258"/>
            </a:xfrm>
            <a:prstGeom prst="line">
              <a:avLst/>
            </a:prstGeom>
            <a:ln w="1270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4" name="Imag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4428" y="5603133"/>
            <a:ext cx="1930942" cy="685173"/>
          </a:xfrm>
          <a:prstGeom prst="rect">
            <a:avLst/>
          </a:prstGeom>
        </p:spPr>
      </p:pic>
    </p:spTree>
    <p:extLst>
      <p:ext uri="{BB962C8B-B14F-4D97-AF65-F5344CB8AC3E}">
        <p14:creationId xmlns:p14="http://schemas.microsoft.com/office/powerpoint/2010/main" val="2016277598"/>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xmlns:p14="http://schemas.microsoft.com/office/powerpoint/2010/main" spd="slow" advClick="0" advTm="3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2" name="AutoShape 82"/>
          <p:cNvSpPr>
            <a:spLocks/>
          </p:cNvSpPr>
          <p:nvPr/>
        </p:nvSpPr>
        <p:spPr bwMode="auto">
          <a:xfrm>
            <a:off x="2565878" y="835827"/>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3" name="TextBox 19"/>
          <p:cNvSpPr txBox="1"/>
          <p:nvPr/>
        </p:nvSpPr>
        <p:spPr>
          <a:xfrm>
            <a:off x="3071682" y="838784"/>
            <a:ext cx="2414718" cy="356076"/>
          </a:xfrm>
          <a:prstGeom prst="rect">
            <a:avLst/>
          </a:prstGeom>
          <a:noFill/>
        </p:spPr>
        <p:txBody>
          <a:bodyPr wrap="square" lIns="68584" tIns="34292" rIns="68584" bIns="34292" rtlCol="0">
            <a:spAutoFit/>
          </a:bodyPr>
          <a:lstStyle/>
          <a:p>
            <a:pPr algn="r"/>
            <a:r>
              <a:rPr lang="fr-FR" b="1" dirty="0" smtClean="0">
                <a:solidFill>
                  <a:srgbClr val="584B4F"/>
                </a:solidFill>
                <a:latin typeface="Exo 2.0" charset="0"/>
                <a:ea typeface="Exo 2.0" charset="0"/>
                <a:cs typeface="Exo 2.0" charset="0"/>
              </a:rPr>
              <a:t>« Google Books »</a:t>
            </a:r>
            <a:endParaRPr lang="id-ID" b="1" dirty="0">
              <a:solidFill>
                <a:srgbClr val="584B4F"/>
              </a:solidFill>
              <a:latin typeface="Exo 2.0" charset="0"/>
              <a:ea typeface="Exo 2.0" charset="0"/>
              <a:cs typeface="Exo 2.0" charset="0"/>
            </a:endParaRPr>
          </a:p>
        </p:txBody>
      </p:sp>
      <p:grpSp>
        <p:nvGrpSpPr>
          <p:cNvPr id="12" name="Group 57"/>
          <p:cNvGrpSpPr/>
          <p:nvPr/>
        </p:nvGrpSpPr>
        <p:grpSpPr>
          <a:xfrm>
            <a:off x="2139412" y="600051"/>
            <a:ext cx="852933" cy="865384"/>
            <a:chOff x="2285781" y="4847654"/>
            <a:chExt cx="952480" cy="966132"/>
          </a:xfrm>
        </p:grpSpPr>
        <p:sp>
          <p:nvSpPr>
            <p:cNvPr id="13"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4"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5" name="AutoShape 43"/>
          <p:cNvSpPr>
            <a:spLocks/>
          </p:cNvSpPr>
          <p:nvPr/>
        </p:nvSpPr>
        <p:spPr bwMode="auto">
          <a:xfrm>
            <a:off x="2411255" y="880277"/>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 name="ZoneTexte 2"/>
          <p:cNvSpPr txBox="1"/>
          <p:nvPr/>
        </p:nvSpPr>
        <p:spPr>
          <a:xfrm>
            <a:off x="870155" y="1574042"/>
            <a:ext cx="10795819" cy="4031873"/>
          </a:xfrm>
          <a:prstGeom prst="rect">
            <a:avLst/>
          </a:prstGeom>
          <a:noFill/>
        </p:spPr>
        <p:txBody>
          <a:bodyPr wrap="square" rtlCol="0">
            <a:spAutoFit/>
          </a:bodyPr>
          <a:lstStyle/>
          <a:p>
            <a:pPr algn="just"/>
            <a:r>
              <a:rPr lang="fr-FR" sz="1600" dirty="0" smtClean="0">
                <a:latin typeface="Exo 2.0"/>
              </a:rPr>
              <a:t>En 2004, Google lance un nouveau service intitulé « </a:t>
            </a:r>
            <a:r>
              <a:rPr lang="fr-FR" sz="1600" b="1" dirty="0" smtClean="0">
                <a:latin typeface="Exo 2.0"/>
                <a:hlinkClick r:id="rId4"/>
              </a:rPr>
              <a:t>Google Books</a:t>
            </a:r>
            <a:r>
              <a:rPr lang="fr-FR" sz="1600" dirty="0" smtClean="0">
                <a:latin typeface="Exo 2.0"/>
                <a:hlinkClick r:id="rId4"/>
              </a:rPr>
              <a:t> </a:t>
            </a:r>
            <a:r>
              <a:rPr lang="fr-FR" sz="1600" dirty="0" smtClean="0">
                <a:latin typeface="Exo 2.0"/>
              </a:rPr>
              <a:t>». Son but ? Créer et organiser une gigantesque </a:t>
            </a:r>
            <a:r>
              <a:rPr lang="fr-FR" sz="1600" b="1" dirty="0" smtClean="0">
                <a:latin typeface="Exo 2.0"/>
              </a:rPr>
              <a:t>bibliothèque numérique de livres librement accessibles </a:t>
            </a:r>
            <a:r>
              <a:rPr lang="fr-FR" sz="1600" dirty="0" smtClean="0">
                <a:latin typeface="Exo 2.0"/>
              </a:rPr>
              <a:t>sur le Web. Cette expérience concernait à la fois les ouvrages libres de droit et les ouvrages dits « indisponibles ». </a:t>
            </a:r>
          </a:p>
          <a:p>
            <a:pPr algn="just"/>
            <a:endParaRPr lang="fr-FR" sz="1600" dirty="0">
              <a:latin typeface="Exo 2.0"/>
            </a:endParaRPr>
          </a:p>
          <a:p>
            <a:pPr algn="just"/>
            <a:r>
              <a:rPr lang="fr-FR" sz="1600" dirty="0" smtClean="0">
                <a:latin typeface="Exo 2.0"/>
              </a:rPr>
              <a:t>Pour cela, Google passe des </a:t>
            </a:r>
            <a:r>
              <a:rPr lang="fr-FR" sz="1600" b="1" dirty="0" smtClean="0">
                <a:latin typeface="Exo 2.0"/>
              </a:rPr>
              <a:t>accords de numérisation </a:t>
            </a:r>
            <a:r>
              <a:rPr lang="fr-FR" sz="1600" dirty="0" smtClean="0">
                <a:latin typeface="Exo 2.0"/>
              </a:rPr>
              <a:t>en masse avec les bibliothèques du monde entier (Bibliothèque du Congrès, Cambridge University Press, etc.) Grâce à sa technologie et à son investissement financier, il réduit drastiquement les coûts et des délais de numérisation des ouvrages.  </a:t>
            </a:r>
          </a:p>
          <a:p>
            <a:pPr algn="just"/>
            <a:endParaRPr lang="fr-FR" sz="1600" dirty="0">
              <a:latin typeface="Exo 2.0"/>
            </a:endParaRPr>
          </a:p>
          <a:p>
            <a:pPr algn="just"/>
            <a:r>
              <a:rPr lang="fr-FR" sz="1600" dirty="0" smtClean="0">
                <a:latin typeface="Exo 2.0"/>
              </a:rPr>
              <a:t>Cependant, la </a:t>
            </a:r>
            <a:r>
              <a:rPr lang="fr-FR" sz="1600" b="1" dirty="0" smtClean="0">
                <a:latin typeface="Exo 2.0"/>
              </a:rPr>
              <a:t>Bibliothèque nationale de France </a:t>
            </a:r>
            <a:r>
              <a:rPr lang="fr-FR" sz="1600" dirty="0" smtClean="0">
                <a:latin typeface="Exo 2.0"/>
              </a:rPr>
              <a:t>refuse le partenariat avec Google pour des raisons notamment éthiques (privatisation de la connaissance, zones obscures sur l’accessibilité des documents, etc.). La Bibliothèque municipale de Lyon accepte, mais en contrepartie, ouvre sa propre bibliothèque numérique </a:t>
            </a:r>
            <a:r>
              <a:rPr lang="fr-FR" sz="1600" b="1" dirty="0" smtClean="0">
                <a:latin typeface="Exo 2.0"/>
              </a:rPr>
              <a:t>Numelyo</a:t>
            </a:r>
            <a:r>
              <a:rPr lang="fr-FR" sz="1600" dirty="0" smtClean="0">
                <a:latin typeface="Exo 2.0"/>
              </a:rPr>
              <a:t>. Parallèlement, des auteurs attaquent en masse Google pour avoir numérisé leurs ouvrages sans leur consentement. </a:t>
            </a:r>
          </a:p>
          <a:p>
            <a:pPr algn="just"/>
            <a:endParaRPr lang="fr-FR" sz="1600" dirty="0">
              <a:latin typeface="Exo 2.0"/>
            </a:endParaRPr>
          </a:p>
          <a:p>
            <a:pPr algn="just"/>
            <a:r>
              <a:rPr lang="fr-FR" sz="1600" dirty="0" smtClean="0">
                <a:latin typeface="Exo 2.0"/>
              </a:rPr>
              <a:t>Le service « Google Books » fonctionne actuellement, mais a réduit son offre et ne donne accès qu’à des </a:t>
            </a:r>
            <a:r>
              <a:rPr lang="fr-FR" sz="1600" b="1" dirty="0" smtClean="0">
                <a:latin typeface="Exo 2.0"/>
              </a:rPr>
              <a:t>extraits </a:t>
            </a:r>
            <a:r>
              <a:rPr lang="fr-FR" sz="1600" dirty="0" smtClean="0">
                <a:latin typeface="Exo 2.0"/>
              </a:rPr>
              <a:t>pour les ouvrages problématiques. </a:t>
            </a:r>
            <a:endParaRPr lang="fr-FR" sz="1600" dirty="0">
              <a:latin typeface="Exo 2.0"/>
            </a:endParaRPr>
          </a:p>
          <a:p>
            <a:pPr algn="just"/>
            <a:r>
              <a:rPr lang="fr-FR" sz="1600" dirty="0" smtClean="0">
                <a:latin typeface="Exo 2.0"/>
              </a:rPr>
              <a:t>Lien : </a:t>
            </a:r>
            <a:r>
              <a:rPr lang="fr-FR" sz="1600" dirty="0" smtClean="0">
                <a:hlinkClick r:id="rId4"/>
              </a:rPr>
              <a:t>https://books.google.fr/</a:t>
            </a:r>
            <a:endParaRPr lang="fr-FR" sz="1600" dirty="0">
              <a:latin typeface="Exo 2.0"/>
            </a:endParaRPr>
          </a:p>
        </p:txBody>
      </p:sp>
    </p:spTree>
    <p:extLst>
      <p:ext uri="{BB962C8B-B14F-4D97-AF65-F5344CB8AC3E}">
        <p14:creationId xmlns:p14="http://schemas.microsoft.com/office/powerpoint/2010/main" val="139438128"/>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32" grpId="0" animBg="1"/>
      <p:bldP spid="33"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2" name="AutoShape 82"/>
          <p:cNvSpPr>
            <a:spLocks/>
          </p:cNvSpPr>
          <p:nvPr/>
        </p:nvSpPr>
        <p:spPr bwMode="auto">
          <a:xfrm>
            <a:off x="2565878" y="835827"/>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3" name="TextBox 19"/>
          <p:cNvSpPr txBox="1"/>
          <p:nvPr/>
        </p:nvSpPr>
        <p:spPr>
          <a:xfrm>
            <a:off x="3071682" y="838784"/>
            <a:ext cx="1441324" cy="356076"/>
          </a:xfrm>
          <a:prstGeom prst="rect">
            <a:avLst/>
          </a:prstGeom>
          <a:noFill/>
        </p:spPr>
        <p:txBody>
          <a:bodyPr wrap="square" lIns="68584" tIns="34292" rIns="68584" bIns="34292" rtlCol="0">
            <a:spAutoFit/>
          </a:bodyPr>
          <a:lstStyle/>
          <a:p>
            <a:pPr algn="r"/>
            <a:r>
              <a:rPr lang="fr-FR" b="1" dirty="0" smtClean="0">
                <a:solidFill>
                  <a:srgbClr val="584B4F"/>
                </a:solidFill>
                <a:latin typeface="Exo 2.0" charset="0"/>
                <a:ea typeface="Exo 2.0" charset="0"/>
                <a:cs typeface="Exo 2.0" charset="0"/>
              </a:rPr>
              <a:t>Europeana </a:t>
            </a:r>
            <a:endParaRPr lang="id-ID" b="1" dirty="0">
              <a:solidFill>
                <a:srgbClr val="584B4F"/>
              </a:solidFill>
              <a:latin typeface="Exo 2.0" charset="0"/>
              <a:ea typeface="Exo 2.0" charset="0"/>
              <a:cs typeface="Exo 2.0" charset="0"/>
            </a:endParaRPr>
          </a:p>
        </p:txBody>
      </p:sp>
      <p:grpSp>
        <p:nvGrpSpPr>
          <p:cNvPr id="12" name="Group 57"/>
          <p:cNvGrpSpPr/>
          <p:nvPr/>
        </p:nvGrpSpPr>
        <p:grpSpPr>
          <a:xfrm>
            <a:off x="2139412" y="600051"/>
            <a:ext cx="852933" cy="865384"/>
            <a:chOff x="2285781" y="4847654"/>
            <a:chExt cx="952480" cy="966132"/>
          </a:xfrm>
        </p:grpSpPr>
        <p:sp>
          <p:nvSpPr>
            <p:cNvPr id="13"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4"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5" name="AutoShape 43"/>
          <p:cNvSpPr>
            <a:spLocks/>
          </p:cNvSpPr>
          <p:nvPr/>
        </p:nvSpPr>
        <p:spPr bwMode="auto">
          <a:xfrm>
            <a:off x="2411255" y="880277"/>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4" name="ZoneTexte 3"/>
          <p:cNvSpPr txBox="1"/>
          <p:nvPr/>
        </p:nvSpPr>
        <p:spPr>
          <a:xfrm>
            <a:off x="870155" y="1707197"/>
            <a:ext cx="10692581" cy="4339650"/>
          </a:xfrm>
          <a:prstGeom prst="rect">
            <a:avLst/>
          </a:prstGeom>
          <a:noFill/>
        </p:spPr>
        <p:txBody>
          <a:bodyPr wrap="square" rtlCol="0">
            <a:spAutoFit/>
          </a:bodyPr>
          <a:lstStyle/>
          <a:p>
            <a:pPr algn="just"/>
            <a:r>
              <a:rPr lang="fr-FR" sz="2000" dirty="0" smtClean="0">
                <a:latin typeface="Exo 2.0"/>
              </a:rPr>
              <a:t>Les institutions publiques lancent une contre-offensive au projet « Google Books ». Sous l’impulsion de la BNF, est lancée en 2008 par la Commission européenne une plateforme numérique nommée « </a:t>
            </a:r>
            <a:r>
              <a:rPr lang="fr-FR" sz="2000" b="1" dirty="0" smtClean="0">
                <a:latin typeface="Exo 2.0"/>
                <a:hlinkClick r:id="rId4"/>
              </a:rPr>
              <a:t>Europeana</a:t>
            </a:r>
            <a:r>
              <a:rPr lang="fr-FR" sz="2000" dirty="0" smtClean="0">
                <a:latin typeface="Exo 2.0"/>
              </a:rPr>
              <a:t> ». </a:t>
            </a:r>
          </a:p>
          <a:p>
            <a:pPr algn="just"/>
            <a:endParaRPr lang="fr-FR" sz="2000" dirty="0">
              <a:latin typeface="Exo 2.0"/>
            </a:endParaRPr>
          </a:p>
          <a:p>
            <a:pPr algn="just"/>
            <a:r>
              <a:rPr lang="fr-FR" sz="2000" dirty="0" smtClean="0">
                <a:latin typeface="Exo 2.0"/>
              </a:rPr>
              <a:t>Europeana donne accès à des </a:t>
            </a:r>
            <a:r>
              <a:rPr lang="fr-FR" sz="2000" b="1" dirty="0" smtClean="0">
                <a:latin typeface="Exo 2.0"/>
              </a:rPr>
              <a:t>ressources numériques libres </a:t>
            </a:r>
            <a:r>
              <a:rPr lang="fr-FR" sz="2000" dirty="0" smtClean="0">
                <a:latin typeface="Exo 2.0"/>
              </a:rPr>
              <a:t>(livres, photographies, matériel audiovisuel, etc.) issues des collections de 3500 institutions culturelles de l’Union européenne. Elle n’archive pas les documents, mais fait le lien vers la plateforme propre de l’institution pour leur consultation intégrale (ex : pour la France, Gallica). </a:t>
            </a:r>
          </a:p>
          <a:p>
            <a:pPr algn="just"/>
            <a:endParaRPr lang="fr-FR" sz="2000" dirty="0">
              <a:latin typeface="Exo 2.0"/>
            </a:endParaRPr>
          </a:p>
          <a:p>
            <a:pPr algn="just"/>
            <a:r>
              <a:rPr lang="fr-FR" sz="2000" dirty="0" smtClean="0">
                <a:latin typeface="Exo 2.0"/>
              </a:rPr>
              <a:t>Actuellement, la plateforme dépasse les </a:t>
            </a:r>
            <a:r>
              <a:rPr lang="fr-FR" sz="2000" b="1" dirty="0" smtClean="0">
                <a:latin typeface="Exo 2.0"/>
              </a:rPr>
              <a:t>58 millions d’objets numérisés</a:t>
            </a:r>
            <a:r>
              <a:rPr lang="fr-FR" sz="2000" dirty="0" smtClean="0">
                <a:latin typeface="Exo 2.0"/>
              </a:rPr>
              <a:t>. </a:t>
            </a:r>
          </a:p>
          <a:p>
            <a:pPr algn="just"/>
            <a:endParaRPr lang="fr-FR" sz="2000" dirty="0">
              <a:latin typeface="Exo 2.0"/>
            </a:endParaRPr>
          </a:p>
          <a:p>
            <a:pPr algn="just"/>
            <a:r>
              <a:rPr lang="fr-FR" sz="2000" dirty="0" smtClean="0">
                <a:latin typeface="Exo 2.0"/>
              </a:rPr>
              <a:t>Lien : </a:t>
            </a:r>
            <a:r>
              <a:rPr lang="fr-FR" sz="2000" dirty="0" smtClean="0">
                <a:hlinkClick r:id="rId4"/>
              </a:rPr>
              <a:t>https://www.europeana.eu/portal/fr</a:t>
            </a:r>
            <a:endParaRPr lang="fr-FR" sz="2000" dirty="0" smtClean="0">
              <a:latin typeface="Exo 2.0"/>
            </a:endParaRPr>
          </a:p>
          <a:p>
            <a:endParaRPr lang="fr-FR" dirty="0">
              <a:latin typeface="Exo 2.0"/>
            </a:endParaRPr>
          </a:p>
          <a:p>
            <a:endParaRPr lang="fr-FR" dirty="0">
              <a:latin typeface="Exo 2.0"/>
            </a:endParaRPr>
          </a:p>
        </p:txBody>
      </p:sp>
    </p:spTree>
    <p:extLst>
      <p:ext uri="{BB962C8B-B14F-4D97-AF65-F5344CB8AC3E}">
        <p14:creationId xmlns:p14="http://schemas.microsoft.com/office/powerpoint/2010/main" val="1677586471"/>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32" grpId="0" animBg="1"/>
      <p:bldP spid="33"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2" name="AutoShape 82"/>
          <p:cNvSpPr>
            <a:spLocks/>
          </p:cNvSpPr>
          <p:nvPr/>
        </p:nvSpPr>
        <p:spPr bwMode="auto">
          <a:xfrm>
            <a:off x="2565878" y="835827"/>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3" name="TextBox 19"/>
          <p:cNvSpPr txBox="1"/>
          <p:nvPr/>
        </p:nvSpPr>
        <p:spPr>
          <a:xfrm>
            <a:off x="3037451" y="825257"/>
            <a:ext cx="4985671" cy="346253"/>
          </a:xfrm>
          <a:prstGeom prst="rect">
            <a:avLst/>
          </a:prstGeom>
          <a:noFill/>
        </p:spPr>
        <p:txBody>
          <a:bodyPr wrap="square" lIns="68584" tIns="34292" rIns="68584" bIns="34292" rtlCol="0">
            <a:spAutoFit/>
          </a:bodyPr>
          <a:lstStyle/>
          <a:p>
            <a:r>
              <a:rPr lang="fr-FR" b="1" dirty="0" smtClean="0">
                <a:solidFill>
                  <a:srgbClr val="584B4F"/>
                </a:solidFill>
                <a:latin typeface="Exo 2.0" charset="0"/>
                <a:ea typeface="Exo 2.0" charset="0"/>
                <a:cs typeface="Exo 2.0" charset="0"/>
              </a:rPr>
              <a:t>La bibliothèque numérique mondiale </a:t>
            </a:r>
            <a:endParaRPr lang="id-ID" b="1" dirty="0">
              <a:solidFill>
                <a:srgbClr val="584B4F"/>
              </a:solidFill>
              <a:latin typeface="Exo 2.0" charset="0"/>
              <a:ea typeface="Exo 2.0" charset="0"/>
              <a:cs typeface="Exo 2.0" charset="0"/>
            </a:endParaRPr>
          </a:p>
        </p:txBody>
      </p:sp>
      <p:grpSp>
        <p:nvGrpSpPr>
          <p:cNvPr id="12" name="Group 57"/>
          <p:cNvGrpSpPr/>
          <p:nvPr/>
        </p:nvGrpSpPr>
        <p:grpSpPr>
          <a:xfrm>
            <a:off x="2139412" y="600051"/>
            <a:ext cx="852933" cy="865384"/>
            <a:chOff x="2285781" y="4847654"/>
            <a:chExt cx="952480" cy="966132"/>
          </a:xfrm>
        </p:grpSpPr>
        <p:sp>
          <p:nvSpPr>
            <p:cNvPr id="13"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4"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5" name="AutoShape 43"/>
          <p:cNvSpPr>
            <a:spLocks/>
          </p:cNvSpPr>
          <p:nvPr/>
        </p:nvSpPr>
        <p:spPr bwMode="auto">
          <a:xfrm>
            <a:off x="2411255" y="880277"/>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4" name="ZoneTexte 3"/>
          <p:cNvSpPr txBox="1"/>
          <p:nvPr/>
        </p:nvSpPr>
        <p:spPr>
          <a:xfrm>
            <a:off x="870155" y="1707197"/>
            <a:ext cx="10692581" cy="3416320"/>
          </a:xfrm>
          <a:prstGeom prst="rect">
            <a:avLst/>
          </a:prstGeom>
          <a:noFill/>
        </p:spPr>
        <p:txBody>
          <a:bodyPr wrap="square" rtlCol="0">
            <a:spAutoFit/>
          </a:bodyPr>
          <a:lstStyle/>
          <a:p>
            <a:pPr algn="just"/>
            <a:r>
              <a:rPr lang="fr-FR" sz="2000" dirty="0" smtClean="0">
                <a:latin typeface="Exo 2.0"/>
              </a:rPr>
              <a:t>La </a:t>
            </a:r>
            <a:r>
              <a:rPr lang="fr-FR" sz="2000" dirty="0" smtClean="0">
                <a:latin typeface="Exo 2.0"/>
                <a:hlinkClick r:id="rId4"/>
              </a:rPr>
              <a:t>Bibliothèque numérique mondiale (BNM) </a:t>
            </a:r>
            <a:r>
              <a:rPr lang="fr-FR" sz="2000" dirty="0" smtClean="0">
                <a:latin typeface="Exo 2.0"/>
              </a:rPr>
              <a:t>est une bibliothèque numérique lancée par </a:t>
            </a:r>
            <a:r>
              <a:rPr lang="fr-FR" sz="2000" b="1" dirty="0" smtClean="0">
                <a:latin typeface="Exo 2.0"/>
              </a:rPr>
              <a:t>l’UNESCO et la bibliothèque du Congrès américain </a:t>
            </a:r>
            <a:r>
              <a:rPr lang="fr-FR" sz="2000" dirty="0" smtClean="0">
                <a:latin typeface="Exo 2.0"/>
              </a:rPr>
              <a:t>en 2009. Elle vise à numériser et mettre à disposition sur le Web les documents patrimoniaux du monde entier. </a:t>
            </a:r>
            <a:r>
              <a:rPr lang="fr-FR" sz="2000" b="1" dirty="0" smtClean="0">
                <a:latin typeface="Exo 2.0"/>
              </a:rPr>
              <a:t>Vingt-six bibliothèques ou instituts culturels – dont la France</a:t>
            </a:r>
            <a:r>
              <a:rPr lang="fr-FR" sz="2000" dirty="0" smtClean="0">
                <a:latin typeface="Exo 2.0"/>
              </a:rPr>
              <a:t> – y participent. Elle propose également des outils pédagogiques à destination des professeurs. </a:t>
            </a:r>
          </a:p>
          <a:p>
            <a:pPr algn="just"/>
            <a:endParaRPr lang="fr-FR" sz="2000" dirty="0">
              <a:latin typeface="Exo 2.0"/>
            </a:endParaRPr>
          </a:p>
          <a:p>
            <a:pPr algn="just"/>
            <a:r>
              <a:rPr lang="fr-FR" sz="2000" dirty="0" smtClean="0">
                <a:latin typeface="Exo 2.0"/>
              </a:rPr>
              <a:t>En 2019, elle compte un peu plus de </a:t>
            </a:r>
            <a:r>
              <a:rPr lang="fr-FR" sz="2000" b="1" dirty="0" smtClean="0">
                <a:latin typeface="Exo 2.0"/>
              </a:rPr>
              <a:t>19 000 documents</a:t>
            </a:r>
            <a:r>
              <a:rPr lang="fr-FR" sz="2000" dirty="0" smtClean="0">
                <a:latin typeface="Exo 2.0"/>
              </a:rPr>
              <a:t>. Son interface est multilingue. </a:t>
            </a:r>
          </a:p>
          <a:p>
            <a:pPr algn="just"/>
            <a:endParaRPr lang="fr-FR" sz="2000" dirty="0">
              <a:latin typeface="Exo 2.0"/>
            </a:endParaRPr>
          </a:p>
          <a:p>
            <a:pPr algn="just"/>
            <a:r>
              <a:rPr lang="fr-FR" sz="2000" dirty="0" smtClean="0">
                <a:latin typeface="Exo 2.0"/>
              </a:rPr>
              <a:t>Lien : </a:t>
            </a:r>
            <a:r>
              <a:rPr lang="fr-FR" sz="2000" dirty="0" smtClean="0">
                <a:hlinkClick r:id="rId4"/>
              </a:rPr>
              <a:t>https://www.wdl.org/fr/</a:t>
            </a:r>
            <a:endParaRPr lang="fr-FR" sz="2000" dirty="0" smtClean="0">
              <a:latin typeface="Exo 2.0"/>
            </a:endParaRPr>
          </a:p>
          <a:p>
            <a:endParaRPr lang="fr-FR" dirty="0">
              <a:latin typeface="Exo 2.0"/>
            </a:endParaRPr>
          </a:p>
          <a:p>
            <a:endParaRPr lang="fr-FR" dirty="0">
              <a:latin typeface="Exo 2.0"/>
            </a:endParaRPr>
          </a:p>
        </p:txBody>
      </p:sp>
    </p:spTree>
    <p:extLst>
      <p:ext uri="{BB962C8B-B14F-4D97-AF65-F5344CB8AC3E}">
        <p14:creationId xmlns:p14="http://schemas.microsoft.com/office/powerpoint/2010/main" val="3496790661"/>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32" grpId="0" animBg="1"/>
      <p:bldP spid="33" grpId="0"/>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2" name="AutoShape 82"/>
          <p:cNvSpPr>
            <a:spLocks/>
          </p:cNvSpPr>
          <p:nvPr/>
        </p:nvSpPr>
        <p:spPr bwMode="auto">
          <a:xfrm>
            <a:off x="2565878" y="835827"/>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3" name="TextBox 19"/>
          <p:cNvSpPr txBox="1"/>
          <p:nvPr/>
        </p:nvSpPr>
        <p:spPr>
          <a:xfrm>
            <a:off x="3037451" y="825257"/>
            <a:ext cx="4985671" cy="346253"/>
          </a:xfrm>
          <a:prstGeom prst="rect">
            <a:avLst/>
          </a:prstGeom>
          <a:noFill/>
        </p:spPr>
        <p:txBody>
          <a:bodyPr wrap="square" lIns="68584" tIns="34292" rIns="68584" bIns="34292" rtlCol="0">
            <a:spAutoFit/>
          </a:bodyPr>
          <a:lstStyle/>
          <a:p>
            <a:r>
              <a:rPr lang="fr-FR" b="1" dirty="0" smtClean="0">
                <a:solidFill>
                  <a:srgbClr val="584B4F"/>
                </a:solidFill>
                <a:latin typeface="Exo 2.0" charset="0"/>
                <a:ea typeface="Exo 2.0" charset="0"/>
                <a:cs typeface="Exo 2.0" charset="0"/>
              </a:rPr>
              <a:t>Gallica</a:t>
            </a:r>
            <a:endParaRPr lang="id-ID" b="1" dirty="0">
              <a:solidFill>
                <a:srgbClr val="584B4F"/>
              </a:solidFill>
              <a:latin typeface="Exo 2.0" charset="0"/>
              <a:ea typeface="Exo 2.0" charset="0"/>
              <a:cs typeface="Exo 2.0" charset="0"/>
            </a:endParaRPr>
          </a:p>
        </p:txBody>
      </p:sp>
      <p:grpSp>
        <p:nvGrpSpPr>
          <p:cNvPr id="12" name="Group 57"/>
          <p:cNvGrpSpPr/>
          <p:nvPr/>
        </p:nvGrpSpPr>
        <p:grpSpPr>
          <a:xfrm>
            <a:off x="2139412" y="600051"/>
            <a:ext cx="852933" cy="865384"/>
            <a:chOff x="2285781" y="4847654"/>
            <a:chExt cx="952480" cy="966132"/>
          </a:xfrm>
        </p:grpSpPr>
        <p:sp>
          <p:nvSpPr>
            <p:cNvPr id="13"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4"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5" name="AutoShape 43"/>
          <p:cNvSpPr>
            <a:spLocks/>
          </p:cNvSpPr>
          <p:nvPr/>
        </p:nvSpPr>
        <p:spPr bwMode="auto">
          <a:xfrm>
            <a:off x="2411255" y="880277"/>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4" name="ZoneTexte 3"/>
          <p:cNvSpPr txBox="1"/>
          <p:nvPr/>
        </p:nvSpPr>
        <p:spPr>
          <a:xfrm>
            <a:off x="870155" y="1707197"/>
            <a:ext cx="10692581" cy="4031873"/>
          </a:xfrm>
          <a:prstGeom prst="rect">
            <a:avLst/>
          </a:prstGeom>
          <a:noFill/>
        </p:spPr>
        <p:txBody>
          <a:bodyPr wrap="square" rtlCol="0">
            <a:spAutoFit/>
          </a:bodyPr>
          <a:lstStyle/>
          <a:p>
            <a:pPr algn="just"/>
            <a:r>
              <a:rPr lang="fr-FR" sz="2000" dirty="0" smtClean="0">
                <a:latin typeface="Exo 2.0"/>
                <a:hlinkClick r:id="rId4"/>
              </a:rPr>
              <a:t>Gallica</a:t>
            </a:r>
            <a:r>
              <a:rPr lang="fr-FR" sz="2000" dirty="0" smtClean="0">
                <a:latin typeface="Exo 2.0"/>
              </a:rPr>
              <a:t> est la bibliothèque numérique de la </a:t>
            </a:r>
            <a:r>
              <a:rPr lang="fr-FR" sz="2000" b="1" dirty="0" smtClean="0">
                <a:latin typeface="Exo 2.0"/>
              </a:rPr>
              <a:t>Bibliothèque nationale de France </a:t>
            </a:r>
            <a:r>
              <a:rPr lang="fr-FR" sz="2000" dirty="0" smtClean="0">
                <a:latin typeface="Exo 2.0"/>
              </a:rPr>
              <a:t>et de ses partenaires (Bibliothèques municipales classées, bibliothèques universitaires avec fonds patrimoniaux, etc.). Elle a été ouverte en 1997, et comporte actuellement plus de 5 millions de documents. </a:t>
            </a:r>
          </a:p>
          <a:p>
            <a:pPr algn="just"/>
            <a:endParaRPr lang="fr-FR" sz="2000" dirty="0">
              <a:latin typeface="Exo 2.0"/>
            </a:endParaRPr>
          </a:p>
          <a:p>
            <a:pPr algn="just"/>
            <a:r>
              <a:rPr lang="fr-FR" sz="2000" dirty="0" smtClean="0">
                <a:latin typeface="Exo 2.0"/>
              </a:rPr>
              <a:t>Elle comporte des </a:t>
            </a:r>
            <a:r>
              <a:rPr lang="fr-FR" sz="2000" b="1" dirty="0" smtClean="0">
                <a:latin typeface="Exo 2.0"/>
              </a:rPr>
              <a:t>documents libres ET des documents sous droits</a:t>
            </a:r>
            <a:r>
              <a:rPr lang="fr-FR" sz="2000" dirty="0" smtClean="0">
                <a:latin typeface="Exo 2.0"/>
              </a:rPr>
              <a:t>, les diffuseurs restant libre de décider des conditions de consultation du texte intégral. Elle soutient régulièrement des </a:t>
            </a:r>
            <a:r>
              <a:rPr lang="fr-FR" sz="2000" b="1" dirty="0" smtClean="0">
                <a:latin typeface="Exo 2.0"/>
              </a:rPr>
              <a:t>campagnes de numérisation </a:t>
            </a:r>
            <a:r>
              <a:rPr lang="fr-FR" sz="2000" dirty="0" smtClean="0">
                <a:latin typeface="Exo 2.0"/>
              </a:rPr>
              <a:t>pour les bibliothèques françaises. </a:t>
            </a:r>
          </a:p>
          <a:p>
            <a:pPr algn="just"/>
            <a:endParaRPr lang="fr-FR" sz="2000" dirty="0">
              <a:latin typeface="Exo 2.0"/>
            </a:endParaRPr>
          </a:p>
          <a:p>
            <a:pPr algn="just"/>
            <a:r>
              <a:rPr lang="fr-FR" sz="2000" dirty="0" smtClean="0">
                <a:latin typeface="Exo 2.0"/>
              </a:rPr>
              <a:t>Elle dispose d’un blog, et de comptes Facebook, Twitter et Pinterest. </a:t>
            </a:r>
          </a:p>
          <a:p>
            <a:pPr algn="just"/>
            <a:endParaRPr lang="fr-FR" sz="2000" dirty="0">
              <a:latin typeface="Exo 2.0"/>
            </a:endParaRPr>
          </a:p>
          <a:p>
            <a:pPr algn="just"/>
            <a:r>
              <a:rPr lang="fr-FR" sz="2000" dirty="0" smtClean="0">
                <a:latin typeface="Exo 2.0"/>
              </a:rPr>
              <a:t>Lien : </a:t>
            </a:r>
            <a:r>
              <a:rPr lang="fr-FR" dirty="0" smtClean="0">
                <a:hlinkClick r:id="rId4"/>
              </a:rPr>
              <a:t>https://gallica.bnf.fr/accueil/fr/content/accueil-fr?mode=desktop</a:t>
            </a:r>
            <a:endParaRPr lang="fr-FR" dirty="0">
              <a:latin typeface="Exo 2.0"/>
            </a:endParaRPr>
          </a:p>
          <a:p>
            <a:endParaRPr lang="fr-FR" dirty="0">
              <a:latin typeface="Exo 2.0"/>
            </a:endParaRPr>
          </a:p>
        </p:txBody>
      </p:sp>
    </p:spTree>
    <p:extLst>
      <p:ext uri="{BB962C8B-B14F-4D97-AF65-F5344CB8AC3E}">
        <p14:creationId xmlns:p14="http://schemas.microsoft.com/office/powerpoint/2010/main" val="3946837614"/>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32" grpId="0" animBg="1"/>
      <p:bldP spid="33" grpId="0"/>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2" name="AutoShape 82"/>
          <p:cNvSpPr>
            <a:spLocks/>
          </p:cNvSpPr>
          <p:nvPr/>
        </p:nvSpPr>
        <p:spPr bwMode="auto">
          <a:xfrm>
            <a:off x="2565878" y="835827"/>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3" name="TextBox 19"/>
          <p:cNvSpPr txBox="1"/>
          <p:nvPr/>
        </p:nvSpPr>
        <p:spPr>
          <a:xfrm>
            <a:off x="3037451" y="825257"/>
            <a:ext cx="4985671" cy="346253"/>
          </a:xfrm>
          <a:prstGeom prst="rect">
            <a:avLst/>
          </a:prstGeom>
          <a:noFill/>
        </p:spPr>
        <p:txBody>
          <a:bodyPr wrap="square" lIns="68584" tIns="34292" rIns="68584" bIns="34292" rtlCol="0">
            <a:spAutoFit/>
          </a:bodyPr>
          <a:lstStyle/>
          <a:p>
            <a:r>
              <a:rPr lang="fr-FR" b="1" dirty="0" smtClean="0">
                <a:solidFill>
                  <a:srgbClr val="584B4F"/>
                </a:solidFill>
                <a:latin typeface="Exo 2.0" charset="0"/>
                <a:ea typeface="Exo 2.0" charset="0"/>
                <a:cs typeface="Exo 2.0" charset="0"/>
              </a:rPr>
              <a:t>Manioc</a:t>
            </a:r>
            <a:endParaRPr lang="id-ID" b="1" dirty="0">
              <a:solidFill>
                <a:srgbClr val="584B4F"/>
              </a:solidFill>
              <a:latin typeface="Exo 2.0" charset="0"/>
              <a:ea typeface="Exo 2.0" charset="0"/>
              <a:cs typeface="Exo 2.0" charset="0"/>
            </a:endParaRPr>
          </a:p>
        </p:txBody>
      </p:sp>
      <p:grpSp>
        <p:nvGrpSpPr>
          <p:cNvPr id="12" name="Group 57"/>
          <p:cNvGrpSpPr/>
          <p:nvPr/>
        </p:nvGrpSpPr>
        <p:grpSpPr>
          <a:xfrm>
            <a:off x="2139412" y="600051"/>
            <a:ext cx="852933" cy="865384"/>
            <a:chOff x="2285781" y="4847654"/>
            <a:chExt cx="952480" cy="966132"/>
          </a:xfrm>
        </p:grpSpPr>
        <p:sp>
          <p:nvSpPr>
            <p:cNvPr id="13"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4"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5" name="AutoShape 43"/>
          <p:cNvSpPr>
            <a:spLocks/>
          </p:cNvSpPr>
          <p:nvPr/>
        </p:nvSpPr>
        <p:spPr bwMode="auto">
          <a:xfrm>
            <a:off x="2411255" y="880277"/>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4" name="ZoneTexte 3"/>
          <p:cNvSpPr txBox="1"/>
          <p:nvPr/>
        </p:nvSpPr>
        <p:spPr>
          <a:xfrm>
            <a:off x="870155" y="1707197"/>
            <a:ext cx="10692581" cy="3770263"/>
          </a:xfrm>
          <a:prstGeom prst="rect">
            <a:avLst/>
          </a:prstGeom>
          <a:noFill/>
        </p:spPr>
        <p:txBody>
          <a:bodyPr wrap="square" rtlCol="0">
            <a:spAutoFit/>
          </a:bodyPr>
          <a:lstStyle/>
          <a:p>
            <a:pPr algn="just"/>
            <a:r>
              <a:rPr lang="fr-FR" sz="1700" dirty="0" smtClean="0">
                <a:latin typeface="Exo 2.0"/>
                <a:hlinkClick r:id="rId4"/>
              </a:rPr>
              <a:t>Manioc</a:t>
            </a:r>
            <a:r>
              <a:rPr lang="fr-FR" sz="1700" dirty="0" smtClean="0">
                <a:latin typeface="Exo 2.0"/>
              </a:rPr>
              <a:t> est une bibliothèque numérique portant sur la </a:t>
            </a:r>
            <a:r>
              <a:rPr lang="fr-FR" sz="1700" b="1" dirty="0" smtClean="0">
                <a:latin typeface="Exo 2.0"/>
              </a:rPr>
              <a:t>Caraïbe, l’Amazonie et le plateau des Guyanes ouverte en 2009</a:t>
            </a:r>
            <a:r>
              <a:rPr lang="fr-FR" sz="1700" dirty="0" smtClean="0">
                <a:latin typeface="Exo 2.0"/>
              </a:rPr>
              <a:t>. Pilotée par </a:t>
            </a:r>
            <a:r>
              <a:rPr lang="fr-FR" sz="1700" b="1" dirty="0" smtClean="0">
                <a:latin typeface="Exo 2.0"/>
              </a:rPr>
              <a:t>l’Université des Antilles</a:t>
            </a:r>
            <a:r>
              <a:rPr lang="fr-FR" sz="1700" dirty="0" smtClean="0">
                <a:latin typeface="Exo 2.0"/>
              </a:rPr>
              <a:t>, et co-pilotée par </a:t>
            </a:r>
            <a:r>
              <a:rPr lang="fr-FR" sz="1700" b="1" dirty="0" smtClean="0">
                <a:latin typeface="Exo 2.0"/>
              </a:rPr>
              <a:t>l’Université de Guyane </a:t>
            </a:r>
            <a:r>
              <a:rPr lang="fr-FR" sz="1700" dirty="0" smtClean="0">
                <a:latin typeface="Exo 2.0"/>
              </a:rPr>
              <a:t>pour la partie « Amazonie », elle met en ligne librement des fonds patrimoniaux, des images, des documents audiovisuels issus  des collections des divers acteurs scientifiques, culturels et économiques de la région. Elle dispose actuellement de plus de 40 000 documents en fonds propres, mais elle agrège sur son interface de nombreux contenus.</a:t>
            </a:r>
          </a:p>
          <a:p>
            <a:pPr algn="just"/>
            <a:endParaRPr lang="fr-FR" sz="1700" dirty="0">
              <a:latin typeface="Exo 2.0"/>
            </a:endParaRPr>
          </a:p>
          <a:p>
            <a:pPr algn="just"/>
            <a:r>
              <a:rPr lang="fr-FR" sz="1700" dirty="0" smtClean="0">
                <a:latin typeface="Exo 2.0"/>
              </a:rPr>
              <a:t>Elle est </a:t>
            </a:r>
            <a:r>
              <a:rPr lang="fr-FR" sz="1700" b="1" dirty="0" smtClean="0">
                <a:latin typeface="Exo 2.0"/>
              </a:rPr>
              <a:t>pôle associée </a:t>
            </a:r>
            <a:r>
              <a:rPr lang="fr-FR" sz="1700" dirty="0" smtClean="0">
                <a:latin typeface="Exo 2.0"/>
              </a:rPr>
              <a:t>de la Bibliothèque nationale de France, et peut à ce titre mobiliser des fonds pour la numérisation de collections. Elle est également moissonnée par Gallica. </a:t>
            </a:r>
          </a:p>
          <a:p>
            <a:pPr algn="just"/>
            <a:endParaRPr lang="fr-FR" sz="1700" dirty="0">
              <a:latin typeface="Exo 2.0"/>
            </a:endParaRPr>
          </a:p>
          <a:p>
            <a:pPr algn="just"/>
            <a:r>
              <a:rPr lang="fr-FR" sz="1700" dirty="0" smtClean="0">
                <a:latin typeface="Exo 2.0"/>
              </a:rPr>
              <a:t>Elle dispose d’un blog et d’une page Facebook. </a:t>
            </a:r>
          </a:p>
          <a:p>
            <a:pPr algn="just"/>
            <a:endParaRPr lang="fr-FR" sz="1700" dirty="0">
              <a:latin typeface="Exo 2.0"/>
            </a:endParaRPr>
          </a:p>
          <a:p>
            <a:pPr algn="just"/>
            <a:r>
              <a:rPr lang="fr-FR" sz="1700" dirty="0" smtClean="0">
                <a:latin typeface="Exo 2.0"/>
              </a:rPr>
              <a:t>Lien : </a:t>
            </a:r>
            <a:r>
              <a:rPr lang="fr-FR" sz="1700" dirty="0" smtClean="0">
                <a:hlinkClick r:id="rId4"/>
              </a:rPr>
              <a:t>http://www.manioc.org/</a:t>
            </a:r>
            <a:endParaRPr lang="fr-FR" sz="1700" dirty="0">
              <a:latin typeface="Exo 2.0"/>
            </a:endParaRPr>
          </a:p>
          <a:p>
            <a:endParaRPr lang="fr-FR" dirty="0">
              <a:latin typeface="Exo 2.0"/>
            </a:endParaRPr>
          </a:p>
        </p:txBody>
      </p:sp>
    </p:spTree>
    <p:extLst>
      <p:ext uri="{BB962C8B-B14F-4D97-AF65-F5344CB8AC3E}">
        <p14:creationId xmlns:p14="http://schemas.microsoft.com/office/powerpoint/2010/main" val="3165668861"/>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32" grpId="0" animBg="1"/>
      <p:bldP spid="33" grpId="0"/>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p:cNvSpPr/>
          <p:nvPr/>
        </p:nvSpPr>
        <p:spPr>
          <a:xfrm>
            <a:off x="1524000" y="5635854"/>
            <a:ext cx="9155224" cy="1222147"/>
          </a:xfrm>
          <a:prstGeom prst="rect">
            <a:avLst/>
          </a:prstGeom>
          <a:solidFill>
            <a:srgbClr val="1A916C"/>
          </a:solidFill>
          <a:ln>
            <a:noFill/>
          </a:ln>
          <a:effectLst/>
        </p:spPr>
        <p:style>
          <a:lnRef idx="1">
            <a:schemeClr val="accent1"/>
          </a:lnRef>
          <a:fillRef idx="3">
            <a:schemeClr val="accent1"/>
          </a:fillRef>
          <a:effectRef idx="2">
            <a:schemeClr val="accent1"/>
          </a:effectRef>
          <a:fontRef idx="minor">
            <a:schemeClr val="lt1"/>
          </a:fontRef>
        </p:style>
        <p:txBody>
          <a:bodyPr lIns="91443" tIns="45722" rIns="91443" bIns="45722" rtlCol="0" anchor="ctr"/>
          <a:lstStyle/>
          <a:p>
            <a:pPr algn="ctr"/>
            <a:endParaRPr lang="en-US" sz="1400" dirty="0">
              <a:latin typeface="Lato Light"/>
            </a:endParaRPr>
          </a:p>
        </p:txBody>
      </p:sp>
      <p:sp>
        <p:nvSpPr>
          <p:cNvPr id="2" name="AutoShape 2" descr="Résultat de recherche d'images pour &quot;creative commons by&quo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7" name="Image 3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6360" y="6021289"/>
            <a:ext cx="901436" cy="321643"/>
          </a:xfrm>
          <a:prstGeom prst="rect">
            <a:avLst/>
          </a:prstGeom>
        </p:spPr>
      </p:pic>
      <p:sp>
        <p:nvSpPr>
          <p:cNvPr id="39" name="Espace réservé du pied de page 1"/>
          <p:cNvSpPr>
            <a:spLocks noGrp="1"/>
          </p:cNvSpPr>
          <p:nvPr/>
        </p:nvSpPr>
        <p:spPr>
          <a:xfrm>
            <a:off x="7464152" y="5912682"/>
            <a:ext cx="2895600" cy="476250"/>
          </a:xfrm>
          <a:prstGeom prst="rect">
            <a:avLst/>
          </a:prstGeom>
        </p:spPr>
        <p:txBody>
          <a:bodyPr anchor="b"/>
          <a:lstStyle>
            <a:defPPr>
              <a:defRPr lang="fr-FR"/>
            </a:defPPr>
            <a:lvl1pPr marL="0" algn="l" defTabSz="914400" rtl="0" eaLnBrk="1" latinLnBrk="0" hangingPunct="1">
              <a:defRPr kumimoji="0" sz="1200" kern="1200">
                <a:solidFill>
                  <a:schemeClr val="bg2">
                    <a:shade val="50000"/>
                    <a:satMod val="200000"/>
                  </a:schemeClr>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b="1" dirty="0">
                <a:solidFill>
                  <a:schemeClr val="tx1"/>
                </a:solidFill>
              </a:rPr>
              <a:t>Marie Latour</a:t>
            </a:r>
          </a:p>
          <a:p>
            <a:r>
              <a:rPr lang="fr-FR" b="1" dirty="0">
                <a:solidFill>
                  <a:schemeClr val="tx1"/>
                </a:solidFill>
              </a:rPr>
              <a:t>Bibliothèque universitaire </a:t>
            </a:r>
            <a:endParaRPr lang="fr-BE" b="1" dirty="0">
              <a:solidFill>
                <a:schemeClr val="tx1"/>
              </a:solidFill>
            </a:endParaRPr>
          </a:p>
        </p:txBody>
      </p:sp>
      <p:sp>
        <p:nvSpPr>
          <p:cNvPr id="43" name="AutoShape 82"/>
          <p:cNvSpPr>
            <a:spLocks/>
          </p:cNvSpPr>
          <p:nvPr/>
        </p:nvSpPr>
        <p:spPr bwMode="auto">
          <a:xfrm>
            <a:off x="2407404" y="884153"/>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2" name="AutoShape 82"/>
          <p:cNvSpPr>
            <a:spLocks/>
          </p:cNvSpPr>
          <p:nvPr/>
        </p:nvSpPr>
        <p:spPr bwMode="auto">
          <a:xfrm>
            <a:off x="2565878" y="835827"/>
            <a:ext cx="316951" cy="2971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33" name="TextBox 19"/>
          <p:cNvSpPr txBox="1"/>
          <p:nvPr/>
        </p:nvSpPr>
        <p:spPr>
          <a:xfrm>
            <a:off x="3037451" y="825257"/>
            <a:ext cx="4985671" cy="346253"/>
          </a:xfrm>
          <a:prstGeom prst="rect">
            <a:avLst/>
          </a:prstGeom>
          <a:noFill/>
        </p:spPr>
        <p:txBody>
          <a:bodyPr wrap="square" lIns="68584" tIns="34292" rIns="68584" bIns="34292" rtlCol="0">
            <a:spAutoFit/>
          </a:bodyPr>
          <a:lstStyle/>
          <a:p>
            <a:r>
              <a:rPr lang="fr-FR" b="1" dirty="0" smtClean="0">
                <a:solidFill>
                  <a:srgbClr val="584B4F"/>
                </a:solidFill>
                <a:latin typeface="Exo 2.0" charset="0"/>
                <a:ea typeface="Exo 2.0" charset="0"/>
                <a:cs typeface="Exo 2.0" charset="0"/>
              </a:rPr>
              <a:t>L’expérience française « RELIRE »</a:t>
            </a:r>
            <a:endParaRPr lang="id-ID" b="1" dirty="0">
              <a:solidFill>
                <a:srgbClr val="584B4F"/>
              </a:solidFill>
              <a:latin typeface="Exo 2.0" charset="0"/>
              <a:ea typeface="Exo 2.0" charset="0"/>
              <a:cs typeface="Exo 2.0" charset="0"/>
            </a:endParaRPr>
          </a:p>
        </p:txBody>
      </p:sp>
      <p:grpSp>
        <p:nvGrpSpPr>
          <p:cNvPr id="12" name="Group 57"/>
          <p:cNvGrpSpPr/>
          <p:nvPr/>
        </p:nvGrpSpPr>
        <p:grpSpPr>
          <a:xfrm>
            <a:off x="2139412" y="600051"/>
            <a:ext cx="852933" cy="865384"/>
            <a:chOff x="2285781" y="4847654"/>
            <a:chExt cx="952480" cy="966132"/>
          </a:xfrm>
        </p:grpSpPr>
        <p:sp>
          <p:nvSpPr>
            <p:cNvPr id="13" name="Oval 58"/>
            <p:cNvSpPr/>
            <p:nvPr/>
          </p:nvSpPr>
          <p:spPr bwMode="auto">
            <a:xfrm>
              <a:off x="2346028" y="4908765"/>
              <a:ext cx="840592" cy="852640"/>
            </a:xfrm>
            <a:prstGeom prst="ellipse">
              <a:avLst/>
            </a:prstGeom>
            <a:solidFill>
              <a:srgbClr val="CA5157"/>
            </a:solidFill>
            <a:ln w="3175" cmpd="sng">
              <a:no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sp>
          <p:nvSpPr>
            <p:cNvPr id="14" name="Oval 59"/>
            <p:cNvSpPr/>
            <p:nvPr/>
          </p:nvSpPr>
          <p:spPr bwMode="auto">
            <a:xfrm>
              <a:off x="2285781" y="4847654"/>
              <a:ext cx="952480" cy="966132"/>
            </a:xfrm>
            <a:prstGeom prst="ellipse">
              <a:avLst/>
            </a:prstGeom>
            <a:noFill/>
            <a:ln w="3175" cmpd="sng">
              <a:solidFill>
                <a:schemeClr val="tx1">
                  <a:lumMod val="60000"/>
                  <a:lumOff val="40000"/>
                </a:schemeClr>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400" dirty="0">
                <a:latin typeface="Lato Light"/>
              </a:endParaRPr>
            </a:p>
          </p:txBody>
        </p:sp>
      </p:grpSp>
      <p:sp>
        <p:nvSpPr>
          <p:cNvPr id="15" name="AutoShape 43"/>
          <p:cNvSpPr>
            <a:spLocks/>
          </p:cNvSpPr>
          <p:nvPr/>
        </p:nvSpPr>
        <p:spPr bwMode="auto">
          <a:xfrm>
            <a:off x="2411255" y="880277"/>
            <a:ext cx="316951" cy="3255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3" y="0"/>
                </a:moveTo>
                <a:cubicBezTo>
                  <a:pt x="20630" y="0"/>
                  <a:pt x="20946" y="158"/>
                  <a:pt x="21208" y="478"/>
                </a:cubicBezTo>
                <a:cubicBezTo>
                  <a:pt x="21470" y="798"/>
                  <a:pt x="21599" y="1177"/>
                  <a:pt x="21599" y="1615"/>
                </a:cubicBezTo>
                <a:lnTo>
                  <a:pt x="21599" y="19984"/>
                </a:lnTo>
                <a:cubicBezTo>
                  <a:pt x="21599" y="20422"/>
                  <a:pt x="21470" y="20803"/>
                  <a:pt x="21208" y="21124"/>
                </a:cubicBezTo>
                <a:cubicBezTo>
                  <a:pt x="20948" y="21441"/>
                  <a:pt x="20632" y="21599"/>
                  <a:pt x="20263" y="21599"/>
                </a:cubicBezTo>
                <a:lnTo>
                  <a:pt x="1346" y="21599"/>
                </a:lnTo>
                <a:cubicBezTo>
                  <a:pt x="981" y="21599"/>
                  <a:pt x="663" y="21441"/>
                  <a:pt x="396" y="21124"/>
                </a:cubicBezTo>
                <a:cubicBezTo>
                  <a:pt x="132" y="20803"/>
                  <a:pt x="0" y="20422"/>
                  <a:pt x="0" y="19984"/>
                </a:cubicBezTo>
                <a:lnTo>
                  <a:pt x="0" y="1615"/>
                </a:lnTo>
                <a:cubicBezTo>
                  <a:pt x="0" y="1177"/>
                  <a:pt x="132" y="798"/>
                  <a:pt x="396" y="478"/>
                </a:cubicBezTo>
                <a:cubicBezTo>
                  <a:pt x="661" y="158"/>
                  <a:pt x="979" y="0"/>
                  <a:pt x="1346" y="0"/>
                </a:cubicBezTo>
                <a:lnTo>
                  <a:pt x="20263" y="0"/>
                </a:lnTo>
                <a:close/>
                <a:moveTo>
                  <a:pt x="19805" y="2170"/>
                </a:moveTo>
                <a:lnTo>
                  <a:pt x="1801" y="2170"/>
                </a:lnTo>
                <a:lnTo>
                  <a:pt x="1801" y="19440"/>
                </a:lnTo>
                <a:lnTo>
                  <a:pt x="19805" y="19440"/>
                </a:lnTo>
                <a:lnTo>
                  <a:pt x="19805" y="2170"/>
                </a:lnTo>
                <a:close/>
                <a:moveTo>
                  <a:pt x="5425" y="8662"/>
                </a:moveTo>
                <a:cubicBezTo>
                  <a:pt x="4910" y="8662"/>
                  <a:pt x="4475" y="8454"/>
                  <a:pt x="4125" y="8034"/>
                </a:cubicBezTo>
                <a:cubicBezTo>
                  <a:pt x="3770" y="7611"/>
                  <a:pt x="3598" y="7103"/>
                  <a:pt x="3598" y="6512"/>
                </a:cubicBezTo>
                <a:cubicBezTo>
                  <a:pt x="3598" y="5895"/>
                  <a:pt x="3770" y="5372"/>
                  <a:pt x="4125" y="4952"/>
                </a:cubicBezTo>
                <a:cubicBezTo>
                  <a:pt x="4477" y="4526"/>
                  <a:pt x="4910" y="4321"/>
                  <a:pt x="5425" y="4321"/>
                </a:cubicBezTo>
                <a:cubicBezTo>
                  <a:pt x="5914" y="4321"/>
                  <a:pt x="6340" y="4529"/>
                  <a:pt x="6693" y="4952"/>
                </a:cubicBezTo>
                <a:cubicBezTo>
                  <a:pt x="7045" y="5372"/>
                  <a:pt x="7219" y="5895"/>
                  <a:pt x="7219" y="6512"/>
                </a:cubicBezTo>
                <a:cubicBezTo>
                  <a:pt x="7219" y="7103"/>
                  <a:pt x="7045" y="7611"/>
                  <a:pt x="6693" y="8034"/>
                </a:cubicBezTo>
                <a:cubicBezTo>
                  <a:pt x="6340" y="8454"/>
                  <a:pt x="5914" y="8662"/>
                  <a:pt x="5425" y="8662"/>
                </a:cubicBezTo>
                <a:moveTo>
                  <a:pt x="18001" y="17287"/>
                </a:moveTo>
                <a:lnTo>
                  <a:pt x="3598" y="17287"/>
                </a:lnTo>
                <a:lnTo>
                  <a:pt x="3598" y="15810"/>
                </a:lnTo>
                <a:lnTo>
                  <a:pt x="6845" y="10745"/>
                </a:lnTo>
                <a:lnTo>
                  <a:pt x="9045" y="12942"/>
                </a:lnTo>
                <a:lnTo>
                  <a:pt x="13193" y="5387"/>
                </a:lnTo>
                <a:lnTo>
                  <a:pt x="17998" y="11350"/>
                </a:lnTo>
                <a:lnTo>
                  <a:pt x="17998" y="17287"/>
                </a:lnTo>
                <a:close/>
              </a:path>
            </a:pathLst>
          </a:custGeom>
          <a:solidFill>
            <a:schemeClr val="bg1"/>
          </a:solidFill>
          <a:ln>
            <a:noFill/>
          </a:ln>
          <a:effectLst/>
          <a:extLst/>
        </p:spPr>
        <p:txBody>
          <a:bodyPr lIns="38102" tIns="38102" rIns="38102" bIns="38102" anchor="ctr"/>
          <a:lstStyle/>
          <a:p>
            <a:pPr defTabSz="342915">
              <a:defRPr/>
            </a:pPr>
            <a:endParaRPr lang="es-ES" sz="22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4" name="ZoneTexte 3"/>
          <p:cNvSpPr txBox="1"/>
          <p:nvPr/>
        </p:nvSpPr>
        <p:spPr>
          <a:xfrm>
            <a:off x="755321" y="1527123"/>
            <a:ext cx="10692581" cy="4031873"/>
          </a:xfrm>
          <a:prstGeom prst="rect">
            <a:avLst/>
          </a:prstGeom>
          <a:noFill/>
        </p:spPr>
        <p:txBody>
          <a:bodyPr wrap="square" rtlCol="0">
            <a:spAutoFit/>
          </a:bodyPr>
          <a:lstStyle/>
          <a:p>
            <a:pPr algn="just"/>
            <a:r>
              <a:rPr lang="fr-FR" sz="1700" dirty="0" smtClean="0">
                <a:latin typeface="Exo 2.0"/>
              </a:rPr>
              <a:t>Le </a:t>
            </a:r>
            <a:r>
              <a:rPr lang="fr-FR" sz="1700" b="1" dirty="0" smtClean="0">
                <a:latin typeface="Exo 2.0"/>
              </a:rPr>
              <a:t>Registre des Livres indisponibles en Réédition Electronique (projet ReLIRE), </a:t>
            </a:r>
            <a:r>
              <a:rPr lang="fr-FR" sz="1700" dirty="0" smtClean="0">
                <a:latin typeface="Exo 2.0"/>
              </a:rPr>
              <a:t>est un ancien projet lancé en 2012 par la Bibliothèque nationale de France. </a:t>
            </a:r>
          </a:p>
          <a:p>
            <a:pPr algn="just"/>
            <a:endParaRPr lang="fr-FR" sz="1700" dirty="0">
              <a:latin typeface="Exo 2.0"/>
            </a:endParaRPr>
          </a:p>
          <a:p>
            <a:pPr algn="just"/>
            <a:r>
              <a:rPr lang="fr-FR" sz="1700" dirty="0" smtClean="0">
                <a:latin typeface="Exo 2.0"/>
              </a:rPr>
              <a:t>Il prévoyait la mise en ligne des </a:t>
            </a:r>
            <a:r>
              <a:rPr lang="fr-FR" sz="1700" b="1" dirty="0" smtClean="0">
                <a:latin typeface="Exo 2.0"/>
              </a:rPr>
              <a:t>livres indisponibles </a:t>
            </a:r>
            <a:r>
              <a:rPr lang="fr-FR" sz="1700" dirty="0" smtClean="0">
                <a:latin typeface="Exo 2.0"/>
              </a:rPr>
              <a:t>du XXe siècle publiés en France avant le 1</a:t>
            </a:r>
            <a:r>
              <a:rPr lang="fr-FR" sz="1700" baseline="30000" dirty="0" smtClean="0">
                <a:latin typeface="Exo 2.0"/>
              </a:rPr>
              <a:t>er</a:t>
            </a:r>
            <a:r>
              <a:rPr lang="fr-FR" sz="1700" dirty="0" smtClean="0">
                <a:latin typeface="Exo 2.0"/>
              </a:rPr>
              <a:t> janvier 2001, mais non exploités commercialement. Il mettait en place un mécanisme de gestion collective de ces livres encore sous droits. Les auteurs, éditeurs et ayant droits pouvaient demander à sortir du dispositif dans des conditions spécifiques. </a:t>
            </a:r>
          </a:p>
          <a:p>
            <a:pPr algn="just"/>
            <a:endParaRPr lang="fr-FR" sz="1700" dirty="0">
              <a:latin typeface="Exo 2.0"/>
            </a:endParaRPr>
          </a:p>
          <a:p>
            <a:pPr algn="just"/>
            <a:r>
              <a:rPr lang="fr-FR" sz="1700" dirty="0" smtClean="0">
                <a:latin typeface="Exo 2.0"/>
              </a:rPr>
              <a:t>Des auteurs, éditeurs, avocats et spécialistes ont attaqué ce projet notamment à cause de problèmes relevés dans les procédures de retrait (délais laissés, communication, etc.)</a:t>
            </a:r>
          </a:p>
          <a:p>
            <a:pPr algn="just"/>
            <a:endParaRPr lang="fr-FR" sz="1700" dirty="0">
              <a:latin typeface="Exo 2.0"/>
            </a:endParaRPr>
          </a:p>
          <a:p>
            <a:pPr algn="just"/>
            <a:r>
              <a:rPr lang="fr-FR" sz="1700" dirty="0" smtClean="0">
                <a:latin typeface="Exo 2.0"/>
              </a:rPr>
              <a:t>Le projet a été déclaré </a:t>
            </a:r>
            <a:r>
              <a:rPr lang="fr-FR" sz="1700" b="1" dirty="0" smtClean="0">
                <a:latin typeface="Exo 2.0"/>
              </a:rPr>
              <a:t>illégal</a:t>
            </a:r>
            <a:r>
              <a:rPr lang="fr-FR" sz="1700" dirty="0" smtClean="0">
                <a:latin typeface="Exo 2.0"/>
              </a:rPr>
              <a:t> par la Cour de justice de l’Union européenne en novembre 2016, ce qui a conduit à son </a:t>
            </a:r>
            <a:r>
              <a:rPr lang="fr-FR" sz="1700" b="1" dirty="0" smtClean="0">
                <a:latin typeface="Exo 2.0"/>
              </a:rPr>
              <a:t>arrêt</a:t>
            </a:r>
            <a:r>
              <a:rPr lang="fr-FR" sz="1700" dirty="0" smtClean="0">
                <a:latin typeface="Exo 2.0"/>
              </a:rPr>
              <a:t>. </a:t>
            </a:r>
          </a:p>
          <a:p>
            <a:pPr algn="just"/>
            <a:endParaRPr lang="fr-FR" sz="1700" dirty="0">
              <a:latin typeface="Exo 2.0"/>
            </a:endParaRPr>
          </a:p>
          <a:p>
            <a:pPr algn="just"/>
            <a:r>
              <a:rPr lang="fr-FR" sz="1700" dirty="0" smtClean="0">
                <a:latin typeface="Exo 2.0"/>
              </a:rPr>
              <a:t>Lien : </a:t>
            </a:r>
            <a:r>
              <a:rPr lang="fr-FR" sz="1600" dirty="0" smtClean="0">
                <a:hlinkClick r:id="rId4"/>
              </a:rPr>
              <a:t>https://fr.wikipedia.org/wiki/ReLIRE</a:t>
            </a:r>
            <a:endParaRPr lang="fr-FR" dirty="0">
              <a:latin typeface="Exo 2.0"/>
            </a:endParaRPr>
          </a:p>
        </p:txBody>
      </p:sp>
    </p:spTree>
    <p:extLst>
      <p:ext uri="{BB962C8B-B14F-4D97-AF65-F5344CB8AC3E}">
        <p14:creationId xmlns:p14="http://schemas.microsoft.com/office/powerpoint/2010/main" val="1431921788"/>
      </p:ext>
    </p:extLst>
  </p:cSld>
  <p:clrMapOvr>
    <a:masterClrMapping/>
  </p:clrMapOvr>
  <mc:AlternateContent xmlns:mc="http://schemas.openxmlformats.org/markup-compatibility/2006" xmlns:p14="http://schemas.microsoft.com/office/powerpoint/2010/main">
    <mc:Choice Requires="p14">
      <p:transition spd="slow" p14:dur="3400" advClick="0" advTm="3000">
        <p14:reveal/>
      </p:transition>
    </mc:Choice>
    <mc:Fallback xmlns="">
      <p:transition xmlns:p14="http://schemas.microsoft.com/office/powerpoint/2010/mai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3" grpId="0" animBg="1"/>
      <p:bldP spid="32" grpId="0" animBg="1"/>
      <p:bldP spid="33"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0"/>
            <a:ext cx="9144000" cy="6858000"/>
          </a:xfrm>
          <a:prstGeom prst="rect">
            <a:avLst/>
          </a:prstGeom>
          <a:solidFill>
            <a:srgbClr val="1A916C"/>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en-US" sz="900" dirty="0"/>
          </a:p>
        </p:txBody>
      </p:sp>
      <p:grpSp>
        <p:nvGrpSpPr>
          <p:cNvPr id="3" name="Grouper 2"/>
          <p:cNvGrpSpPr/>
          <p:nvPr/>
        </p:nvGrpSpPr>
        <p:grpSpPr>
          <a:xfrm>
            <a:off x="6235148" y="1108196"/>
            <a:ext cx="3120887" cy="2613991"/>
            <a:chOff x="6460436" y="2186609"/>
            <a:chExt cx="6241774" cy="5227982"/>
          </a:xfrm>
        </p:grpSpPr>
        <p:sp>
          <p:nvSpPr>
            <p:cNvPr id="2" name="Bulle ronde 1"/>
            <p:cNvSpPr/>
            <p:nvPr/>
          </p:nvSpPr>
          <p:spPr>
            <a:xfrm>
              <a:off x="6460436" y="2186609"/>
              <a:ext cx="6241774" cy="5227982"/>
            </a:xfrm>
            <a:prstGeom prst="wedgeEllipseCallout">
              <a:avLst>
                <a:gd name="adj1" fmla="val -45865"/>
                <a:gd name="adj2" fmla="val 39148"/>
              </a:avLst>
            </a:prstGeom>
            <a:solidFill>
              <a:schemeClr val="bg1">
                <a:alpha val="50000"/>
              </a:schemeClr>
            </a:solidFill>
            <a:ln w="1047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900"/>
            </a:p>
          </p:txBody>
        </p:sp>
        <p:sp>
          <p:nvSpPr>
            <p:cNvPr id="33" name="TextBox 32"/>
            <p:cNvSpPr txBox="1"/>
            <p:nvPr/>
          </p:nvSpPr>
          <p:spPr>
            <a:xfrm>
              <a:off x="6460436" y="3831113"/>
              <a:ext cx="6241774" cy="1938976"/>
            </a:xfrm>
            <a:prstGeom prst="rect">
              <a:avLst/>
            </a:prstGeom>
            <a:noFill/>
          </p:spPr>
          <p:txBody>
            <a:bodyPr wrap="square" lIns="45711" tIns="22856" rIns="45711" bIns="22856" rtlCol="0">
              <a:spAutoFit/>
            </a:bodyPr>
            <a:lstStyle/>
            <a:p>
              <a:pPr algn="ctr"/>
              <a:r>
                <a:rPr lang="fr-FR" sz="6000" b="1" dirty="0">
                  <a:solidFill>
                    <a:srgbClr val="1A916C"/>
                  </a:solidFill>
                  <a:latin typeface="Exo 2.0" charset="0"/>
                  <a:ea typeface="Exo 2.0" charset="0"/>
                  <a:cs typeface="Exo 2.0" charset="0"/>
                </a:rPr>
                <a:t>MERCI !</a:t>
              </a:r>
              <a:endParaRPr lang="id-ID" sz="6000" b="1" dirty="0">
                <a:solidFill>
                  <a:srgbClr val="1A916C"/>
                </a:solidFill>
                <a:latin typeface="Exo 2.0" charset="0"/>
                <a:ea typeface="Exo 2.0" charset="0"/>
                <a:cs typeface="Exo 2.0" charset="0"/>
              </a:endParaRPr>
            </a:p>
          </p:txBody>
        </p:sp>
      </p:grpSp>
      <p:pic>
        <p:nvPicPr>
          <p:cNvPr id="24" name="Image 2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904421" y="3019204"/>
            <a:ext cx="1977889" cy="1977889"/>
          </a:xfrm>
          <a:prstGeom prst="rect">
            <a:avLst/>
          </a:prstGeom>
        </p:spPr>
      </p:pic>
    </p:spTree>
    <p:extLst>
      <p:ext uri="{BB962C8B-B14F-4D97-AF65-F5344CB8AC3E}">
        <p14:creationId xmlns:p14="http://schemas.microsoft.com/office/powerpoint/2010/main" val="2206642447"/>
      </p:ext>
    </p:extLst>
  </p:cSld>
  <p:clrMapOvr>
    <a:masterClrMapping/>
  </p:clrMapOvr>
  <mc:AlternateContent xmlns:mc="http://schemas.openxmlformats.org/markup-compatibility/2006" xmlns:p14="http://schemas.microsoft.com/office/powerpoint/2010/main">
    <mc:Choice Requires="p14">
      <p:transition spd="slow" p14:dur="1200" advClick="0" advTm="3000">
        <p14:prism/>
      </p:transition>
    </mc:Choice>
    <mc:Fallback xmlns="">
      <p:transition spd="slow" advClick="0" advTm="3000">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442</Words>
  <Application>Microsoft Office PowerPoint</Application>
  <PresentationFormat>Grand écran</PresentationFormat>
  <Paragraphs>71</Paragraphs>
  <Slides>8</Slides>
  <Notes>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Arial</vt:lpstr>
      <vt:lpstr>Calibri</vt:lpstr>
      <vt:lpstr>Calibri Light</vt:lpstr>
      <vt:lpstr>Exo 2.0</vt:lpstr>
      <vt:lpstr>Gill Sans</vt:lpstr>
      <vt:lpstr>Lato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 LATOUR</dc:creator>
  <cp:lastModifiedBy>Marie LATOUR</cp:lastModifiedBy>
  <cp:revision>14</cp:revision>
  <dcterms:created xsi:type="dcterms:W3CDTF">2019-06-05T10:58:13Z</dcterms:created>
  <dcterms:modified xsi:type="dcterms:W3CDTF">2019-06-05T11:47:35Z</dcterms:modified>
</cp:coreProperties>
</file>