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9" r:id="rId9"/>
    <p:sldId id="271" r:id="rId10"/>
    <p:sldId id="270" r:id="rId11"/>
    <p:sldId id="266" r:id="rId12"/>
    <p:sldId id="267" r:id="rId13"/>
    <p:sldId id="268" r:id="rId14"/>
    <p:sldId id="260" r:id="rId15"/>
    <p:sldId id="261" r:id="rId16"/>
  </p:sldIdLst>
  <p:sldSz cx="9144000" cy="6858000" type="screen4x3"/>
  <p:notesSz cx="7077075" cy="108569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542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542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A7F92-DE83-404A-9652-89E2F528B15B}" type="datetimeFigureOut">
              <a:rPr lang="id-ID" smtClean="0"/>
              <a:pPr/>
              <a:t>16/10/2019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312400"/>
            <a:ext cx="3067050" cy="542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10312400"/>
            <a:ext cx="3067050" cy="542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8040E-A155-4337-ACEA-E6092F0EB02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542846"/>
          </a:xfrm>
          <a:prstGeom prst="rect">
            <a:avLst/>
          </a:prstGeom>
        </p:spPr>
        <p:txBody>
          <a:bodyPr vert="horz" lIns="102477" tIns="51238" rIns="102477" bIns="51238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542846"/>
          </a:xfrm>
          <a:prstGeom prst="rect">
            <a:avLst/>
          </a:prstGeom>
        </p:spPr>
        <p:txBody>
          <a:bodyPr vert="horz" lIns="102477" tIns="51238" rIns="102477" bIns="51238" rtlCol="0"/>
          <a:lstStyle>
            <a:lvl1pPr algn="r">
              <a:defRPr sz="1300"/>
            </a:lvl1pPr>
          </a:lstStyle>
          <a:p>
            <a:fld id="{9F29B53A-7CC9-4F93-9228-00F41E676A29}" type="datetimeFigureOut">
              <a:rPr lang="id-ID" smtClean="0"/>
              <a:pPr/>
              <a:t>16/10/2019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3913" y="814388"/>
            <a:ext cx="5429250" cy="4071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477" tIns="51238" rIns="102477" bIns="51238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5157034"/>
            <a:ext cx="5661660" cy="4885611"/>
          </a:xfrm>
          <a:prstGeom prst="rect">
            <a:avLst/>
          </a:prstGeom>
        </p:spPr>
        <p:txBody>
          <a:bodyPr vert="horz" lIns="102477" tIns="51238" rIns="102477" bIns="512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312183"/>
            <a:ext cx="3066733" cy="542846"/>
          </a:xfrm>
          <a:prstGeom prst="rect">
            <a:avLst/>
          </a:prstGeom>
        </p:spPr>
        <p:txBody>
          <a:bodyPr vert="horz" lIns="102477" tIns="51238" rIns="102477" bIns="51238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10312183"/>
            <a:ext cx="3066733" cy="542846"/>
          </a:xfrm>
          <a:prstGeom prst="rect">
            <a:avLst/>
          </a:prstGeom>
        </p:spPr>
        <p:txBody>
          <a:bodyPr vert="horz" lIns="102477" tIns="51238" rIns="102477" bIns="51238" rtlCol="0" anchor="b"/>
          <a:lstStyle>
            <a:lvl1pPr algn="r">
              <a:defRPr sz="1300"/>
            </a:lvl1pPr>
          </a:lstStyle>
          <a:p>
            <a:fld id="{D0C66AE1-9E21-4836-9C51-018323D743C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FCAD-8308-4414-A546-A3FA7B47E6A9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C07C-55B7-4D94-82D6-8AC6F28AF644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6C6F-3FAF-42C8-B551-53FBCA8AF404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A18-A6A6-4E1E-9277-70E71E78AF2F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18B4-F54B-4D48-A13A-6B759E4F43A9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3E93-897F-479E-A84A-BFC8C10C57A1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8D0-1AFE-4752-843F-BBAB47CDA40D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5B54-1DD9-4534-B795-305823E58EF9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D2C5-F246-4929-9A61-D537DDA68DFB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D103-1CBE-4809-8722-12BA2C5F4DB1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E007A-FD57-498D-A03A-29DECDCD1D13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81264A-75B3-4827-AA1A-EFE92F32ECD7}" type="datetime1">
              <a:rPr lang="id-ID" smtClean="0"/>
              <a:pPr/>
              <a:t>16/10/2019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D3DA1B-836B-411A-8A8F-20E28804B0D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58605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d-ID" b="1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Pengertian Energi</a:t>
            </a:r>
          </a:p>
          <a:p>
            <a:pPr>
              <a:buFont typeface="Wingdings" pitchFamily="2" charset="2"/>
              <a:buChar char="v"/>
            </a:pPr>
            <a:r>
              <a:rPr lang="id-ID" b="1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Kerja</a:t>
            </a:r>
          </a:p>
          <a:p>
            <a:pPr>
              <a:buFont typeface="Wingdings" pitchFamily="2" charset="2"/>
              <a:buChar char="v"/>
            </a:pPr>
            <a:r>
              <a:rPr lang="id-ID" b="1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Macam-macam Energi</a:t>
            </a:r>
          </a:p>
          <a:p>
            <a:pPr>
              <a:buFont typeface="Wingdings" pitchFamily="2" charset="2"/>
              <a:buChar char="v"/>
            </a:pPr>
            <a:r>
              <a:rPr lang="id-ID" b="1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Hukum Kekekalan Energi</a:t>
            </a:r>
          </a:p>
          <a:p>
            <a:pPr>
              <a:buFont typeface="Wingdings" pitchFamily="2" charset="2"/>
              <a:buChar char="v"/>
            </a:pPr>
            <a:r>
              <a:rPr lang="id-ID" b="1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Daya</a:t>
            </a:r>
          </a:p>
          <a:p>
            <a:pPr>
              <a:buFont typeface="Wingdings" pitchFamily="2" charset="2"/>
              <a:buChar char="v"/>
            </a:pPr>
            <a:endParaRPr lang="id-ID" b="1" dirty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latin typeface="Tw Cen MT Condensed Extra Bold" pitchFamily="34" charset="0"/>
                <a:cs typeface="Aharoni" pitchFamily="2" charset="-79"/>
              </a:rPr>
              <a:t>BAB 7  KERJA (USAHA) &amp; ENERGI</a:t>
            </a:r>
            <a:endParaRPr lang="id-ID" dirty="0">
              <a:latin typeface="Tw Cen MT Condensed Extra Bold" pitchFamily="34" charset="0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</a:t>
            </a:fld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2928926" y="614364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Poltek Purbaya/TM-01/Fisika Dasar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10</a:t>
            </a:fld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285720" y="266596"/>
            <a:ext cx="864399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id-ID" sz="2800" b="1" dirty="0" smtClean="0">
                <a:latin typeface="Arial"/>
                <a:cs typeface="Arial"/>
              </a:rPr>
              <a:t>4. Energi Mekanik 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400" dirty="0" smtClean="0">
                <a:latin typeface="Arial"/>
                <a:cs typeface="Arial"/>
              </a:rPr>
              <a:t>	Adalah gabungan dari energi Potensial dan energi Kinetik. Atau energi yang dimiliki suatu benda karena ketinggian dan geraknya. Contoh: pesawat terbang; karena pada saat pesawat di udara pesawat akan ditarik kebawah oleh gravitasi bumi (U) dan pesawat tsb bergerak maju agar tidak terjatuh (Ek). Rumusnya: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400" dirty="0" smtClean="0">
                <a:latin typeface="Arial"/>
                <a:cs typeface="Arial"/>
              </a:rPr>
              <a:t>				</a:t>
            </a:r>
            <a:r>
              <a:rPr lang="id-ID" sz="2400" b="1" dirty="0" smtClean="0">
                <a:latin typeface="Arial"/>
                <a:cs typeface="Arial"/>
              </a:rPr>
              <a:t>EM = U+ EK 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400" b="1" i="1" dirty="0" smtClean="0">
                <a:latin typeface="Arial"/>
                <a:cs typeface="Arial"/>
              </a:rPr>
              <a:t>  Satuan dari energi adalah sama dengan satuan dari kerja yaitu Joule (J)</a:t>
            </a:r>
            <a:endParaRPr lang="id-ID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 	</a:t>
            </a:r>
            <a:endParaRPr lang="id-ID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720" y="928670"/>
            <a:ext cx="8643998" cy="17145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11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285728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7.4 Hukum Kekekalan Energi</a:t>
            </a:r>
          </a:p>
          <a:p>
            <a:pPr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1000108"/>
            <a:ext cx="85725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i="1" dirty="0" smtClean="0">
                <a:latin typeface="Arial" pitchFamily="34" charset="0"/>
                <a:cs typeface="Arial" pitchFamily="34" charset="0"/>
              </a:rPr>
              <a:t>“Energi  adalah salah satu besaran fisika yang kekal. </a:t>
            </a:r>
          </a:p>
          <a:p>
            <a:pPr algn="ctr"/>
            <a:r>
              <a:rPr lang="id-ID" sz="2400" b="1" i="1" dirty="0" smtClean="0">
                <a:latin typeface="Arial" pitchFamily="34" charset="0"/>
                <a:cs typeface="Arial" pitchFamily="34" charset="0"/>
              </a:rPr>
              <a:t>Energi tidak dapat diciptakan dan tidak dapat dimusnahkan. Energi hanya bisa diubah ke bentuk energi yang lain.” </a:t>
            </a:r>
          </a:p>
          <a:p>
            <a:pPr algn="just">
              <a:lnSpc>
                <a:spcPct val="150000"/>
              </a:lnSpc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Contoh Soal :</a:t>
            </a:r>
          </a:p>
          <a:p>
            <a:pPr algn="just">
              <a:lnSpc>
                <a:spcPct val="150000"/>
              </a:lnSpc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Benda bermassa 2 kg dijatuhkan dari ketinggian 20m di atas permukaan air. Berapa kecepatan benda tsb saat menyentuh permukaan air? (g=10m/s)</a:t>
            </a:r>
          </a:p>
          <a:p>
            <a:pPr algn="just">
              <a:lnSpc>
                <a:spcPct val="150000"/>
              </a:lnSpc>
            </a:pP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5603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12</a:t>
            </a:fld>
            <a:endParaRPr lang="id-ID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714612" y="1357298"/>
          <a:ext cx="4286280" cy="5214974"/>
        </p:xfrm>
        <a:graphic>
          <a:graphicData uri="http://schemas.openxmlformats.org/presentationml/2006/ole">
            <p:oleObj spid="_x0000_s26628" name="Equation" r:id="rId3" imgW="1828800" imgH="253980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57158" y="714356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 smtClean="0">
                <a:latin typeface="Arial" pitchFamily="34" charset="0"/>
                <a:cs typeface="Arial" pitchFamily="34" charset="0"/>
              </a:rPr>
              <a:t>Gunakan  rumus Energi Mekanik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2857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u="sng" dirty="0" smtClean="0"/>
              <a:t>SOLUSI :</a:t>
            </a:r>
            <a:endParaRPr lang="id-ID" sz="2800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13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357166"/>
            <a:ext cx="87154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7.5 Daya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Daya adalah laju benda melakukan kerja.  Jika daya tidak berubah-ubah terhadap waktu, maka rumusnya :</a:t>
            </a:r>
          </a:p>
          <a:p>
            <a:pPr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P= daya, W=kerja/usaha, t= waktu</a:t>
            </a:r>
          </a:p>
          <a:p>
            <a:pPr>
              <a:lnSpc>
                <a:spcPct val="150000"/>
              </a:lnSpc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Satuan Daya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Daya (P) dinyatakan dalam watt (W), sehingga :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1 watt =1J/s=1Nm/s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Satuan daya yang sering dipakai adalah daya kuda (horse power=hp) dan lb.ft/s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1daya kuda = 1 hp=746 W=550 lb.ft/s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Jika gaya melakukan usaha 1000J dalam waktu 1 detik akan menghasilkan daya sebesar 1 kilowatt (1 KW) dan dalam 1jam gaya itu melakukan usaha sebanyak 1 kW.h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43240" y="1285860"/>
          <a:ext cx="928694" cy="857256"/>
        </p:xfrm>
        <a:graphic>
          <a:graphicData uri="http://schemas.openxmlformats.org/presentationml/2006/ole">
            <p:oleObj spid="_x0000_s27650" name="Equation" r:id="rId3" imgW="45720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71736" y="5715016"/>
          <a:ext cx="3000396" cy="606822"/>
        </p:xfrm>
        <a:graphic>
          <a:graphicData uri="http://schemas.openxmlformats.org/presentationml/2006/ole">
            <p:oleObj spid="_x0000_s27651" name="Equation" r:id="rId4" imgW="113004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14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357166"/>
            <a:ext cx="8715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Contoh Soal 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Sebuah mobil dengan massa 12.000 kg bergerak menaiki bukit dengan kemiringan 5</a:t>
            </a:r>
            <a:r>
              <a:rPr lang="id-ID" dirty="0" smtClean="0">
                <a:latin typeface="Arial"/>
                <a:cs typeface="Arial"/>
              </a:rPr>
              <a:t>⁰ dengan kecepatan tetap 36 km/jam. Hitunglah kerja yang dilakukan mesin selama 5 menit dan daya yang dikeluarkan. Anggap gaya gerak diabaikan.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643182"/>
            <a:ext cx="671517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15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Gerak mobil sepanjang bukit akibat gaya F yang dikeluarkan mesin dan gaya W sin 5</a:t>
            </a:r>
            <a:r>
              <a:rPr lang="id-ID" dirty="0" smtClean="0">
                <a:latin typeface="Arial"/>
                <a:cs typeface="Arial"/>
              </a:rPr>
              <a:t>⁰ akibat gaya buat mobil: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F= W sin 5</a:t>
            </a:r>
            <a:r>
              <a:rPr lang="id-ID" dirty="0" smtClean="0">
                <a:latin typeface="Arial"/>
                <a:cs typeface="Arial"/>
              </a:rPr>
              <a:t>⁰ = m.a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Karena kecepatannya tetap, maka a=0 sehingga :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F= W sin 5⁰ =m.g. Sin 5⁰ = 1,023 x 10ᵌ N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Kecepatan mobil adalah :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V= 36 km/jam = 10 m/s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Dalam 5 menit mobil bergerak sejauh : 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s= v.t = (10m/s).(5x60) = 3x10³ m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Kerja yang dilakukan mesin :</a:t>
            </a: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Daya rata-rata :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434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2976" y="4429132"/>
          <a:ext cx="5381663" cy="428628"/>
        </p:xfrm>
        <a:graphic>
          <a:graphicData uri="http://schemas.openxmlformats.org/presentationml/2006/ole">
            <p:oleObj spid="_x0000_s18435" name="Equation" r:id="rId4" imgW="294624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1538" y="5357826"/>
          <a:ext cx="4000528" cy="714380"/>
        </p:xfrm>
        <a:graphic>
          <a:graphicData uri="http://schemas.openxmlformats.org/presentationml/2006/ole">
            <p:oleObj spid="_x0000_s18436" name="Equation" r:id="rId5" imgW="204444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28604"/>
            <a:ext cx="86439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7.1 Pengertian Energi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Energi secara umum didefinisikan sebagai kemampuan untuk melakukan kerja.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Dalam ilmu fisika: energi adalah kemampuan untuk melakukan kerja mekanik.</a:t>
            </a:r>
          </a:p>
          <a:p>
            <a:pPr algn="just">
              <a:lnSpc>
                <a:spcPct val="150000"/>
              </a:lnSpc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Sifat-sifat energi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Transformasi energi : energi dapat diubah menjadi energi bentuk lain. Contoh: energi listrik menjadi energi gerak (kipas angin, mobil-mobilan yang jalan, alat blender, dll)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Transfer energi: energi dapat dipindah dari satu benda ke benda lain atau dari satu sistem ke sistem lain. Contoh : pada proses memasak air, energi api dipindah ke air yang menjadi panas, dipindah lagi ke dalam uap air menjadi energi uap.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Kerja : energi dapat dipindahkan ke sistem lain melalui gaya yang menyebabkan pergeseran (kerja mekanik).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Energi tidak dapat dibentuk dari nol dan tidak dapat dimusnahkan.</a:t>
            </a: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umus usah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857496"/>
            <a:ext cx="5429288" cy="364333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282" y="285728"/>
            <a:ext cx="8715436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7.2 Kerja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Kerja/ usaha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(work)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adalah</a:t>
            </a:r>
            <a:r>
              <a:rPr lang="id-ID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b="1" i="1" dirty="0" smtClean="0">
                <a:latin typeface="Arial" pitchFamily="34" charset="0"/>
                <a:cs typeface="Arial" pitchFamily="34" charset="0"/>
              </a:rPr>
              <a:t>hasil kali besarnya perpindahan dan komponen gaya yang sejajar dengan arah perpindahan itu.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W= kerja/ usaha yang dilakukan (Joule )/(J)/(N.m)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F= gaya yang bekerja (newton =N)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s= perpindahan (meter=m)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α= sudut antara gaya dan perpindahanbenda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30575" y="1557338"/>
          <a:ext cx="1338263" cy="565150"/>
        </p:xfrm>
        <a:graphic>
          <a:graphicData uri="http://schemas.openxmlformats.org/presentationml/2006/ole">
            <p:oleObj spid="_x0000_s1027" name="Equation" r:id="rId4" imgW="57132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86125" y="2071688"/>
          <a:ext cx="2070100" cy="439737"/>
        </p:xfrm>
        <a:graphic>
          <a:graphicData uri="http://schemas.openxmlformats.org/presentationml/2006/ole">
            <p:oleObj spid="_x0000_s1028" name="Equation" r:id="rId5" imgW="914400" imgH="1774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4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85720" y="357166"/>
            <a:ext cx="86439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Terdapat dua persyaratan khusus mengenai definisi usaha dalam Fisika ini: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Gaya yang diberikan pada benda haruslah menyebabkan benda tersebut berpindah sejauh jarak tertentu.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Agar suatu gaya dapat melakukan usaha pada benda, gaya tersebut harus memiliki komponen arah yang paralel terhadap arah perpindahan.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Satuan Kerja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Jika gaya F dalam Newton (N) dan jarak s dalam meter (m) maka kerja (W) dalam Joule (J).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Jika gaya F dalam dyne dan jarak s dalam cm maka kerja W dalam erg.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Sehingga 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14546" y="3929066"/>
          <a:ext cx="2857520" cy="496960"/>
        </p:xfrm>
        <a:graphic>
          <a:graphicData uri="http://schemas.openxmlformats.org/presentationml/2006/ole">
            <p:oleObj spid="_x0000_s16386" name="Equation" r:id="rId3" imgW="14475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5984" y="5072074"/>
          <a:ext cx="3889408" cy="500067"/>
        </p:xfrm>
        <a:graphic>
          <a:graphicData uri="http://schemas.openxmlformats.org/presentationml/2006/ole">
            <p:oleObj spid="_x0000_s16387" name="Equation" r:id="rId4" imgW="17776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43240" y="5786454"/>
          <a:ext cx="1714512" cy="505922"/>
        </p:xfrm>
        <a:graphic>
          <a:graphicData uri="http://schemas.openxmlformats.org/presentationml/2006/ole">
            <p:oleObj spid="_x0000_s16388" name="Equation" r:id="rId5" imgW="77436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5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85720" y="285728"/>
            <a:ext cx="8572560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Contoh Soal :</a:t>
            </a:r>
          </a:p>
          <a:p>
            <a:pPr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s://fisikakontekstual.files.wordpress.com/2015/02/9c7c8-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8649548" cy="52149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6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394692"/>
            <a:ext cx="86439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7.3 Macam-macam Energi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d-ID" b="1" dirty="0" smtClean="0">
                <a:latin typeface="Arial" pitchFamily="34" charset="0"/>
                <a:cs typeface="Arial" pitchFamily="34" charset="0"/>
              </a:rPr>
              <a:t>Energi Potensial  Gravitasi (U)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Energi potensial Gravitasi adalah energi yang dimiliki oleh suatu benda karena </a:t>
            </a:r>
            <a:r>
              <a:rPr lang="id-ID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ketinggiannya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 Contoh U : Buah yang ada dipohon, karena buah yg bergelantungan di udara dan  tidak akan bergerak (tidak memiliki EK) tetapi buah itu ditarik oleh gravitasi bumi (U), rumusnya :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			U = m.g.h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m= massa, g=gravitasi, h = ketinggian 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b="1" dirty="0" smtClean="0">
                <a:latin typeface="Arial" pitchFamily="34" charset="0"/>
                <a:cs typeface="Arial" pitchFamily="34" charset="0"/>
              </a:rPr>
              <a:t>.   Energi Kinetik (EK)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Energi kinetik adalah energi yang dimiliki oleh suatu benda karena </a:t>
            </a:r>
            <a:r>
              <a:rPr lang="id-ID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geraknya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 Contoh EK : mobil yang sedang melaju, karena mobil itu melaju (bergerak) sehingga memiliki energi kinetik, tetapi mobil itu tidak ditarik lagi ke bawah karena sudah menyentuh tanah.  Rumus :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					m=massa, v=kecepatan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57488" y="5786454"/>
          <a:ext cx="1643074" cy="835005"/>
        </p:xfrm>
        <a:graphic>
          <a:graphicData uri="http://schemas.openxmlformats.org/presentationml/2006/ole">
            <p:oleObj spid="_x0000_s21509" name="Equation" r:id="rId3" imgW="77436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7422" y="3571876"/>
            <a:ext cx="1071570" cy="5000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2214546" y="2143116"/>
            <a:ext cx="1643074" cy="5715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7</a:t>
            </a:fld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3. Energi Potensial Elastis (Pegas) Ep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Adalah energi potensial karena adanya </a:t>
            </a:r>
            <a:r>
              <a:rPr lang="id-ID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tarikan atau penekanan pegas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Energi Potensial Elastis Pegas adalah kemampuan suatu benada yang dihubungkan dengan pegas untuk berada pada posisi panjang pegas. Rumusnya :      Ep= </a:t>
            </a:r>
            <a:r>
              <a:rPr lang="id-ID" sz="2000" dirty="0" smtClean="0">
                <a:latin typeface="Arial"/>
                <a:cs typeface="Arial"/>
              </a:rPr>
              <a:t>½ k x²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000" dirty="0" smtClean="0">
                <a:latin typeface="Arial"/>
                <a:cs typeface="Arial"/>
              </a:rPr>
              <a:t>k = konstanta pegas, x = pertambahan panjang pegas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000" dirty="0" smtClean="0">
                <a:latin typeface="Arial"/>
                <a:cs typeface="Arial"/>
              </a:rPr>
              <a:t>Nilai konstanta pegas dapat diturunkan dari </a:t>
            </a:r>
            <a:r>
              <a:rPr lang="id-ID" sz="2000" b="1" dirty="0" smtClean="0">
                <a:latin typeface="Arial"/>
                <a:cs typeface="Arial"/>
              </a:rPr>
              <a:t>rumus hukum Hooke </a:t>
            </a:r>
            <a:r>
              <a:rPr lang="id-ID" sz="2000" dirty="0" smtClean="0">
                <a:latin typeface="Arial"/>
                <a:cs typeface="Arial"/>
              </a:rPr>
              <a:t>: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sz="2000" dirty="0" smtClean="0">
                <a:latin typeface="Arial"/>
                <a:cs typeface="Arial"/>
              </a:rPr>
              <a:t>			       F= k.x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		F= m.g , sehingga :</a:t>
            </a: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/>
                <a:cs typeface="Arial"/>
              </a:rPr>
              <a:t>			</a:t>
            </a:r>
          </a:p>
          <a:p>
            <a:pPr marL="342900" indent="-342900" algn="just">
              <a:lnSpc>
                <a:spcPct val="150000"/>
              </a:lnSpc>
            </a:pPr>
            <a:endParaRPr lang="id-ID" dirty="0" smtClean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4071942"/>
            <a:ext cx="82153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>
                <a:latin typeface="Arial" pitchFamily="34" charset="0"/>
                <a:cs typeface="Arial" pitchFamily="34" charset="0"/>
              </a:rPr>
              <a:t>F = gaya, k = konstanta pegas dan x = pertambahan panjang pegas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7422" y="5000636"/>
          <a:ext cx="1500198" cy="1410982"/>
        </p:xfrm>
        <a:graphic>
          <a:graphicData uri="http://schemas.openxmlformats.org/presentationml/2006/ole">
            <p:oleObj spid="_x0000_s28673" name="Equation" r:id="rId3" imgW="647640" imgH="609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8</a:t>
            </a:fld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357158" y="214290"/>
            <a:ext cx="85725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d-ID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Contoh soal :</a:t>
            </a:r>
          </a:p>
          <a:p>
            <a:pPr fontAlgn="base"/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id-ID" sz="2400" dirty="0" smtClean="0">
                <a:latin typeface="Arial" pitchFamily="34" charset="0"/>
                <a:cs typeface="Arial" pitchFamily="34" charset="0"/>
              </a:rPr>
              <a:t>Sebuah pegas diberi beban 2 kg dan digantung vertikal pada sebuah statif. Jika pegas bertambah panjang 4 cm dan diketahui gaya gravitasi adalah 10 m/s</a:t>
            </a:r>
            <a:r>
              <a:rPr lang="id-ID" sz="2400" baseline="30000" dirty="0" smtClean="0">
                <a:latin typeface="Arial" pitchFamily="34" charset="0"/>
                <a:cs typeface="Arial" pitchFamily="34" charset="0"/>
              </a:rPr>
              <a:t>2 ,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maka perubahan energi potensial elastis pegas tersebut adalah… </a:t>
            </a:r>
          </a:p>
          <a:p>
            <a:pPr fontAlgn="base"/>
            <a:r>
              <a:rPr lang="id-ID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dirty="0" smtClean="0">
                <a:latin typeface="Arial" pitchFamily="34" charset="0"/>
                <a:cs typeface="Arial" pitchFamily="34" charset="0"/>
              </a:rPr>
              <a:t>Pembahasan</a:t>
            </a:r>
          </a:p>
          <a:p>
            <a:pPr fontAlgn="base"/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id-ID" sz="2400" u="sng" dirty="0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 :</a:t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dirty="0" smtClean="0">
                <a:latin typeface="Arial" pitchFamily="34" charset="0"/>
                <a:cs typeface="Arial" pitchFamily="34" charset="0"/>
              </a:rPr>
              <a:t>Massa beban (m) = 2 kg</a:t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dirty="0" smtClean="0">
                <a:latin typeface="Arial" pitchFamily="34" charset="0"/>
                <a:cs typeface="Arial" pitchFamily="34" charset="0"/>
              </a:rPr>
              <a:t>Percepatan gravitasi (g) = 10 m/s</a:t>
            </a:r>
            <a:r>
              <a:rPr lang="id-ID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dirty="0" smtClean="0">
                <a:latin typeface="Arial" pitchFamily="34" charset="0"/>
                <a:cs typeface="Arial" pitchFamily="34" charset="0"/>
              </a:rPr>
              <a:t>Berat beban (w) = m g = (2)(10) = 20 Newton</a:t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dirty="0" smtClean="0">
                <a:latin typeface="Arial" pitchFamily="34" charset="0"/>
                <a:cs typeface="Arial" pitchFamily="34" charset="0"/>
              </a:rPr>
              <a:t>Pertambahan panjang pegas (x) = 4 cm = 0,04 meter</a:t>
            </a:r>
          </a:p>
          <a:p>
            <a:pPr fontAlgn="base"/>
            <a:r>
              <a:rPr lang="id-ID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r>
              <a:rPr lang="id-ID" sz="2400" u="sng" dirty="0" smtClean="0">
                <a:latin typeface="Arial" pitchFamily="34" charset="0"/>
                <a:cs typeface="Arial" pitchFamily="34" charset="0"/>
              </a:rPr>
              <a:t>Ditanyakan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 : energi potensial elastis pegas</a:t>
            </a:r>
          </a:p>
          <a:p>
            <a:pPr fontAlgn="base"/>
            <a:r>
              <a:rPr lang="id-ID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sz="2400" dirty="0" smtClean="0">
                <a:latin typeface="Arial" pitchFamily="34" charset="0"/>
                <a:cs typeface="Arial" pitchFamily="34" charset="0"/>
              </a:rPr>
            </a:b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DA1B-836B-411A-8A8F-20E28804B0D8}" type="slidenum">
              <a:rPr lang="id-ID" smtClean="0"/>
              <a:pPr/>
              <a:t>9</a:t>
            </a:fld>
            <a:endParaRPr lang="id-ID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10" y="1142984"/>
          <a:ext cx="2004873" cy="1071570"/>
        </p:xfrm>
        <a:graphic>
          <a:graphicData uri="http://schemas.openxmlformats.org/presentationml/2006/ole">
            <p:oleObj spid="_x0000_s32770" name="Equation" r:id="rId3" imgW="73656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1472" y="2428868"/>
          <a:ext cx="5929354" cy="1000132"/>
        </p:xfrm>
        <a:graphic>
          <a:graphicData uri="http://schemas.openxmlformats.org/presentationml/2006/ole">
            <p:oleObj spid="_x0000_s32771" name="Equation" r:id="rId4" imgW="2184120" imgH="44424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714348" y="3571876"/>
          <a:ext cx="4529138" cy="2763838"/>
        </p:xfrm>
        <a:graphic>
          <a:graphicData uri="http://schemas.openxmlformats.org/presentationml/2006/ole">
            <p:oleObj spid="_x0000_s32772" name="Equation" r:id="rId5" imgW="1663560" imgH="10159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7313</TotalTime>
  <Words>529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Equity</vt:lpstr>
      <vt:lpstr>Equation</vt:lpstr>
      <vt:lpstr>BAB 7  KERJA (USAHA) &amp; ENERGI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7  KERJA &amp; ENERGI</dc:title>
  <dc:creator>Erlangga</dc:creator>
  <cp:lastModifiedBy>Erlangga</cp:lastModifiedBy>
  <cp:revision>72</cp:revision>
  <dcterms:created xsi:type="dcterms:W3CDTF">2018-10-16T19:58:32Z</dcterms:created>
  <dcterms:modified xsi:type="dcterms:W3CDTF">2019-10-16T01:34:08Z</dcterms:modified>
</cp:coreProperties>
</file>