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08"/>
    <p:restoredTop sz="94617"/>
  </p:normalViewPr>
  <p:slideViewPr>
    <p:cSldViewPr snapToGrid="0" snapToObjects="1">
      <p:cViewPr varScale="1">
        <p:scale>
          <a:sx n="94" d="100"/>
          <a:sy n="94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B17244-4057-B54D-9BA2-5ABCA300E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9172397-FAD9-3844-BCFD-35C471C0F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72B432-8AF1-9544-A478-A5CD1A4E4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13AE32-D33D-D14D-9F5E-F2BFEE944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82F265-BAF2-0A4D-8E3F-B4BB86836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44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9CD56-F17D-CC44-8FBD-12B6AE5DB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8D93328-4478-D540-AF22-0BFBEDF40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DB3DF7-9FD2-F641-8BC7-368A98F40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16EBDE-29CD-6743-A0DE-D5EFE81D0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721513-576A-924C-9312-73CA4F85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22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22E6C21-F56E-3C47-BA02-0CEB0F9A28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F1EC07-017D-DB44-8FC1-7A82B5A17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E62C87-BD4C-824F-964C-E30B24ADC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7F7B25-EC82-B54E-B425-F3FBC447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06926A-61DD-7B4E-9E10-BFB4697C0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1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F46168-6DCC-3345-A5F9-620BC178E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761A12-362A-5948-95A0-8B72A98DB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59A0454-195A-4548-A358-ACF3362E5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003432-B979-D745-8034-A023664D2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806A87-0152-0D48-A88D-92B10D80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7DE0F2E-D23E-7640-B19D-C680ED877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5363" y="0"/>
            <a:ext cx="736637" cy="73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6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A434CB-2EA0-734A-98B9-127457CF3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1C309B-8C40-4D45-99C0-60648FC68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378903-EE0C-554E-AA3F-2DFA52F11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171F8D-7229-8642-8BF8-C2649A501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412B75-427E-DF4E-A86F-38CBF228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56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10783E-2335-154D-A3C7-9316A088A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9FEDAE-CE13-F34C-8B18-852A82452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3B52999-91B4-2844-AF7D-E2DE16066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D017CF8-0673-F94E-A956-6A92C435E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E53315-38B3-E94F-96E1-8098CCD02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FFFEB60-A4EF-0C4C-BE50-313A3B868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994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8D1B61-6997-824F-B093-8C5553DEE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F8C72BA-B6AC-294F-9262-22BB743A2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66527F-D443-E142-8A0C-9B71C267D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34E712A-8628-0240-9921-049C6FD9A3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4390354-5BCB-E84D-8EBE-1C7051DCD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83A9553-8DDC-7547-914A-BB688A572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6E3DE46-253E-8149-BA9A-E99ACBD9E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B936C93-B8AA-4B4F-89C3-24C77258F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47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9DEB0-BC0F-7941-934E-5E7AC1342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1345F46-7844-2C49-9EE4-777E303CA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7C9D605-2176-524A-AACD-EF9E74490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F95CA4F-A42F-3541-85B5-A3119B175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98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F4CFB0-01A5-D044-A71B-5593F712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678A175-D570-DD43-A7F7-0F8D1FAD0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662EBF0-3282-A64B-AA28-64948BA22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63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2BAC30-27CE-7B41-890A-0D94031E0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4356AA-A618-B347-95EC-33BAC07EC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C471257-54B5-9E40-BE83-FB099E022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4AEB42B-B971-5A41-B4A4-22C321E5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0FE909-63A2-7F41-8C01-82E15E47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BAF5EF-B3F8-854C-A992-61E0C4006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679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47D510-3EBE-FB4C-9620-53EDBC6DA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04E7A0B-BFB1-8445-AD00-837B5A333E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5C7FD81-5C2F-D748-932D-F0801D1E0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7C4A149-16CB-674F-9E51-090BC4BBD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20A5C30-4084-E04F-A2BD-EDA6D88DC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FC54A8-AC1A-7E43-BCA5-A6099145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34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0E00EF6-4666-4344-8C94-19AD3379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8E7B692-F5D7-FE49-B681-CF8E799CC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89BC0F-61EF-914A-9FB4-48370B24E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02195-4E57-CE42-8CAA-264061FBBEA3}" type="datetimeFigureOut">
              <a:t>08-07-19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83928F-88D7-8E41-A36F-DF1E9FA4F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8463CC-E323-FD4A-AB33-380EE2B33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60EC7-905E-2541-8606-6C454C70888D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53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oi.org/10.5281/zenodo.84628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D8794-4988-7049-B255-E33B302AC0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DH Clinics: Dutch librarians’ tour of DH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5CA3C84-7138-F847-8CF0-A520C38CD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Michiel Cock, Ben Companjen, Lotte Wilms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35E2FDA-2FAA-7C42-820D-739A0B39E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651" y="4429919"/>
            <a:ext cx="1632697" cy="163269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5DEFC793-6DFD-AF44-A876-311BF3821B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508" y="6277754"/>
            <a:ext cx="3686981" cy="58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296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DF3524-12E3-0443-BC03-56D5D9CA0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Impact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A45E9E-3B5D-E44B-992F-B5DEE024E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'DH Clinics' for the archival sector</a:t>
            </a:r>
          </a:p>
          <a:p>
            <a:r>
              <a:rPr lang="nl-NL">
                <a:latin typeface="Avenir Light" panose="020B0402020203020204" pitchFamily="34" charset="77"/>
              </a:rPr>
              <a:t>Topics &amp; teaching materials</a:t>
            </a:r>
          </a:p>
          <a:p>
            <a:r>
              <a:rPr lang="nl-NL">
                <a:latin typeface="Avenir Light" panose="020B0402020203020204" pitchFamily="34" charset="77"/>
              </a:rPr>
              <a:t>Format</a:t>
            </a:r>
          </a:p>
          <a:p>
            <a:endParaRPr lang="nl-NL">
              <a:latin typeface="Avenir Light" panose="020B0402020203020204" pitchFamily="34" charset="77"/>
            </a:endParaRPr>
          </a:p>
          <a:p>
            <a:r>
              <a:rPr lang="nl-NL">
                <a:latin typeface="Avenir Light" panose="020B0402020203020204" pitchFamily="34" charset="77"/>
              </a:rPr>
              <a:t>Succesful grant application</a:t>
            </a:r>
          </a:p>
          <a:p>
            <a:r>
              <a:rPr lang="nl-NL">
                <a:latin typeface="Avenir Light" panose="020B0402020203020204" pitchFamily="34" charset="77"/>
              </a:rPr>
              <a:t>Policy papers</a:t>
            </a:r>
          </a:p>
          <a:p>
            <a:r>
              <a:rPr lang="nl-NL">
                <a:latin typeface="Avenir Light" panose="020B0402020203020204" pitchFamily="34" charset="77"/>
              </a:rPr>
              <a:t>Museum: use of LOD</a:t>
            </a:r>
          </a:p>
          <a:p>
            <a:r>
              <a:rPr lang="nl-NL">
                <a:latin typeface="Avenir Light" panose="020B0402020203020204" pitchFamily="34" charset="77"/>
              </a:rPr>
              <a:t>Solution for datacleaning problem</a:t>
            </a:r>
          </a:p>
          <a:p>
            <a:pPr marL="0" indent="0">
              <a:buNone/>
            </a:pPr>
            <a:endParaRPr lang="nl-NL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67753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D634F-1E65-E746-B509-7CC6E1807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Lessons learned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3B91C7-D23E-9F47-AB1C-9259B835F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779"/>
            <a:ext cx="10515600" cy="3594184"/>
          </a:xfrm>
        </p:spPr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Location</a:t>
            </a:r>
          </a:p>
          <a:p>
            <a:r>
              <a:rPr lang="nl-NL">
                <a:latin typeface="Avenir Light" panose="020B0402020203020204" pitchFamily="34" charset="77"/>
              </a:rPr>
              <a:t>Follow-up event</a:t>
            </a:r>
          </a:p>
          <a:p>
            <a:r>
              <a:rPr lang="nl-NL">
                <a:latin typeface="Avenir Light" panose="020B0402020203020204" pitchFamily="34" charset="77"/>
              </a:rPr>
              <a:t>Network</a:t>
            </a:r>
          </a:p>
          <a:p>
            <a:r>
              <a:rPr lang="nl-NL">
                <a:latin typeface="Avenir Light" panose="020B0402020203020204" pitchFamily="34" charset="77"/>
              </a:rPr>
              <a:t>Continuation</a:t>
            </a:r>
          </a:p>
        </p:txBody>
      </p:sp>
    </p:spTree>
    <p:extLst>
      <p:ext uri="{BB962C8B-B14F-4D97-AF65-F5344CB8AC3E}">
        <p14:creationId xmlns:p14="http://schemas.microsoft.com/office/powerpoint/2010/main" val="1825804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C0E9D-A28E-E845-ABF2-A44AF2790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Conclusion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CDF093-3CE6-E444-963E-3FCD87F93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779"/>
            <a:ext cx="10515600" cy="3594184"/>
          </a:xfrm>
        </p:spPr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Broadened the interest in and knowledge of DH</a:t>
            </a:r>
          </a:p>
          <a:p>
            <a:r>
              <a:rPr lang="nl-NL">
                <a:latin typeface="Avenir Light" panose="020B0402020203020204" pitchFamily="34" charset="77"/>
              </a:rPr>
              <a:t>A lot of active work is needed to further develop expertise and the network of librarians</a:t>
            </a:r>
          </a:p>
        </p:txBody>
      </p:sp>
    </p:spTree>
    <p:extLst>
      <p:ext uri="{BB962C8B-B14F-4D97-AF65-F5344CB8AC3E}">
        <p14:creationId xmlns:p14="http://schemas.microsoft.com/office/powerpoint/2010/main" val="290488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279F7-17D0-4A49-B395-C7A0ECC8F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Aims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FA4D2D-A228-B144-8AD7-C88F519DF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779"/>
            <a:ext cx="10515600" cy="3594184"/>
          </a:xfrm>
        </p:spPr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To have basic knowledge of DH to engage with researchers and students</a:t>
            </a:r>
          </a:p>
          <a:p>
            <a:r>
              <a:rPr lang="nl-NL">
                <a:latin typeface="Avenir Light" panose="020B0402020203020204" pitchFamily="34" charset="77"/>
              </a:rPr>
              <a:t>To identify remaining gaps in knowledge or skills that they could address by self-directed learning</a:t>
            </a:r>
          </a:p>
          <a:p>
            <a:r>
              <a:rPr lang="nl-NL">
                <a:latin typeface="Avenir Light" panose="020B0402020203020204" pitchFamily="34" charset="77"/>
              </a:rPr>
              <a:t>To (possibly) automate their daily library work </a:t>
            </a:r>
          </a:p>
          <a:p>
            <a:endParaRPr lang="nl-NL">
              <a:latin typeface="Avenir Light" panose="020B0402020203020204" pitchFamily="34" charset="77"/>
            </a:endParaRPr>
          </a:p>
          <a:p>
            <a:r>
              <a:rPr lang="nl-NL">
                <a:latin typeface="Avenir Light" panose="020B0402020203020204" pitchFamily="34" charset="77"/>
              </a:rPr>
              <a:t>To build a network of Dutch librarians working in DH</a:t>
            </a:r>
          </a:p>
        </p:txBody>
      </p:sp>
    </p:spTree>
    <p:extLst>
      <p:ext uri="{BB962C8B-B14F-4D97-AF65-F5344CB8AC3E}">
        <p14:creationId xmlns:p14="http://schemas.microsoft.com/office/powerpoint/2010/main" val="1830505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AFE9AA-6AEB-0C4B-819A-52FF1231A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Program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226C3FEA-FC44-D348-BE2B-A8BAF13452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543334"/>
              </p:ext>
            </p:extLst>
          </p:nvPr>
        </p:nvGraphicFramePr>
        <p:xfrm>
          <a:off x="838200" y="1600702"/>
          <a:ext cx="10515600" cy="472440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187383343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4946893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956965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41257769"/>
                    </a:ext>
                  </a:extLst>
                </a:gridCol>
              </a:tblGrid>
              <a:tr h="671765">
                <a:tc>
                  <a:txBody>
                    <a:bodyPr/>
                    <a:lstStyle/>
                    <a:p>
                      <a:pPr fontAlgn="t"/>
                      <a:br>
                        <a:rPr lang="nl-NL" sz="2000" b="1" i="0"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</a:br>
                      <a:endParaRPr lang="nl-NL" sz="2000" b="1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Lecture 1</a:t>
                      </a:r>
                      <a:endParaRPr lang="nl-NL" sz="2000" b="1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Lecture 2</a:t>
                      </a:r>
                      <a:endParaRPr lang="nl-NL" sz="2000" b="1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Workshop</a:t>
                      </a:r>
                      <a:endParaRPr lang="nl-NL" sz="2000" b="1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122593"/>
                  </a:ext>
                </a:extLst>
              </a:tr>
              <a:tr h="39379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Day 1 - Capture</a:t>
                      </a:r>
                      <a:endParaRPr lang="nl-NL" sz="2000" b="1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Digitisation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Databases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SQL for Librarians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865842"/>
                  </a:ext>
                </a:extLst>
              </a:tr>
              <a:tr h="6717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Day 2 - Creation</a:t>
                      </a:r>
                      <a:endParaRPr lang="nl-NL" sz="2000" b="1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Computational thinking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Code, tool and source criticism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Introduction to Python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237110"/>
                  </a:ext>
                </a:extLst>
              </a:tr>
              <a:tr h="1227709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Day 3 - Enrichment</a:t>
                      </a:r>
                      <a:endParaRPr lang="nl-NL" sz="2000" b="1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Natural language processing and Named entity recognition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Linked Data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Cleaning data 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803493"/>
                  </a:ext>
                </a:extLst>
              </a:tr>
              <a:tr h="6717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Day 4 - Text analysis</a:t>
                      </a:r>
                      <a:endParaRPr lang="nl-NL" sz="2000" b="1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Text analysis with historical sources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Text analysis with born-digital sources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Network analysis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287139"/>
                  </a:ext>
                </a:extLst>
              </a:tr>
              <a:tr h="6717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Day 5 - Analysis of non-text</a:t>
                      </a:r>
                      <a:endParaRPr lang="nl-NL" sz="2000" b="1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Analysis of audiovisual sources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GIS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0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  <a:cs typeface="Futura Medium" panose="020B0602020204020303" pitchFamily="34" charset="-79"/>
                        </a:rPr>
                        <a:t>Computer Vision</a:t>
                      </a:r>
                      <a:endParaRPr lang="nl-NL" sz="2000" b="0" i="0">
                        <a:effectLst/>
                        <a:latin typeface="Avenir Light" panose="020B0402020203020204" pitchFamily="34" charset="77"/>
                        <a:cs typeface="Futura Medium" panose="020B0602020204020303" pitchFamily="34" charset="-79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49237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A4DEFD4-7ACB-AE46-BAE2-DF801ACAD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nl-NL" altLang="nl-N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90FCC274-FD2B-9645-9D6D-62A4902386E1}"/>
              </a:ext>
            </a:extLst>
          </p:cNvPr>
          <p:cNvSpPr txBox="1"/>
          <p:nvPr/>
        </p:nvSpPr>
        <p:spPr>
          <a:xfrm>
            <a:off x="4251157" y="6519446"/>
            <a:ext cx="3689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>
                <a:latin typeface="Avenir Light" panose="020B0402020203020204" pitchFamily="34" charset="77"/>
                <a:hlinkClick r:id="rId2"/>
              </a:rPr>
              <a:t>http://doi.org/10.5281/zenodo.846289</a:t>
            </a:r>
            <a:endParaRPr lang="nl-NL" sz="1600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3566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7907A4-0FFD-4D45-9FA9-861C57279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Participants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8219D9-7FC6-EE43-B5AC-84459DEBA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779"/>
            <a:ext cx="10515600" cy="3594184"/>
          </a:xfrm>
        </p:spPr>
        <p:txBody>
          <a:bodyPr/>
          <a:lstStyle/>
          <a:p>
            <a:pPr marL="0" indent="0">
              <a:buNone/>
            </a:pPr>
            <a:r>
              <a:rPr lang="nl-NL">
                <a:latin typeface="Avenir Light" panose="020B0402020203020204" pitchFamily="34" charset="77"/>
              </a:rPr>
              <a:t>Series</a:t>
            </a:r>
          </a:p>
          <a:p>
            <a:r>
              <a:rPr lang="nl-NL">
                <a:latin typeface="Avenir Light" panose="020B0402020203020204" pitchFamily="34" charset="77"/>
              </a:rPr>
              <a:t>75-80 participants, 156 participations</a:t>
            </a:r>
          </a:p>
          <a:p>
            <a:r>
              <a:rPr lang="nl-NL">
                <a:latin typeface="Avenir Light" panose="020B0402020203020204" pitchFamily="34" charset="77"/>
              </a:rPr>
              <a:t>University libraries, National Library, museums, research institutes, archives, libraries of universities of applied sciences</a:t>
            </a:r>
          </a:p>
          <a:p>
            <a:pPr marL="0" indent="0">
              <a:buNone/>
            </a:pPr>
            <a:endParaRPr lang="nl-NL">
              <a:latin typeface="Avenir Light" panose="020B0402020203020204" pitchFamily="34" charset="77"/>
            </a:endParaRPr>
          </a:p>
          <a:p>
            <a:pPr marL="0" indent="0">
              <a:buNone/>
            </a:pPr>
            <a:r>
              <a:rPr lang="nl-NL">
                <a:latin typeface="Avenir Light" panose="020B0402020203020204" pitchFamily="34" charset="77"/>
              </a:rPr>
              <a:t>Follow-up</a:t>
            </a:r>
          </a:p>
          <a:p>
            <a:r>
              <a:rPr lang="nl-NL">
                <a:latin typeface="Avenir Light" panose="020B0402020203020204" pitchFamily="34" charset="77"/>
              </a:rPr>
              <a:t>27 participants</a:t>
            </a:r>
          </a:p>
        </p:txBody>
      </p:sp>
    </p:spTree>
    <p:extLst>
      <p:ext uri="{BB962C8B-B14F-4D97-AF65-F5344CB8AC3E}">
        <p14:creationId xmlns:p14="http://schemas.microsoft.com/office/powerpoint/2010/main" val="1439429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BF03AA-B7FA-FF4C-89CA-2AE494D6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Evaluation: questions (1)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7CF497-D9C3-AF49-9C69-8F83764E2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779"/>
            <a:ext cx="10515600" cy="3594184"/>
          </a:xfrm>
        </p:spPr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how well did the clinic match your expectations?</a:t>
            </a:r>
          </a:p>
          <a:p>
            <a:r>
              <a:rPr lang="nl-NL">
                <a:latin typeface="Avenir Light" panose="020B0402020203020204" pitchFamily="34" charset="77"/>
              </a:rPr>
              <a:t>how well could you understand the lectures?</a:t>
            </a:r>
          </a:p>
          <a:p>
            <a:r>
              <a:rPr lang="nl-NL">
                <a:latin typeface="Avenir Light" panose="020B0402020203020204" pitchFamily="34" charset="77"/>
              </a:rPr>
              <a:t>if you participated in the workshop: was the pace of the workshop: too low, just right, too high?</a:t>
            </a:r>
          </a:p>
        </p:txBody>
      </p:sp>
    </p:spTree>
    <p:extLst>
      <p:ext uri="{BB962C8B-B14F-4D97-AF65-F5344CB8AC3E}">
        <p14:creationId xmlns:p14="http://schemas.microsoft.com/office/powerpoint/2010/main" val="264264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BF03AA-B7FA-FF4C-89CA-2AE494D6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Evaluation: questions 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7CF497-D9C3-AF49-9C69-8F83764E2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779"/>
            <a:ext cx="10515600" cy="3594184"/>
          </a:xfrm>
        </p:spPr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how much did the workshop contribute to you being able to apply the topics covered in your work?</a:t>
            </a:r>
          </a:p>
          <a:p>
            <a:r>
              <a:rPr lang="nl-NL">
                <a:latin typeface="Avenir Light" panose="020B0402020203020204" pitchFamily="34" charset="77"/>
              </a:rPr>
              <a:t>what overall grade would you give to this DH Clinic?</a:t>
            </a:r>
          </a:p>
        </p:txBody>
      </p:sp>
    </p:spTree>
    <p:extLst>
      <p:ext uri="{BB962C8B-B14F-4D97-AF65-F5344CB8AC3E}">
        <p14:creationId xmlns:p14="http://schemas.microsoft.com/office/powerpoint/2010/main" val="1422504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A35F1-4F6E-B149-B519-67C9AC866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Evaluation: results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D4BF19-CFA8-D448-A929-BC5B2CE94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779"/>
            <a:ext cx="10515600" cy="3594184"/>
          </a:xfrm>
        </p:spPr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positive about the clinics matching expectations and understanding of lectures</a:t>
            </a:r>
          </a:p>
          <a:p>
            <a:r>
              <a:rPr lang="nl-NL">
                <a:latin typeface="Avenir Light" panose="020B0402020203020204" pitchFamily="34" charset="77"/>
              </a:rPr>
              <a:t>generally participants did not feel that the workshop helped them in their daily work</a:t>
            </a:r>
          </a:p>
          <a:p>
            <a:r>
              <a:rPr lang="nl-NL">
                <a:latin typeface="Avenir Light" panose="020B0402020203020204" pitchFamily="34" charset="77"/>
              </a:rPr>
              <a:t>overall grade for each clinic ~8 (out of 10)</a:t>
            </a:r>
          </a:p>
        </p:txBody>
      </p:sp>
    </p:spTree>
    <p:extLst>
      <p:ext uri="{BB962C8B-B14F-4D97-AF65-F5344CB8AC3E}">
        <p14:creationId xmlns:p14="http://schemas.microsoft.com/office/powerpoint/2010/main" val="337546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8430A-AF6B-D74E-AD42-5A2BF0F5D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General questionnaire: results (1)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C12ED3-B210-964B-BB91-C98953E8E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779"/>
            <a:ext cx="10515600" cy="3594184"/>
          </a:xfrm>
        </p:spPr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the combination of theoretical and practical modules</a:t>
            </a:r>
          </a:p>
          <a:p>
            <a:r>
              <a:rPr lang="nl-NL">
                <a:latin typeface="Avenir Light" panose="020B0402020203020204" pitchFamily="34" charset="77"/>
              </a:rPr>
              <a:t>workshops were hands-on instead of just demonstration/discussion</a:t>
            </a:r>
          </a:p>
          <a:p>
            <a:r>
              <a:rPr lang="nl-NL">
                <a:latin typeface="Avenir Light" panose="020B0402020203020204" pitchFamily="34" charset="77"/>
              </a:rPr>
              <a:t>lectures given by DH practitioners</a:t>
            </a:r>
          </a:p>
        </p:txBody>
      </p:sp>
    </p:spTree>
    <p:extLst>
      <p:ext uri="{BB962C8B-B14F-4D97-AF65-F5344CB8AC3E}">
        <p14:creationId xmlns:p14="http://schemas.microsoft.com/office/powerpoint/2010/main" val="1772762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F5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8430A-AF6B-D74E-AD42-5A2BF0F5D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General questionnaire: results (2)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C12ED3-B210-964B-BB91-C98953E8E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2779"/>
            <a:ext cx="10515600" cy="3594184"/>
          </a:xfrm>
        </p:spPr>
        <p:txBody>
          <a:bodyPr/>
          <a:lstStyle/>
          <a:p>
            <a:r>
              <a:rPr lang="nl-NL">
                <a:latin typeface="Avenir Light" panose="020B0402020203020204" pitchFamily="34" charset="77"/>
              </a:rPr>
              <a:t>what does DH mean for libraries?</a:t>
            </a:r>
          </a:p>
          <a:p>
            <a:r>
              <a:rPr lang="nl-NL">
                <a:latin typeface="Avenir Light" panose="020B0402020203020204" pitchFamily="34" charset="77"/>
              </a:rPr>
              <a:t>how to support DH research and education?</a:t>
            </a:r>
          </a:p>
          <a:p>
            <a:endParaRPr lang="nl-NL">
              <a:latin typeface="Avenir Light" panose="020B0402020203020204" pitchFamily="34" charset="77"/>
            </a:endParaRPr>
          </a:p>
          <a:p>
            <a:r>
              <a:rPr lang="nl-NL">
                <a:latin typeface="Avenir Light" panose="020B0402020203020204" pitchFamily="34" charset="77"/>
              </a:rPr>
              <a:t>participate in more sessions: rerun?</a:t>
            </a:r>
          </a:p>
          <a:p>
            <a:endParaRPr lang="nl-NL">
              <a:latin typeface="Avenir Light" panose="020B0402020203020204" pitchFamily="34" charset="77"/>
            </a:endParaRPr>
          </a:p>
          <a:p>
            <a:r>
              <a:rPr lang="nl-NL">
                <a:latin typeface="Avenir Light" panose="020B0402020203020204" pitchFamily="34" charset="77"/>
              </a:rPr>
              <a:t>networking opportunities: varied answers</a:t>
            </a:r>
          </a:p>
        </p:txBody>
      </p:sp>
    </p:spTree>
    <p:extLst>
      <p:ext uri="{BB962C8B-B14F-4D97-AF65-F5344CB8AC3E}">
        <p14:creationId xmlns:p14="http://schemas.microsoft.com/office/powerpoint/2010/main" val="41462943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</TotalTime>
  <Words>421</Words>
  <Application>Microsoft Macintosh PowerPoint</Application>
  <PresentationFormat>Breedbeeld</PresentationFormat>
  <Paragraphs>81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Avenir Light</vt:lpstr>
      <vt:lpstr>Calibri</vt:lpstr>
      <vt:lpstr>Calibri Light</vt:lpstr>
      <vt:lpstr>Futura Medium</vt:lpstr>
      <vt:lpstr>Kantoorthema</vt:lpstr>
      <vt:lpstr>DH Clinics: Dutch librarians’ tour of DH</vt:lpstr>
      <vt:lpstr>Aims</vt:lpstr>
      <vt:lpstr>Program</vt:lpstr>
      <vt:lpstr>Participants</vt:lpstr>
      <vt:lpstr>Evaluation: questions (1)</vt:lpstr>
      <vt:lpstr>Evaluation: questions (2)</vt:lpstr>
      <vt:lpstr>Evaluation: results</vt:lpstr>
      <vt:lpstr>General questionnaire: results (1)</vt:lpstr>
      <vt:lpstr>General questionnaire: results (2)</vt:lpstr>
      <vt:lpstr>Impact</vt:lpstr>
      <vt:lpstr>Lessons learned</vt:lpstr>
      <vt:lpstr>Conclusion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 Clinics: Dutch librarians’ tour of DH</dc:title>
  <dc:creator>Michiel Cock-Brugman</dc:creator>
  <cp:lastModifiedBy>Michiel Cock-Brugman</cp:lastModifiedBy>
  <cp:revision>17</cp:revision>
  <dcterms:created xsi:type="dcterms:W3CDTF">2019-07-05T07:16:56Z</dcterms:created>
  <dcterms:modified xsi:type="dcterms:W3CDTF">2019-07-08T07:09:01Z</dcterms:modified>
</cp:coreProperties>
</file>