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00"/>
    <a:srgbClr val="0030FF"/>
    <a:srgbClr val="1D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0" d="100"/>
          <a:sy n="30" d="100"/>
        </p:scale>
        <p:origin x="636" y="-4800"/>
      </p:cViewPr>
      <p:guideLst>
        <p:guide orient="horz" pos="13606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02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72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75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2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59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8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95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77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30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7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92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EDBC-53B0-4419-B5DD-131D1F74B577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2DFA9-B6A4-4B47-ACB3-2026C1BA5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93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7382274"/>
            <a:ext cx="28800425" cy="64468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0" y="41154790"/>
            <a:ext cx="28800425" cy="20458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-1" y="7723143"/>
            <a:ext cx="28800425" cy="419289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142728" y="7798575"/>
            <a:ext cx="265176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Revisão sistemática sobre o uso da eletromiografia para investigação do exoesqueleto de membros superiores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142728" y="12174004"/>
            <a:ext cx="265176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Marisa C. J. Wosch, Daniel P. Campos, Marcela R. Lima, Carlos E. </a:t>
            </a:r>
            <a:r>
              <a:rPr lang="pt-B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Pontim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João A. P. </a:t>
            </a:r>
            <a:r>
              <a:rPr lang="pt-B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-3339896" y="14007798"/>
            <a:ext cx="12782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1</a:t>
            </a:r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RESUMO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74595" y="14929044"/>
            <a:ext cx="1306045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revisão </a:t>
            </a:r>
            <a:r>
              <a:rPr lang="pt-B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bibliométrica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o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apresentar a produção científica relativa à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eletromiografia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método de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de avanços tecnológicos dos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exoesqueletos nas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indústrias. Estudos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a Eletromiografia (EMG)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necessários para detecção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temporização da ativação muscular em condições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dinâmicas e impacto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diagnóstico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local.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819150" y="20169343"/>
            <a:ext cx="8623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593131" y="21337559"/>
            <a:ext cx="1306045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eletromiografia (EMG) capta o nível de ativação muscular, o padrão e recrutamento das unidades motoras, avalia o nível de alterações musculares, a biomecânica do movimento humano e controle do exoesqueleto. Este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demonstra uma revisão </a:t>
            </a:r>
            <a:r>
              <a:rPr lang="pt-BR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bibliométrica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apresentando a produção científica relativa à </a:t>
            </a:r>
            <a:r>
              <a:rPr lang="pt-B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ele-tromiografia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método de avaliação de avanços </a:t>
            </a:r>
            <a:r>
              <a:rPr lang="pt-BR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tecnológi-cos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tem sido o modelo de exoesqueleto e o grande desafio nas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indústrias. 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225880" y="26509398"/>
            <a:ext cx="64449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51493" y="28786879"/>
            <a:ext cx="13343729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bases de dados eletrônicas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pesquisadas,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foram as Science </a:t>
            </a:r>
            <a:r>
              <a:rPr lang="pt-BR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(237), IEEE (24)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(328); entre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 a 2019.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Foram analisados os títulos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resumos de maior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interesse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foram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considerados 15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artigos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científicos (tabela 1)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abordam o tema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eletromiografia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investigação de exoesqueleto de membros superiores e que fazem referência ao grupo muscular, número de músculos, tipo de exoesqueleto e métrica.</a:t>
            </a:r>
          </a:p>
          <a:p>
            <a:pPr algn="just"/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111803" y="34633542"/>
            <a:ext cx="89841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DISCUSSÃO E CONCLUSÃO</a:t>
            </a:r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91429" y="35731078"/>
            <a:ext cx="1342678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Conclui-se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 partir dos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resultados, o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número de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publicações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nível mundial é significativo e relevante, que existe uma tendência focada em uma quarta revolução industrial ainda incipiente e voltada para a cooperação homem-robô no processo de fabricação e outras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utilizações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necessidade de eficiência. Como sugestão para trabalhos futuros, a pesquisa poderá ampliar o número de 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métricas à serem avaliadas.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4521101" y="37162239"/>
            <a:ext cx="1296074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Tabela 1 - Artigos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estudados, número de músculos, modelos de exoesqueleto e métrica.</a:t>
            </a:r>
          </a:p>
        </p:txBody>
      </p:sp>
      <p:pic>
        <p:nvPicPr>
          <p:cNvPr id="1032" name="Picture 8" descr="Resultado de imagem para logo capes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41388695"/>
            <a:ext cx="2165684" cy="169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m para logo cnpq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533" y="41825513"/>
            <a:ext cx="2736017" cy="82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m para logo fapemig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7494" y="41074008"/>
            <a:ext cx="3179515" cy="224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58" y="675533"/>
            <a:ext cx="12069482" cy="6447030"/>
          </a:xfrm>
          <a:prstGeom prst="rect">
            <a:avLst/>
          </a:prstGeom>
        </p:spPr>
      </p:pic>
      <p:pic>
        <p:nvPicPr>
          <p:cNvPr id="16" name="Picture 2" descr="Resultado de imagem para ufu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6599" y="41383314"/>
            <a:ext cx="1630895" cy="163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1250613" y="23309263"/>
            <a:ext cx="288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9240"/>
              </p:ext>
            </p:extLst>
          </p:nvPr>
        </p:nvGraphicFramePr>
        <p:xfrm>
          <a:off x="14521102" y="16713335"/>
          <a:ext cx="13284327" cy="10409176"/>
        </p:xfrm>
        <a:graphic>
          <a:graphicData uri="http://schemas.openxmlformats.org/drawingml/2006/table">
            <a:tbl>
              <a:tblPr/>
              <a:tblGrid>
                <a:gridCol w="2060437">
                  <a:extLst>
                    <a:ext uri="{9D8B030D-6E8A-4147-A177-3AD203B41FA5}">
                      <a16:colId xmlns:a16="http://schemas.microsoft.com/office/drawing/2014/main" val="944574889"/>
                    </a:ext>
                  </a:extLst>
                </a:gridCol>
                <a:gridCol w="3820785">
                  <a:extLst>
                    <a:ext uri="{9D8B030D-6E8A-4147-A177-3AD203B41FA5}">
                      <a16:colId xmlns:a16="http://schemas.microsoft.com/office/drawing/2014/main" val="2700323013"/>
                    </a:ext>
                  </a:extLst>
                </a:gridCol>
                <a:gridCol w="1875561">
                  <a:extLst>
                    <a:ext uri="{9D8B030D-6E8A-4147-A177-3AD203B41FA5}">
                      <a16:colId xmlns:a16="http://schemas.microsoft.com/office/drawing/2014/main" val="3270381237"/>
                    </a:ext>
                  </a:extLst>
                </a:gridCol>
                <a:gridCol w="2271860">
                  <a:extLst>
                    <a:ext uri="{9D8B030D-6E8A-4147-A177-3AD203B41FA5}">
                      <a16:colId xmlns:a16="http://schemas.microsoft.com/office/drawing/2014/main" val="2322327153"/>
                    </a:ext>
                  </a:extLst>
                </a:gridCol>
                <a:gridCol w="3255684">
                  <a:extLst>
                    <a:ext uri="{9D8B030D-6E8A-4147-A177-3AD203B41FA5}">
                      <a16:colId xmlns:a16="http://schemas.microsoft.com/office/drawing/2014/main" val="3995033441"/>
                    </a:ext>
                  </a:extLst>
                </a:gridCol>
              </a:tblGrid>
              <a:tr h="1203131">
                <a:tc>
                  <a:txBody>
                    <a:bodyPr/>
                    <a:lstStyle/>
                    <a:p>
                      <a:pPr algn="just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t-PT" sz="2000" i="1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4935" marR="109855" algn="just">
                        <a:spcAft>
                          <a:spcPts val="0"/>
                        </a:spcAft>
                      </a:pPr>
                      <a:r>
                        <a:rPr lang="pt-PT" sz="2000" b="1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REFERÊNCIA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t-PT" sz="2000" i="1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62230" marR="57150" algn="just">
                        <a:spcAft>
                          <a:spcPts val="0"/>
                        </a:spcAft>
                      </a:pPr>
                      <a:r>
                        <a:rPr lang="pt-PT" sz="2000" b="1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MÚSCULOS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t-PT" sz="2000" i="1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0485" marR="65405" algn="just">
                        <a:spcAft>
                          <a:spcPts val="0"/>
                        </a:spcAft>
                      </a:pPr>
                      <a:r>
                        <a:rPr lang="pt-PT" sz="2000" b="1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N° MÚSCULOS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t-PT" sz="2000" i="1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just">
                        <a:spcAft>
                          <a:spcPts val="0"/>
                        </a:spcAft>
                      </a:pPr>
                      <a:r>
                        <a:rPr lang="pt-PT" sz="2000" b="1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TIPO EXOESQUELETO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t-PT" sz="2000" i="1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just">
                        <a:spcAft>
                          <a:spcPts val="0"/>
                        </a:spcAft>
                      </a:pPr>
                      <a:r>
                        <a:rPr lang="pt-PT" sz="2000" b="1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MÉTRICA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505702"/>
                  </a:ext>
                </a:extLst>
              </a:tr>
              <a:tr h="613631">
                <a:tc>
                  <a:txBody>
                    <a:bodyPr/>
                    <a:lstStyle/>
                    <a:p>
                      <a:pPr marL="115570" marR="109855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Kim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II (2018)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5715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62865" marR="5715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Músculos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da região lombar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08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858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EksoVest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Abdução e flexão de ombro, controle      postural, usabilidade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378"/>
                  </a:ext>
                </a:extLst>
              </a:tr>
              <a:tr h="1503914">
                <a:tc>
                  <a:txBody>
                    <a:bodyPr/>
                    <a:lstStyle/>
                    <a:p>
                      <a:pPr marL="115570" marR="109855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Huysamen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(2018)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15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65405" marR="5715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Lado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direito: Reto Abdominal, Eretor da Coluna ao nível das vértebras L3 e Bíceps Femoral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03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0" marR="76835" indent="-10033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96850" marR="76835" indent="-10033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Wearable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ativo Robomate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indent="-139700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Contração Voluntária (MCV)   para normalizar amplitude/ Raiz Quadrada da Média (RMS) para calcular amplitude de sinal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17397"/>
                  </a:ext>
                </a:extLst>
              </a:tr>
              <a:tr h="1203131">
                <a:tc>
                  <a:txBody>
                    <a:bodyPr/>
                    <a:lstStyle/>
                    <a:p>
                      <a:pPr marL="115570" marR="109855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Weston(2018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Bilateralmente, músculo grande dorsal, eretor da espinha, reto abdominal, oblíquo interno e oblíquo externo.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10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4475" marR="173355" indent="-5016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244475" marR="173355" indent="-5016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Steadicam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Fawcett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080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Contração Voluntária(MCV)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444007"/>
                  </a:ext>
                </a:extLst>
              </a:tr>
              <a:tr h="1335032">
                <a:tc>
                  <a:txBody>
                    <a:bodyPr/>
                    <a:lstStyle/>
                    <a:p>
                      <a:pPr marL="115570" marR="109220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Bosch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(2016)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710" marR="85725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Bilateralmente Trapézio, Eretor Espinha, Longissimimo, Illiocostal, m. Obliquo Externo Abdominal, Reto Abdominal, Biceps Femoral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12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794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Laevo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080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Contração Voluntária (MCV)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28852"/>
                  </a:ext>
                </a:extLst>
              </a:tr>
              <a:tr h="984739">
                <a:tc>
                  <a:txBody>
                    <a:bodyPr/>
                    <a:lstStyle/>
                    <a:p>
                      <a:pPr marR="191770" algn="just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  </a:t>
                      </a: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R="191770" algn="just">
                        <a:spcAft>
                          <a:spcPts val="0"/>
                        </a:spcAft>
                      </a:pPr>
                      <a:r>
                        <a:rPr lang="pt-PT" sz="2000" kern="15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 </a:t>
                      </a: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Alabdulkarim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R="191770" algn="just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   (2019)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8318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Bilateralmente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, o reto abdominal (RA), iliocostal lombar (ILL) e deltóide anterior (AD)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06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222250" indent="63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Fawcett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Exovest,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EksoWorks e FORTIS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0800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2D2D2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Contração Voluntária (MCV)  e Raiz Quadrada da Média (RMS)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16615"/>
                  </a:ext>
                </a:extLst>
              </a:tr>
              <a:tr h="750693">
                <a:tc>
                  <a:txBody>
                    <a:bodyPr/>
                    <a:lstStyle/>
                    <a:p>
                      <a:pPr marL="115570" marR="109855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Kim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(2018)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52145" indent="-520700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Deltóide anterior e médio e o trapézio descendente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03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858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Exsovest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0800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Contração Voluntária(MCV)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09379"/>
                  </a:ext>
                </a:extLst>
              </a:tr>
              <a:tr h="1503914">
                <a:tc>
                  <a:txBody>
                    <a:bodyPr/>
                    <a:lstStyle/>
                    <a:p>
                      <a:pPr marL="115570" marR="109855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Theurel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(2018)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 marR="77470" indent="-635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Lado direito: Deltóide anterior (DA), a cabeça longa do tríceps braquial (TB),</a:t>
                      </a:r>
                      <a:r>
                        <a:rPr lang="pt-PT" sz="2000" kern="150" spc="-1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</a:t>
                      </a: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o músculo eretor da espinha longa (ES) e os músculos tibial anterior</a:t>
                      </a:r>
                      <a:r>
                        <a:rPr lang="pt-PT" sz="2000" kern="15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</a:t>
                      </a: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(TA)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04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018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7018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EXHAUSS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23050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Stronger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7370" indent="-28448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47370" indent="-28448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Raiz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Quadrada da Média (RMS) e classificação de esforço percebido (RPE).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520062"/>
                  </a:ext>
                </a:extLst>
              </a:tr>
              <a:tr h="953981">
                <a:tc>
                  <a:txBody>
                    <a:bodyPr/>
                    <a:lstStyle/>
                    <a:p>
                      <a:pPr marL="115570" marR="109220" algn="just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Krasin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(2015)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5715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62865" marR="5715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Bíceps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braquial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01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105" marR="71120" indent="-635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Pulley-based AND Lever- based Protótype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pt-PT" sz="2000" i="1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Menor amplitude do sinal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574494"/>
                  </a:ext>
                </a:extLst>
              </a:tr>
            </a:tbl>
          </a:graphicData>
        </a:graphic>
      </p:graphicFrame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1250613" y="23309263"/>
            <a:ext cx="288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zh-CN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iberation Serif" panose="02020603050405020304" pitchFamily="18" charset="0"/>
                <a:ea typeface="Times New Roman" panose="02020603050405020304" pitchFamily="18" charset="0"/>
                <a:cs typeface="Liberation Serif" panose="02020603050405020304" pitchFamily="18" charset="0"/>
              </a:rPr>
              <a:t>   </a:t>
            </a:r>
            <a:endParaRPr kumimoji="0" lang="pt-PT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992872"/>
              </p:ext>
            </p:extLst>
          </p:nvPr>
        </p:nvGraphicFramePr>
        <p:xfrm>
          <a:off x="14521101" y="27122511"/>
          <a:ext cx="13284328" cy="9604312"/>
        </p:xfrm>
        <a:graphic>
          <a:graphicData uri="http://schemas.openxmlformats.org/drawingml/2006/table">
            <a:tbl>
              <a:tblPr/>
              <a:tblGrid>
                <a:gridCol w="2061268">
                  <a:extLst>
                    <a:ext uri="{9D8B030D-6E8A-4147-A177-3AD203B41FA5}">
                      <a16:colId xmlns:a16="http://schemas.microsoft.com/office/drawing/2014/main" val="992879655"/>
                    </a:ext>
                  </a:extLst>
                </a:gridCol>
                <a:gridCol w="3822327">
                  <a:extLst>
                    <a:ext uri="{9D8B030D-6E8A-4147-A177-3AD203B41FA5}">
                      <a16:colId xmlns:a16="http://schemas.microsoft.com/office/drawing/2014/main" val="3135325508"/>
                    </a:ext>
                  </a:extLst>
                </a:gridCol>
                <a:gridCol w="1877657">
                  <a:extLst>
                    <a:ext uri="{9D8B030D-6E8A-4147-A177-3AD203B41FA5}">
                      <a16:colId xmlns:a16="http://schemas.microsoft.com/office/drawing/2014/main" val="313140618"/>
                    </a:ext>
                  </a:extLst>
                </a:gridCol>
                <a:gridCol w="2271685">
                  <a:extLst>
                    <a:ext uri="{9D8B030D-6E8A-4147-A177-3AD203B41FA5}">
                      <a16:colId xmlns:a16="http://schemas.microsoft.com/office/drawing/2014/main" val="3239955652"/>
                    </a:ext>
                  </a:extLst>
                </a:gridCol>
                <a:gridCol w="3251391">
                  <a:extLst>
                    <a:ext uri="{9D8B030D-6E8A-4147-A177-3AD203B41FA5}">
                      <a16:colId xmlns:a16="http://schemas.microsoft.com/office/drawing/2014/main" val="1857515996"/>
                    </a:ext>
                  </a:extLst>
                </a:gridCol>
              </a:tblGrid>
              <a:tr h="1787075">
                <a:tc>
                  <a:txBody>
                    <a:bodyPr/>
                    <a:lstStyle/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8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11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Noughaby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(2018)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149860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291465" indent="-149860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Bíceps femoral, semitendinoso, vasto lateral e medial e reto femoral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05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2560" marR="156210" indent="635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R="15621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R="15621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Sharif </a:t>
                      </a:r>
                      <a:r>
                        <a:rPr lang="pt-PT" sz="2000" kern="15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exoskeleton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Robo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pt-PT" sz="2000" i="1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Contração Voluntária (MCV)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679070"/>
                  </a:ext>
                </a:extLst>
              </a:tr>
              <a:tr h="1302817">
                <a:tc>
                  <a:txBody>
                    <a:bodyPr/>
                    <a:lstStyle/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Durandau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(2016)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150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65405" marR="57150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4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Grupos musculares: gastrocnemious mediais, laterais, soleos and tibiais anteriores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13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H2</a:t>
                      </a: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exoskeleton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Contração Voluntária </a:t>
                      </a: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MCV)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231011"/>
                  </a:ext>
                </a:extLst>
              </a:tr>
              <a:tr h="1270818">
                <a:tc>
                  <a:txBody>
                    <a:bodyPr/>
                    <a:lstStyle/>
                    <a:p>
                      <a:pPr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  </a:t>
                      </a: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</a:t>
                      </a:r>
                      <a:r>
                        <a:rPr lang="pt-PT" sz="2000" kern="15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</a:t>
                      </a: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T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. Luger (2019)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880" indent="-108585" algn="ctr"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82880" indent="-108585" algn="ctr"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Trapézio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descendente, eretor da espinha, vasto lateral e gastrocnêmio medial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04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858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Chairless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Chair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Raiz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Quadrada da Média </a:t>
                      </a: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RMS)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305219"/>
                  </a:ext>
                </a:extLst>
              </a:tr>
              <a:tr h="652104">
                <a:tc>
                  <a:txBody>
                    <a:bodyPr/>
                    <a:lstStyle/>
                    <a:p>
                      <a:pPr marL="114935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4935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4935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4935" marR="109855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Thielbar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(2017)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387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483870" algn="l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483870" algn="l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483870" algn="l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   Movimentos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da mão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4699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8740" marR="4699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8740" marR="4699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Músculos </a:t>
                      </a:r>
                      <a:r>
                        <a:rPr lang="pt-PT" sz="2000" kern="15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da </a:t>
                      </a: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8740" marR="4699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8740" marR="4699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mão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Luva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Vaeda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3505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Quando exceder o limiar (Treshold)/tensão muscular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506280"/>
                  </a:ext>
                </a:extLst>
              </a:tr>
              <a:tr h="1902641">
                <a:tc>
                  <a:txBody>
                    <a:bodyPr/>
                    <a:lstStyle/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Alemi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(2019)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710" marR="86360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Doze músculos (iliocostal eretor da espinha (IL), músculo longuíssimo eretor da espinha (LT), multífido (MF), bíceps femoral (BF), vasto lateral (VL) e oblíquo externo abdominal (AEO)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</a:t>
                      </a: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12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VT-Lowe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Contração Voluntária </a:t>
                      </a: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715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MCV) e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Raiz Quadrada da Média (RMS)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715118"/>
                  </a:ext>
                </a:extLst>
              </a:tr>
              <a:tr h="994433">
                <a:tc>
                  <a:txBody>
                    <a:bodyPr/>
                    <a:lstStyle/>
                    <a:p>
                      <a:pPr marL="14859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4859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4859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4859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4859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Secciani (2018)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710" marR="110490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Músculos antagonistas responsáveis pela extensão e flexão dos dedos / punho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755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755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755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755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Músculos </a:t>
                      </a:r>
                      <a:r>
                        <a:rPr lang="pt-PT" sz="2000" kern="15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mão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905" marR="112395" indent="-124460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255905" marR="112395" indent="-124460" algn="ctr">
                        <a:spcAft>
                          <a:spcPts val="0"/>
                        </a:spcAft>
                      </a:pPr>
                      <a:r>
                        <a:rPr lang="pt-PT" sz="2000" kern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Exoesqueleto manual</a:t>
                      </a:r>
                      <a:endParaRPr lang="pt-BR" sz="20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6515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Tempo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médio de preensão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17861"/>
                  </a:ext>
                </a:extLst>
              </a:tr>
              <a:tr h="1694424">
                <a:tc>
                  <a:txBody>
                    <a:bodyPr/>
                    <a:lstStyle/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115570" marR="109220" algn="just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Wu </a:t>
                      </a: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(2018)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87630" indent="-635" algn="ctr"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Trapézio (superior e inferior), deltóide (anterior, médio e posterior), infraespinhoso, peitoral maior</a:t>
                      </a:r>
                      <a:r>
                        <a:rPr lang="pt-PT" sz="2000" kern="150" spc="-16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(superior e inferior) e latissimus dorsal</a:t>
                      </a:r>
                      <a:r>
                        <a:rPr lang="pt-PT" sz="2000" kern="150" spc="-135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médio.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1120" marR="6540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11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74295" marR="6794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ArmeoPower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 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Máxima 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Contração Voluntária </a:t>
                      </a: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2000" kern="150" dirty="0" smtClean="0">
                        <a:solidFill>
                          <a:srgbClr val="4F4F4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  <a:p>
                      <a:pPr marL="55880" marR="5080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2000" kern="150" dirty="0" smtClean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(</a:t>
                      </a:r>
                      <a:r>
                        <a:rPr lang="pt-PT" sz="2000" kern="150" dirty="0">
                          <a:solidFill>
                            <a:srgbClr val="4F4F4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angal"/>
                        </a:rPr>
                        <a:t>MCV)</a:t>
                      </a:r>
                      <a:endParaRPr lang="pt-BR" sz="20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094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326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994</TotalTime>
  <Words>716</Words>
  <Application>Microsoft Office PowerPoint</Application>
  <PresentationFormat>Personalizar</PresentationFormat>
  <Paragraphs>287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Liberation Serif</vt:lpstr>
      <vt:lpstr>Mangal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 Oliveira Cunha</dc:creator>
  <cp:lastModifiedBy>Marisa Wosch</cp:lastModifiedBy>
  <cp:revision>55</cp:revision>
  <dcterms:created xsi:type="dcterms:W3CDTF">2018-08-16T12:16:49Z</dcterms:created>
  <dcterms:modified xsi:type="dcterms:W3CDTF">2019-09-24T02:08:28Z</dcterms:modified>
</cp:coreProperties>
</file>