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74" r:id="rId2"/>
  </p:sldIdLst>
  <p:sldSz cx="30279975" cy="42808525"/>
  <p:notesSz cx="6797675" cy="9926638"/>
  <p:defaultTextStyle>
    <a:defPPr>
      <a:defRPr lang="de-DE"/>
    </a:defPPr>
    <a:lvl1pPr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6264275" indent="-4892675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8351838" indent="-6523038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387">
          <p15:clr>
            <a:srgbClr val="A4A3A4"/>
          </p15:clr>
        </p15:guide>
        <p15:guide id="2" orient="horz" pos="18026">
          <p15:clr>
            <a:srgbClr val="A4A3A4"/>
          </p15:clr>
        </p15:guide>
        <p15:guide id="3" orient="horz" pos="23413">
          <p15:clr>
            <a:srgbClr val="A4A3A4"/>
          </p15:clr>
        </p15:guide>
        <p15:guide id="4" orient="horz" pos="9048">
          <p15:clr>
            <a:srgbClr val="A4A3A4"/>
          </p15:clr>
        </p15:guide>
        <p15:guide id="5" orient="horz" pos="20024">
          <p15:clr>
            <a:srgbClr val="A4A3A4"/>
          </p15:clr>
        </p15:guide>
        <p15:guide id="6" orient="horz" pos="15337">
          <p15:clr>
            <a:srgbClr val="A4A3A4"/>
          </p15:clr>
        </p15:guide>
        <p15:guide id="7" orient="horz" pos="14862">
          <p15:clr>
            <a:srgbClr val="A4A3A4"/>
          </p15:clr>
        </p15:guide>
        <p15:guide id="8" orient="horz" pos="1008">
          <p15:clr>
            <a:srgbClr val="A4A3A4"/>
          </p15:clr>
        </p15:guide>
        <p15:guide id="9" pos="9519">
          <p15:clr>
            <a:srgbClr val="A4A3A4"/>
          </p15:clr>
        </p15:guide>
        <p15:guide id="10" pos="1473">
          <p15:clr>
            <a:srgbClr val="A4A3A4"/>
          </p15:clr>
        </p15:guide>
        <p15:guide id="11" pos="25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C6D6"/>
    <a:srgbClr val="5BC5F2"/>
    <a:srgbClr val="00386A"/>
    <a:srgbClr val="FF0000"/>
    <a:srgbClr val="0000FF"/>
    <a:srgbClr val="FFED00"/>
    <a:srgbClr val="E2007A"/>
    <a:srgbClr val="009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419" autoAdjust="0"/>
    <p:restoredTop sz="99770" autoAdjust="0"/>
  </p:normalViewPr>
  <p:slideViewPr>
    <p:cSldViewPr snapToGrid="0">
      <p:cViewPr>
        <p:scale>
          <a:sx n="100" d="100"/>
          <a:sy n="100" d="100"/>
        </p:scale>
        <p:origin x="56" y="-504"/>
      </p:cViewPr>
      <p:guideLst>
        <p:guide orient="horz" pos="16387"/>
        <p:guide orient="horz" pos="18026"/>
        <p:guide orient="horz" pos="23413"/>
        <p:guide orient="horz" pos="9048"/>
        <p:guide orient="horz" pos="20024"/>
        <p:guide orient="horz" pos="15337"/>
        <p:guide orient="horz" pos="14862"/>
        <p:guide orient="horz" pos="1008"/>
        <p:guide pos="9519"/>
        <p:guide pos="1473"/>
        <p:guide pos="25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defTabSz="417595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defTabSz="417595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C04B83-ABAB-47C5-AB0D-BEDE81615C78}" type="datetimeFigureOut">
              <a:rPr lang="de-DE"/>
              <a:pPr>
                <a:defRPr/>
              </a:pPr>
              <a:t>17.10.2019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defTabSz="417595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DA73C71-02D8-4A69-8024-CDFCBDD37CE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175125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7563" algn="l" defTabSz="4175125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5125" algn="l" defTabSz="4175125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275" algn="l" defTabSz="4175125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1838" algn="l" defTabSz="4175125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-spaltiges Präsentations-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/>
          </p:nvPr>
        </p:nvSpPr>
        <p:spPr>
          <a:xfrm>
            <a:off x="1458913" y="8802688"/>
            <a:ext cx="6444000" cy="29883734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>
                <a:solidFill>
                  <a:srgbClr val="00386A"/>
                </a:solidFill>
                <a:latin typeface="Syntax" pitchFamily="2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8449200" y="8802687"/>
            <a:ext cx="6444000" cy="29883734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1458913" y="40486647"/>
            <a:ext cx="5760084" cy="1800225"/>
          </a:xfrm>
          <a:prstGeom prst="rect">
            <a:avLst/>
          </a:prstGeom>
        </p:spPr>
        <p:txBody>
          <a:bodyPr/>
          <a:lstStyle>
            <a:lvl1pPr marL="0" marR="0" indent="0" algn="l" defTabSz="4175125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>
                <a:latin typeface="Syntax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3"/>
          </p:nvPr>
        </p:nvSpPr>
        <p:spPr>
          <a:xfrm>
            <a:off x="8659177" y="40467597"/>
            <a:ext cx="5760084" cy="1800225"/>
          </a:xfrm>
          <a:prstGeom prst="rect">
            <a:avLst/>
          </a:prstGeom>
        </p:spPr>
        <p:txBody>
          <a:bodyPr/>
          <a:lstStyle>
            <a:lvl1pPr marL="0" marR="0" indent="0" algn="l" defTabSz="4175125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>
                <a:latin typeface="Syntax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18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15860713" y="40486647"/>
            <a:ext cx="5760084" cy="1800225"/>
          </a:xfrm>
          <a:prstGeom prst="rect">
            <a:avLst/>
          </a:prstGeom>
        </p:spPr>
        <p:txBody>
          <a:bodyPr/>
          <a:lstStyle>
            <a:lvl1pPr marL="0" marR="0" indent="0" algn="l" defTabSz="4175125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baseline="0">
                <a:latin typeface="Syntax" pitchFamily="2" charset="0"/>
              </a:defRPr>
            </a:lvl1pPr>
          </a:lstStyle>
          <a:p>
            <a:pPr lvl="0"/>
            <a:endParaRPr lang="de-DE" noProof="0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5"/>
          </p:nvPr>
        </p:nvSpPr>
        <p:spPr>
          <a:xfrm>
            <a:off x="8299132" y="1487487"/>
            <a:ext cx="21602699" cy="5514975"/>
          </a:xfrm>
          <a:prstGeom prst="rect">
            <a:avLst/>
          </a:prstGeom>
        </p:spPr>
        <p:txBody>
          <a:bodyPr/>
          <a:lstStyle>
            <a:lvl1pPr marL="0" marR="0" indent="0" algn="l" defTabSz="4176431" rtl="0" eaLnBrk="1" fontAlgn="auto" latinLnBrk="0" hangingPunct="1">
              <a:lnSpc>
                <a:spcPts val="8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600">
                <a:latin typeface="Syntax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6"/>
          </p:nvPr>
        </p:nvSpPr>
        <p:spPr>
          <a:xfrm>
            <a:off x="1458277" y="4122102"/>
            <a:ext cx="5760000" cy="216000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15440400" y="8802687"/>
            <a:ext cx="6444000" cy="29883734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18"/>
          </p:nvPr>
        </p:nvSpPr>
        <p:spPr>
          <a:xfrm>
            <a:off x="22424400" y="8802687"/>
            <a:ext cx="6444000" cy="29883734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3939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517650" y="1714500"/>
            <a:ext cx="27251025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-12700" y="0"/>
            <a:ext cx="30275213" cy="7559675"/>
          </a:xfrm>
          <a:prstGeom prst="rect">
            <a:avLst/>
          </a:prstGeom>
          <a:solidFill>
            <a:srgbClr val="C8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1029" name="Grafi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1530350"/>
            <a:ext cx="4384675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79757" y="3523025"/>
            <a:ext cx="3803593" cy="23783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400" kern="1200">
          <a:solidFill>
            <a:srgbClr val="00386A"/>
          </a:solidFill>
          <a:latin typeface="Syntax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537" userDrawn="1">
          <p15:clr>
            <a:srgbClr val="F26B43"/>
          </p15:clr>
        </p15:guide>
        <p15:guide id="2" pos="1803" userDrawn="1">
          <p15:clr>
            <a:srgbClr val="F26B43"/>
          </p15:clr>
        </p15:guide>
        <p15:guide id="3" orient="horz" pos="13483" userDrawn="1">
          <p15:clr>
            <a:srgbClr val="F26B43"/>
          </p15:clr>
        </p15:guide>
        <p15:guide id="4" orient="horz" pos="3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16" descr="Open_Access_Logo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90"/>
          <a:stretch>
            <a:fillRect/>
          </a:stretch>
        </p:blipFill>
        <p:spPr bwMode="auto">
          <a:xfrm>
            <a:off x="10983913" y="5922963"/>
            <a:ext cx="19296062" cy="3400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hteck 31"/>
          <p:cNvSpPr/>
          <p:nvPr/>
        </p:nvSpPr>
        <p:spPr>
          <a:xfrm>
            <a:off x="-4763" y="16513175"/>
            <a:ext cx="30279976" cy="2342673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076" name="Textplatzhalter 6"/>
          <p:cNvSpPr>
            <a:spLocks noGrp="1"/>
          </p:cNvSpPr>
          <p:nvPr>
            <p:ph type="body" sz="quarter" idx="10"/>
          </p:nvPr>
        </p:nvSpPr>
        <p:spPr bwMode="auto">
          <a:xfrm>
            <a:off x="9305925" y="1790700"/>
            <a:ext cx="17749838" cy="2089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4175125">
              <a:lnSpc>
                <a:spcPct val="100000"/>
              </a:lnSpc>
              <a:spcBef>
                <a:spcPct val="0"/>
              </a:spcBef>
            </a:pPr>
            <a:r>
              <a:rPr lang="de-DE" altLang="de-DE" sz="96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Offene Bildung</a:t>
            </a:r>
          </a:p>
        </p:txBody>
      </p:sp>
      <p:sp>
        <p:nvSpPr>
          <p:cNvPr id="3077" name="Rechteck 97"/>
          <p:cNvSpPr>
            <a:spLocks noChangeArrowheads="1"/>
          </p:cNvSpPr>
          <p:nvPr/>
        </p:nvSpPr>
        <p:spPr bwMode="auto">
          <a:xfrm>
            <a:off x="9286875" y="3286125"/>
            <a:ext cx="198231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de-DE" altLang="de-DE" sz="9600" b="1">
                <a:solidFill>
                  <a:srgbClr val="00386A"/>
                </a:solidFill>
                <a:latin typeface="Verdana" panose="020B0604030504040204" pitchFamily="34" charset="0"/>
              </a:rPr>
              <a:t>Open Educational Resources</a:t>
            </a:r>
            <a:endParaRPr lang="de-DE" altLang="de-DE" sz="12000" b="1">
              <a:solidFill>
                <a:srgbClr val="FF0000"/>
              </a:solidFill>
            </a:endParaRPr>
          </a:p>
        </p:txBody>
      </p:sp>
      <p:sp>
        <p:nvSpPr>
          <p:cNvPr id="3078" name="Textfeld 14"/>
          <p:cNvSpPr txBox="1">
            <a:spLocks noChangeArrowheads="1"/>
          </p:cNvSpPr>
          <p:nvPr/>
        </p:nvSpPr>
        <p:spPr bwMode="auto">
          <a:xfrm>
            <a:off x="3173413" y="25812750"/>
            <a:ext cx="11564937" cy="78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3600" dirty="0">
                <a:latin typeface="Verdana" panose="020B0604030504040204" pitchFamily="34" charset="0"/>
              </a:rPr>
              <a:t>Hinter der Hamburg Open Online University (HOOU) steht die Vision einer Universität für alle. Bürgerinnen, Bürger </a:t>
            </a:r>
            <a:r>
              <a:rPr lang="de-DE" altLang="de-DE" sz="3600" dirty="0" smtClean="0">
                <a:latin typeface="Verdana" panose="020B0604030504040204" pitchFamily="34" charset="0"/>
              </a:rPr>
              <a:t>sowie Angehörige </a:t>
            </a:r>
            <a:r>
              <a:rPr lang="de-DE" altLang="de-DE" sz="3600" dirty="0">
                <a:latin typeface="Verdana" panose="020B0604030504040204" pitchFamily="34" charset="0"/>
              </a:rPr>
              <a:t>der Hamburger Hochschulen erforschen und </a:t>
            </a:r>
            <a:r>
              <a:rPr lang="de-DE" altLang="de-DE" sz="3600" dirty="0" err="1">
                <a:latin typeface="Verdana" panose="020B0604030504040204" pitchFamily="34" charset="0"/>
              </a:rPr>
              <a:t>bear-beiten</a:t>
            </a:r>
            <a:r>
              <a:rPr lang="de-DE" altLang="de-DE" sz="3600" dirty="0">
                <a:latin typeface="Verdana" panose="020B0604030504040204" pitchFamily="34" charset="0"/>
              </a:rPr>
              <a:t> wissenschaftliche Projektthemen, die die breite Öffentlichkeit interessieren (Stichwort „</a:t>
            </a:r>
            <a:r>
              <a:rPr lang="de-DE" altLang="de-DE" sz="3600" dirty="0" err="1">
                <a:latin typeface="Verdana" panose="020B0604030504040204" pitchFamily="34" charset="0"/>
              </a:rPr>
              <a:t>Citizen</a:t>
            </a:r>
            <a:r>
              <a:rPr lang="de-DE" altLang="de-DE" sz="3600" dirty="0">
                <a:latin typeface="Verdana" panose="020B0604030504040204" pitchFamily="34" charset="0"/>
              </a:rPr>
              <a:t> Science“). Durch offene Lernprozesse sowie qualitätsgeprüfte offene Lernressourcen und Publikationen (</a:t>
            </a:r>
            <a:r>
              <a:rPr lang="de-DE" altLang="de-DE" sz="3600" dirty="0" smtClean="0">
                <a:latin typeface="Verdana" panose="020B0604030504040204" pitchFamily="34" charset="0"/>
              </a:rPr>
              <a:t>OER) </a:t>
            </a:r>
            <a:r>
              <a:rPr lang="de-DE" altLang="de-DE" sz="3600" dirty="0">
                <a:latin typeface="Verdana" panose="020B0604030504040204" pitchFamily="34" charset="0"/>
              </a:rPr>
              <a:t>erfahren Teilnehmende die Möglichkeiten einer offenen Wissenschaft („Open Science“) in einer digitalen und </a:t>
            </a:r>
            <a:r>
              <a:rPr lang="de-DE" altLang="de-DE" sz="3600" dirty="0" smtClean="0">
                <a:latin typeface="Verdana" panose="020B0604030504040204" pitchFamily="34" charset="0"/>
              </a:rPr>
              <a:t>nach-haltigen </a:t>
            </a:r>
            <a:r>
              <a:rPr lang="de-DE" altLang="de-DE" sz="3600" dirty="0">
                <a:latin typeface="Verdana" panose="020B0604030504040204" pitchFamily="34" charset="0"/>
              </a:rPr>
              <a:t>Gesellschaft, die sich nur mit Hilfe von Wissenschaft und Technik weiterentwickeln kann.</a:t>
            </a:r>
          </a:p>
          <a:p>
            <a:pPr algn="just" eaLnBrk="1" hangingPunct="1"/>
            <a:endParaRPr lang="de-DE" altLang="de-DE" sz="3600" dirty="0">
              <a:latin typeface="Verdana" panose="020B0604030504040204" pitchFamily="34" charset="0"/>
            </a:endParaRPr>
          </a:p>
        </p:txBody>
      </p:sp>
      <p:sp>
        <p:nvSpPr>
          <p:cNvPr id="3079" name="Textfeld 20"/>
          <p:cNvSpPr txBox="1">
            <a:spLocks noChangeArrowheads="1"/>
          </p:cNvSpPr>
          <p:nvPr/>
        </p:nvSpPr>
        <p:spPr bwMode="auto">
          <a:xfrm>
            <a:off x="18316575" y="23852188"/>
            <a:ext cx="69818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dirty="0">
                <a:latin typeface="Verdana" panose="020B0604030504040204" pitchFamily="34" charset="0"/>
              </a:rPr>
              <a:t>Abb. aus: </a:t>
            </a:r>
            <a:r>
              <a:rPr lang="de-DE" altLang="de-DE" sz="1600" dirty="0" err="1">
                <a:latin typeface="Verdana" panose="020B0604030504040204" pitchFamily="34" charset="0"/>
              </a:rPr>
              <a:t>Concepts</a:t>
            </a:r>
            <a:r>
              <a:rPr lang="de-DE" altLang="de-DE" sz="1600" dirty="0">
                <a:latin typeface="Verdana" panose="020B0604030504040204" pitchFamily="34" charset="0"/>
              </a:rPr>
              <a:t> </a:t>
            </a:r>
            <a:r>
              <a:rPr lang="de-DE" altLang="de-DE" sz="1600" dirty="0" err="1">
                <a:latin typeface="Verdana" panose="020B0604030504040204" pitchFamily="34" charset="0"/>
              </a:rPr>
              <a:t>of</a:t>
            </a:r>
            <a:r>
              <a:rPr lang="de-DE" altLang="de-DE" sz="1600" dirty="0">
                <a:latin typeface="Verdana" panose="020B0604030504040204" pitchFamily="34" charset="0"/>
              </a:rPr>
              <a:t> </a:t>
            </a:r>
            <a:r>
              <a:rPr lang="de-DE" altLang="de-DE" sz="1600" dirty="0" err="1">
                <a:latin typeface="Verdana" panose="020B0604030504040204" pitchFamily="34" charset="0"/>
              </a:rPr>
              <a:t>Openness</a:t>
            </a:r>
            <a:r>
              <a:rPr lang="de-DE" altLang="de-DE" sz="1600" dirty="0">
                <a:latin typeface="Verdana" panose="020B0604030504040204" pitchFamily="34" charset="0"/>
              </a:rPr>
              <a:t> </a:t>
            </a:r>
            <a:r>
              <a:rPr lang="de-DE" altLang="de-DE" sz="1600" dirty="0" err="1">
                <a:latin typeface="Verdana" panose="020B0604030504040204" pitchFamily="34" charset="0"/>
              </a:rPr>
              <a:t>and</a:t>
            </a:r>
            <a:r>
              <a:rPr lang="de-DE" altLang="de-DE" sz="1600" dirty="0">
                <a:latin typeface="Verdana" panose="020B0604030504040204" pitchFamily="34" charset="0"/>
              </a:rPr>
              <a:t> Open Access. United </a:t>
            </a:r>
            <a:r>
              <a:rPr lang="de-DE" altLang="de-DE" sz="1600" dirty="0" err="1">
                <a:latin typeface="Verdana" panose="020B0604030504040204" pitchFamily="34" charset="0"/>
              </a:rPr>
              <a:t>Nations</a:t>
            </a:r>
            <a:r>
              <a:rPr lang="de-DE" altLang="de-DE" sz="1600" dirty="0">
                <a:latin typeface="Verdana" panose="020B0604030504040204" pitchFamily="34" charset="0"/>
              </a:rPr>
              <a:t> Educational, Scientific </a:t>
            </a:r>
            <a:r>
              <a:rPr lang="de-DE" altLang="de-DE" sz="1600" dirty="0" err="1">
                <a:latin typeface="Verdana" panose="020B0604030504040204" pitchFamily="34" charset="0"/>
              </a:rPr>
              <a:t>and</a:t>
            </a:r>
            <a:r>
              <a:rPr lang="de-DE" altLang="de-DE" sz="1600" dirty="0">
                <a:latin typeface="Verdana" panose="020B0604030504040204" pitchFamily="34" charset="0"/>
              </a:rPr>
              <a:t> Cultural </a:t>
            </a:r>
            <a:r>
              <a:rPr lang="de-DE" altLang="de-DE" sz="1600" dirty="0" err="1">
                <a:latin typeface="Verdana" panose="020B0604030504040204" pitchFamily="34" charset="0"/>
              </a:rPr>
              <a:t>Organization</a:t>
            </a:r>
            <a:r>
              <a:rPr lang="de-DE" altLang="de-DE" sz="1600" dirty="0">
                <a:latin typeface="Verdana" panose="020B0604030504040204" pitchFamily="34" charset="0"/>
              </a:rPr>
              <a:t> (UNESCO), Paris, 2015. www.unesco.org/new/en/communication-and-information/resources/news-and-in-focus-articles/all-news/news/unescos_open_access_oa_curriculum_is_now_online/ </a:t>
            </a:r>
            <a:br>
              <a:rPr lang="de-DE" altLang="de-DE" sz="1600" dirty="0">
                <a:latin typeface="Verdana" panose="020B0604030504040204" pitchFamily="34" charset="0"/>
              </a:rPr>
            </a:br>
            <a:r>
              <a:rPr lang="de-DE" altLang="de-DE" sz="1600" dirty="0">
                <a:latin typeface="Verdana" panose="020B0604030504040204" pitchFamily="34" charset="0"/>
              </a:rPr>
              <a:t>Lizenz: CC-BY-SA 3.0 IGO</a:t>
            </a:r>
          </a:p>
        </p:txBody>
      </p:sp>
      <p:pic>
        <p:nvPicPr>
          <p:cNvPr id="3080" name="Grafik 11" descr="oer_logo_EN_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1800" y="11522075"/>
            <a:ext cx="720090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feld 12"/>
          <p:cNvSpPr txBox="1">
            <a:spLocks noChangeArrowheads="1"/>
          </p:cNvSpPr>
          <p:nvPr/>
        </p:nvSpPr>
        <p:spPr bwMode="auto">
          <a:xfrm>
            <a:off x="18991263" y="17173575"/>
            <a:ext cx="58134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sz="1600">
                <a:latin typeface="Verdana" panose="020B0604030504040204" pitchFamily="34" charset="0"/>
              </a:rPr>
              <a:t>OER Global Logo by Jonathas Mello is licensed under a Creative Commons Attribution Unported 3.0 License</a:t>
            </a:r>
            <a:endParaRPr lang="de-DE" altLang="de-DE" sz="1600">
              <a:latin typeface="Verdana" panose="020B0604030504040204" pitchFamily="34" charset="0"/>
            </a:endParaRPr>
          </a:p>
        </p:txBody>
      </p:sp>
      <p:sp>
        <p:nvSpPr>
          <p:cNvPr id="3083" name="Textfeld 14"/>
          <p:cNvSpPr txBox="1">
            <a:spLocks noChangeArrowheads="1"/>
          </p:cNvSpPr>
          <p:nvPr/>
        </p:nvSpPr>
        <p:spPr bwMode="auto">
          <a:xfrm>
            <a:off x="3173413" y="11522075"/>
            <a:ext cx="8694737" cy="912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defTabSz="9144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altLang="de-DE" sz="3600" dirty="0">
                <a:solidFill>
                  <a:srgbClr val="00386A"/>
                </a:solidFill>
                <a:latin typeface="Verdana" panose="020B0604030504040204" pitchFamily="34" charset="0"/>
              </a:rPr>
              <a:t>Open Educational Resources (OER) sind „Lehr-, Lern- und Forschungs-ressourcen in Form jeden </a:t>
            </a:r>
            <a: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Mediums - </a:t>
            </a:r>
            <a:r>
              <a:rPr lang="de-DE" altLang="de-DE" sz="3600" dirty="0">
                <a:solidFill>
                  <a:srgbClr val="00386A"/>
                </a:solidFill>
                <a:latin typeface="Verdana" panose="020B0604030504040204" pitchFamily="34" charset="0"/>
              </a:rPr>
              <a:t>digital oder </a:t>
            </a:r>
            <a: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anderweitig. Sie sind  gemeinfrei oder werden unter </a:t>
            </a:r>
            <a:r>
              <a:rPr lang="de-DE" altLang="de-DE" sz="3600" dirty="0">
                <a:solidFill>
                  <a:srgbClr val="00386A"/>
                </a:solidFill>
                <a:latin typeface="Verdana" panose="020B0604030504040204" pitchFamily="34" charset="0"/>
              </a:rPr>
              <a:t>einer offenen Lizenz </a:t>
            </a:r>
            <a: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veröffentlicht. So ist der kostenlose </a:t>
            </a:r>
            <a:r>
              <a:rPr lang="de-DE" altLang="de-DE" sz="3600" dirty="0">
                <a:solidFill>
                  <a:srgbClr val="00386A"/>
                </a:solidFill>
                <a:latin typeface="Verdana" panose="020B0604030504040204" pitchFamily="34" charset="0"/>
              </a:rPr>
              <a:t>Zugang sowie die kostenlose Nutzung, Bearbeitung und Weiterverbreitung durch Andere ohne oder mit </a:t>
            </a:r>
            <a: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nur geringfügigen Einschränkungen </a:t>
            </a:r>
            <a:r>
              <a:rPr lang="de-DE" altLang="de-DE" sz="3600" dirty="0">
                <a:solidFill>
                  <a:srgbClr val="00386A"/>
                </a:solidFill>
                <a:latin typeface="Verdana" panose="020B0604030504040204" pitchFamily="34" charset="0"/>
              </a:rPr>
              <a:t>erlaubt</a:t>
            </a:r>
            <a: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.“		</a:t>
            </a:r>
            <a:r>
              <a:rPr lang="de-DE" altLang="de-DE" sz="3600" dirty="0">
                <a:solidFill>
                  <a:srgbClr val="00386A"/>
                </a:solidFill>
                <a:latin typeface="Verdana" panose="020B0604030504040204" pitchFamily="34" charset="0"/>
              </a:rPr>
              <a:t>	</a:t>
            </a:r>
            <a: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	</a:t>
            </a:r>
            <a:br>
              <a:rPr lang="de-DE" altLang="de-DE" sz="3600" dirty="0" smtClean="0">
                <a:solidFill>
                  <a:srgbClr val="00386A"/>
                </a:solidFill>
                <a:latin typeface="Verdana" panose="020B0604030504040204" pitchFamily="34" charset="0"/>
              </a:rPr>
            </a:br>
            <a:r>
              <a:rPr lang="de-DE" altLang="de-DE" sz="18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(„</a:t>
            </a:r>
            <a:r>
              <a:rPr lang="de-DE" altLang="de-DE" sz="1800" dirty="0">
                <a:solidFill>
                  <a:srgbClr val="00386A"/>
                </a:solidFill>
                <a:latin typeface="Verdana" panose="020B0604030504040204" pitchFamily="34" charset="0"/>
              </a:rPr>
              <a:t>Leitfaden zu Open Educational Resources in der Hochschulbildung“, hrsg. von der Deutschen UNESCO-Kommission, Bonn 2015, S. 5. </a:t>
            </a:r>
            <a:r>
              <a:rPr lang="de-DE" altLang="de-DE" sz="1800" dirty="0">
                <a:latin typeface="Verdana" panose="020B0604030504040204" pitchFamily="34" charset="0"/>
              </a:rPr>
              <a:t>Lizenz CC-BY-SA 3.0 </a:t>
            </a:r>
            <a:r>
              <a:rPr lang="de-DE" altLang="de-DE" sz="1800" dirty="0" err="1">
                <a:latin typeface="Verdana" panose="020B0604030504040204" pitchFamily="34" charset="0"/>
              </a:rPr>
              <a:t>Unported</a:t>
            </a:r>
            <a:endParaRPr lang="de-DE" altLang="de-DE" sz="1800" dirty="0">
              <a:solidFill>
                <a:srgbClr val="00386A"/>
              </a:solidFill>
              <a:latin typeface="Verdana" panose="020B0604030504040204" pitchFamily="34" charset="0"/>
            </a:endParaRPr>
          </a:p>
          <a:p>
            <a:pPr defTabSz="914400">
              <a:spcBef>
                <a:spcPct val="20000"/>
              </a:spcBef>
            </a:pPr>
            <a:r>
              <a:rPr lang="de-DE" altLang="de-DE" sz="1800" dirty="0" smtClean="0">
                <a:solidFill>
                  <a:srgbClr val="00386A"/>
                </a:solidFill>
                <a:latin typeface="Verdana" panose="020B0604030504040204" pitchFamily="34" charset="0"/>
              </a:rPr>
              <a:t>www.unesco.de/sites/default/files/2018-01/DUK_Leitfaden_OER_in_der_Hochschulbildung_2015_barrierefrei-1.pdf</a:t>
            </a:r>
            <a:r>
              <a:rPr lang="de-DE" altLang="de-DE" sz="1800" dirty="0">
                <a:solidFill>
                  <a:srgbClr val="00386A"/>
                </a:solidFill>
                <a:latin typeface="Verdana" panose="020B0604030504040204" pitchFamily="34" charset="0"/>
              </a:rPr>
              <a:t>)</a:t>
            </a:r>
          </a:p>
          <a:p>
            <a:pPr defTabSz="914400">
              <a:spcBef>
                <a:spcPct val="20000"/>
              </a:spcBef>
            </a:pPr>
            <a:endParaRPr lang="de-DE" altLang="de-DE" sz="1800" dirty="0">
              <a:solidFill>
                <a:srgbClr val="00386A"/>
              </a:solidFill>
              <a:latin typeface="Verdana" panose="020B0604030504040204" pitchFamily="34" charset="0"/>
            </a:endParaRPr>
          </a:p>
          <a:p>
            <a:pPr defTabSz="914400">
              <a:spcBef>
                <a:spcPct val="20000"/>
              </a:spcBef>
            </a:pPr>
            <a:endParaRPr lang="de-DE" altLang="de-DE" sz="1800" dirty="0">
              <a:solidFill>
                <a:srgbClr val="00386A"/>
              </a:solidFill>
              <a:latin typeface="Verdana" panose="020B0604030504040204" pitchFamily="34" charset="0"/>
            </a:endParaRPr>
          </a:p>
        </p:txBody>
      </p:sp>
      <p:sp>
        <p:nvSpPr>
          <p:cNvPr id="3084" name="Textfeld 14"/>
          <p:cNvSpPr txBox="1">
            <a:spLocks noChangeArrowheads="1"/>
          </p:cNvSpPr>
          <p:nvPr/>
        </p:nvSpPr>
        <p:spPr bwMode="auto">
          <a:xfrm>
            <a:off x="3173413" y="35513963"/>
            <a:ext cx="1175702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3600" dirty="0" err="1" smtClean="0">
                <a:latin typeface="Verdana" panose="020B0604030504040204" pitchFamily="34" charset="0"/>
              </a:rPr>
              <a:t>tub.torials</a:t>
            </a:r>
            <a:r>
              <a:rPr lang="de-DE" altLang="de-DE" sz="3600" dirty="0" smtClean="0">
                <a:latin typeface="Verdana" panose="020B0604030504040204" pitchFamily="34" charset="0"/>
              </a:rPr>
              <a:t> - offene Bildungsmaterialien zur </a:t>
            </a:r>
            <a:r>
              <a:rPr lang="de-DE" altLang="de-DE" sz="3600" dirty="0" err="1" smtClean="0">
                <a:latin typeface="Verdana" panose="020B0604030504040204" pitchFamily="34" charset="0"/>
              </a:rPr>
              <a:t>Be-ratung</a:t>
            </a:r>
            <a:r>
              <a:rPr lang="de-DE" altLang="de-DE" sz="3600" dirty="0" smtClean="0">
                <a:latin typeface="Verdana" panose="020B0604030504040204" pitchFamily="34" charset="0"/>
              </a:rPr>
              <a:t> über offene Wissenschaft und offenes Publizieren: www.tub.tuhh.de/tubtorials/</a:t>
            </a:r>
            <a:endParaRPr lang="de-DE" altLang="de-DE" sz="3600" dirty="0">
              <a:latin typeface="Verdana" panose="020B0604030504040204" pitchFamily="34" charset="0"/>
            </a:endParaRPr>
          </a:p>
        </p:txBody>
      </p:sp>
      <p:sp>
        <p:nvSpPr>
          <p:cNvPr id="3085" name="Textfeld 14"/>
          <p:cNvSpPr txBox="1">
            <a:spLocks noChangeArrowheads="1"/>
          </p:cNvSpPr>
          <p:nvPr/>
        </p:nvSpPr>
        <p:spPr bwMode="auto">
          <a:xfrm>
            <a:off x="3173413" y="21386800"/>
            <a:ext cx="115649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3600" dirty="0">
                <a:latin typeface="Verdana" panose="020B0604030504040204" pitchFamily="34" charset="0"/>
              </a:rPr>
              <a:t>Auch zum Thema Offenheit und Open Access gibt es offene Bildungsressourcen. So bietet die UNESCO in 5 Modulen Unterrichtseinheiten zum Thema Open Access an.</a:t>
            </a:r>
          </a:p>
        </p:txBody>
      </p:sp>
      <p:sp>
        <p:nvSpPr>
          <p:cNvPr id="3086" name="Rechteck 11"/>
          <p:cNvSpPr>
            <a:spLocks noChangeArrowheads="1"/>
          </p:cNvSpPr>
          <p:nvPr/>
        </p:nvSpPr>
        <p:spPr bwMode="auto">
          <a:xfrm>
            <a:off x="19678650" y="30349825"/>
            <a:ext cx="4897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4000" b="1">
                <a:latin typeface="Verdana" panose="020B0604030504040204" pitchFamily="34" charset="0"/>
              </a:rPr>
              <a:t>www.hoou.de    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18724563" y="18549938"/>
            <a:ext cx="7094537" cy="5367337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8724563" y="33113663"/>
            <a:ext cx="7094537" cy="4376737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3089" name="Grafik 18" descr="OA4reseracher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1800" y="18361025"/>
            <a:ext cx="72009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hteck 24"/>
          <p:cNvSpPr/>
          <p:nvPr/>
        </p:nvSpPr>
        <p:spPr>
          <a:xfrm>
            <a:off x="-7938" y="39874825"/>
            <a:ext cx="30275213" cy="2916238"/>
          </a:xfrm>
          <a:prstGeom prst="rect">
            <a:avLst/>
          </a:prstGeom>
          <a:solidFill>
            <a:srgbClr val="C8E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3092" name="Bildplatzhalter 8" descr="CC-by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6" r="3606"/>
          <a:stretch>
            <a:fillRect/>
          </a:stretch>
        </p:blipFill>
        <p:spPr bwMode="auto">
          <a:xfrm>
            <a:off x="1373188" y="40859075"/>
            <a:ext cx="282892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3" name="Textplatzhalter 15"/>
          <p:cNvSpPr txBox="1">
            <a:spLocks/>
          </p:cNvSpPr>
          <p:nvPr/>
        </p:nvSpPr>
        <p:spPr bwMode="auto">
          <a:xfrm>
            <a:off x="5338763" y="40547925"/>
            <a:ext cx="5759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de-DE" altLang="de-DE" sz="2800">
                <a:solidFill>
                  <a:srgbClr val="00386A"/>
                </a:solidFill>
                <a:latin typeface="Verdana" panose="020B0604030504040204" pitchFamily="34" charset="0"/>
              </a:rPr>
              <a:t>Denickestr. 22</a:t>
            </a:r>
          </a:p>
          <a:p>
            <a:pPr eaLnBrk="1" hangingPunct="1">
              <a:lnSpc>
                <a:spcPts val="4000"/>
              </a:lnSpc>
            </a:pPr>
            <a:r>
              <a:rPr lang="de-DE" altLang="de-DE" sz="2800">
                <a:solidFill>
                  <a:srgbClr val="00386A"/>
                </a:solidFill>
                <a:latin typeface="Verdana" panose="020B0604030504040204" pitchFamily="34" charset="0"/>
              </a:rPr>
              <a:t>21073 Hamburg</a:t>
            </a:r>
          </a:p>
          <a:p>
            <a:pPr eaLnBrk="1" hangingPunct="1">
              <a:lnSpc>
                <a:spcPts val="4000"/>
              </a:lnSpc>
            </a:pPr>
            <a:r>
              <a:rPr lang="de-DE" altLang="de-DE" sz="2800">
                <a:solidFill>
                  <a:srgbClr val="00386A"/>
                </a:solidFill>
                <a:latin typeface="Verdana" panose="020B0604030504040204" pitchFamily="34" charset="0"/>
              </a:rPr>
              <a:t>www.tub.tuhh.de</a:t>
            </a:r>
          </a:p>
          <a:p>
            <a:pPr eaLnBrk="1" hangingPunct="1">
              <a:lnSpc>
                <a:spcPts val="4000"/>
              </a:lnSpc>
            </a:pPr>
            <a:endParaRPr lang="de-DE" altLang="de-DE" sz="2800">
              <a:solidFill>
                <a:srgbClr val="00386A"/>
              </a:solidFill>
              <a:latin typeface="Verdana" panose="020B0604030504040204" pitchFamily="34" charset="0"/>
            </a:endParaRPr>
          </a:p>
        </p:txBody>
      </p:sp>
      <p:sp>
        <p:nvSpPr>
          <p:cNvPr id="3094" name="Textplatzhalter 3"/>
          <p:cNvSpPr txBox="1">
            <a:spLocks/>
          </p:cNvSpPr>
          <p:nvPr/>
        </p:nvSpPr>
        <p:spPr bwMode="auto">
          <a:xfrm>
            <a:off x="19619913" y="40874950"/>
            <a:ext cx="72009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4000"/>
              </a:lnSpc>
            </a:pPr>
            <a:r>
              <a:rPr lang="de-DE" altLang="de-DE" sz="3200" b="1">
                <a:solidFill>
                  <a:srgbClr val="00386A"/>
                </a:solidFill>
                <a:latin typeface="Verdana" panose="020B0604030504040204" pitchFamily="34" charset="0"/>
              </a:rPr>
              <a:t>Universitätsbibliothek </a:t>
            </a:r>
          </a:p>
          <a:p>
            <a:pPr algn="r" eaLnBrk="1" hangingPunct="1">
              <a:lnSpc>
                <a:spcPts val="4000"/>
              </a:lnSpc>
            </a:pPr>
            <a:r>
              <a:rPr lang="de-DE" altLang="de-DE" sz="3200" b="1">
                <a:solidFill>
                  <a:srgbClr val="00386A"/>
                </a:solidFill>
                <a:latin typeface="Verdana" panose="020B0604030504040204" pitchFamily="34" charset="0"/>
              </a:rPr>
              <a:t>TU Hamburg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8919" y="27573391"/>
            <a:ext cx="10058400" cy="283993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7100" y="33242841"/>
            <a:ext cx="10888663" cy="561221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090143" y="40471555"/>
            <a:ext cx="2907801" cy="1818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s-Po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234</Words>
  <Application>Microsoft Office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Syntax</vt:lpstr>
      <vt:lpstr>Verdana</vt:lpstr>
      <vt:lpstr>Präsentations-Poster</vt:lpstr>
      <vt:lpstr>PowerPoint-Präsentation</vt:lpstr>
    </vt:vector>
  </TitlesOfParts>
  <Company>TuTech Innovation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Offene Bildung - Open Educational Resources</dc:title>
  <dc:creator>Thomas Hapke;Beate Rajski;Detlev Bieler</dc:creator>
  <cp:keywords>#OAWeek #OAWeek2019 OER</cp:keywords>
  <cp:lastModifiedBy>Detlev Bieler</cp:lastModifiedBy>
  <cp:revision>293</cp:revision>
  <cp:lastPrinted>2018-10-16T08:18:30Z</cp:lastPrinted>
  <dcterms:created xsi:type="dcterms:W3CDTF">2013-01-16T10:54:14Z</dcterms:created>
  <dcterms:modified xsi:type="dcterms:W3CDTF">2019-10-17T06:52:47Z</dcterms:modified>
  <cp:category>Plakatserie zur Open Access Week 2019</cp:category>
</cp:coreProperties>
</file>