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56" r:id="rId2"/>
    <p:sldId id="273" r:id="rId3"/>
    <p:sldId id="264" r:id="rId4"/>
    <p:sldId id="265" r:id="rId5"/>
    <p:sldId id="271" r:id="rId6"/>
    <p:sldId id="272" r:id="rId7"/>
    <p:sldId id="270" r:id="rId8"/>
    <p:sldId id="269" r:id="rId9"/>
    <p:sldId id="268" r:id="rId10"/>
    <p:sldId id="262" r:id="rId11"/>
  </p:sldIdLst>
  <p:sldSz cx="10080625" cy="7559675"/>
  <p:notesSz cx="7102475" cy="102330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3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0" y="0"/>
            <a:ext cx="3082272" cy="511314"/>
          </a:xfrm>
          <a:prstGeom prst="rect">
            <a:avLst/>
          </a:prstGeom>
          <a:noFill/>
          <a:ln>
            <a:noFill/>
          </a:ln>
        </p:spPr>
        <p:txBody>
          <a:bodyPr vert="horz" wrap="none" lIns="85486" tIns="42738" rIns="85486" bIns="42738" anchor="t" anchorCtr="0" compatLnSpc="0">
            <a:noAutofit/>
          </a:bodyPr>
          <a:lstStyle/>
          <a:p>
            <a:pPr defTabSz="868497" hangingPunct="0">
              <a:defRPr sz="1400" b="0" i="0" u="none" strike="noStrike" kern="0" cap="none" spc="0" baseline="0">
                <a:solidFill>
                  <a:srgbClr val="000000"/>
                </a:solidFill>
                <a:uFillTx/>
              </a:defRPr>
            </a:pPr>
            <a:endParaRPr lang="de-DE" sz="1300">
              <a:solidFill>
                <a:srgbClr val="000000"/>
              </a:solidFill>
              <a:latin typeface="Arial" pitchFamily="18"/>
              <a:ea typeface="Microsoft YaHei" pitchFamily="2"/>
              <a:cs typeface="Mangal" pitchFamily="2"/>
            </a:endParaRPr>
          </a:p>
        </p:txBody>
      </p:sp>
      <p:sp>
        <p:nvSpPr>
          <p:cNvPr id="3" name="Datumsplatzhalter 2"/>
          <p:cNvSpPr txBox="1">
            <a:spLocks noGrp="1"/>
          </p:cNvSpPr>
          <p:nvPr>
            <p:ph type="dt" sz="quarter" idx="1"/>
          </p:nvPr>
        </p:nvSpPr>
        <p:spPr>
          <a:xfrm>
            <a:off x="4020176" y="0"/>
            <a:ext cx="3082272" cy="511314"/>
          </a:xfrm>
          <a:prstGeom prst="rect">
            <a:avLst/>
          </a:prstGeom>
          <a:noFill/>
          <a:ln>
            <a:noFill/>
          </a:ln>
        </p:spPr>
        <p:txBody>
          <a:bodyPr vert="horz" wrap="none" lIns="85486" tIns="42738" rIns="85486" bIns="42738" anchor="t" anchorCtr="0" compatLnSpc="0">
            <a:noAutofit/>
          </a:bodyPr>
          <a:lstStyle/>
          <a:p>
            <a:pPr algn="r" defTabSz="868497" hangingPunct="0">
              <a:defRPr sz="1400" b="0" i="0" u="none" strike="noStrike" kern="0" cap="none" spc="0" baseline="0">
                <a:solidFill>
                  <a:srgbClr val="000000"/>
                </a:solidFill>
                <a:uFillTx/>
              </a:defRPr>
            </a:pPr>
            <a:endParaRPr lang="de-DE" sz="1300">
              <a:solidFill>
                <a:srgbClr val="000000"/>
              </a:solidFill>
              <a:latin typeface="Arial" pitchFamily="18"/>
              <a:ea typeface="Microsoft YaHei" pitchFamily="2"/>
              <a:cs typeface="Mangal" pitchFamily="2"/>
            </a:endParaRPr>
          </a:p>
        </p:txBody>
      </p:sp>
      <p:sp>
        <p:nvSpPr>
          <p:cNvPr id="4" name="Fußzeilenplatzhalter 3"/>
          <p:cNvSpPr txBox="1">
            <a:spLocks noGrp="1"/>
          </p:cNvSpPr>
          <p:nvPr>
            <p:ph type="ftr" sz="quarter" idx="2"/>
          </p:nvPr>
        </p:nvSpPr>
        <p:spPr>
          <a:xfrm>
            <a:off x="0" y="9721546"/>
            <a:ext cx="3082272" cy="511314"/>
          </a:xfrm>
          <a:prstGeom prst="rect">
            <a:avLst/>
          </a:prstGeom>
          <a:noFill/>
          <a:ln>
            <a:noFill/>
          </a:ln>
        </p:spPr>
        <p:txBody>
          <a:bodyPr vert="horz" wrap="none" lIns="85486" tIns="42738" rIns="85486" bIns="42738" anchor="b" anchorCtr="0" compatLnSpc="0">
            <a:noAutofit/>
          </a:bodyPr>
          <a:lstStyle/>
          <a:p>
            <a:pPr defTabSz="868497" hangingPunct="0">
              <a:defRPr sz="1400" b="0" i="0" u="none" strike="noStrike" kern="0" cap="none" spc="0" baseline="0">
                <a:solidFill>
                  <a:srgbClr val="000000"/>
                </a:solidFill>
                <a:uFillTx/>
              </a:defRPr>
            </a:pPr>
            <a:endParaRPr lang="de-DE" sz="1300">
              <a:solidFill>
                <a:srgbClr val="000000"/>
              </a:solidFill>
              <a:latin typeface="Arial" pitchFamily="18"/>
              <a:ea typeface="Microsoft YaHei" pitchFamily="2"/>
              <a:cs typeface="Mangal" pitchFamily="2"/>
            </a:endParaRPr>
          </a:p>
        </p:txBody>
      </p:sp>
      <p:sp>
        <p:nvSpPr>
          <p:cNvPr id="5" name="Foliennummernplatzhalter 4"/>
          <p:cNvSpPr txBox="1">
            <a:spLocks noGrp="1"/>
          </p:cNvSpPr>
          <p:nvPr>
            <p:ph type="sldNum" sz="quarter" idx="3"/>
          </p:nvPr>
        </p:nvSpPr>
        <p:spPr>
          <a:xfrm>
            <a:off x="4020176" y="9721546"/>
            <a:ext cx="3082272" cy="511314"/>
          </a:xfrm>
          <a:prstGeom prst="rect">
            <a:avLst/>
          </a:prstGeom>
          <a:noFill/>
          <a:ln>
            <a:noFill/>
          </a:ln>
        </p:spPr>
        <p:txBody>
          <a:bodyPr vert="horz" wrap="none" lIns="85486" tIns="42738" rIns="85486" bIns="42738" anchor="b" anchorCtr="0" compatLnSpc="0">
            <a:noAutofit/>
          </a:bodyPr>
          <a:lstStyle/>
          <a:p>
            <a:pPr algn="r" defTabSz="868497" hangingPunct="0">
              <a:defRPr sz="1400" b="0" i="0" u="none" strike="noStrike" kern="0" cap="none" spc="0" baseline="0">
                <a:solidFill>
                  <a:srgbClr val="000000"/>
                </a:solidFill>
                <a:uFillTx/>
              </a:defRPr>
            </a:pPr>
            <a:fld id="{417ED2AB-1EA3-4632-B823-7158BAEDA524}" type="slidenum">
              <a:pPr algn="r" defTabSz="868497" hangingPunct="0">
                <a:defRPr sz="1400" b="0" i="0" u="none" strike="noStrike" kern="0" cap="none" spc="0" baseline="0">
                  <a:solidFill>
                    <a:srgbClr val="000000"/>
                  </a:solidFill>
                  <a:uFillTx/>
                </a:defRPr>
              </a:pPr>
              <a:t>‹Nr.›</a:t>
            </a:fld>
            <a:endParaRPr lang="de-DE" sz="1300">
              <a:solidFill>
                <a:srgbClr val="000000"/>
              </a:solidFill>
              <a:latin typeface="Arial" pitchFamily="18"/>
              <a:ea typeface="Microsoft YaHei" pitchFamily="2"/>
              <a:cs typeface="Mangal" pitchFamily="2"/>
            </a:endParaRPr>
          </a:p>
        </p:txBody>
      </p:sp>
    </p:spTree>
    <p:extLst>
      <p:ext uri="{BB962C8B-B14F-4D97-AF65-F5344CB8AC3E}">
        <p14:creationId xmlns:p14="http://schemas.microsoft.com/office/powerpoint/2010/main" val="268287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olienbildplatzhalter 1"/>
          <p:cNvSpPr>
            <a:spLocks noGrp="1" noRot="1" noChangeAspect="1"/>
          </p:cNvSpPr>
          <p:nvPr>
            <p:ph type="sldImg" idx="2"/>
          </p:nvPr>
        </p:nvSpPr>
        <p:spPr>
          <a:xfrm>
            <a:off x="993775" y="777875"/>
            <a:ext cx="5114925" cy="3836988"/>
          </a:xfrm>
          <a:prstGeom prst="rect">
            <a:avLst/>
          </a:prstGeom>
          <a:noFill/>
          <a:ln>
            <a:noFill/>
            <a:prstDash val="solid"/>
          </a:ln>
        </p:spPr>
      </p:sp>
      <p:sp>
        <p:nvSpPr>
          <p:cNvPr id="3" name="Notizenplatzhalter 2"/>
          <p:cNvSpPr txBox="1">
            <a:spLocks noGrp="1"/>
          </p:cNvSpPr>
          <p:nvPr>
            <p:ph type="body" sz="quarter" idx="3"/>
          </p:nvPr>
        </p:nvSpPr>
        <p:spPr>
          <a:xfrm>
            <a:off x="710276" y="4860602"/>
            <a:ext cx="5681886" cy="4604599"/>
          </a:xfrm>
          <a:prstGeom prst="rect">
            <a:avLst/>
          </a:prstGeom>
          <a:noFill/>
          <a:ln>
            <a:noFill/>
          </a:ln>
        </p:spPr>
        <p:txBody>
          <a:bodyPr vert="horz" wrap="square" lIns="0" tIns="0" rIns="0" bIns="0" anchor="t" anchorCtr="0" compatLnSpc="1">
            <a:noAutofit/>
          </a:bodyPr>
          <a:lstStyle/>
          <a:p>
            <a:pPr lvl="0"/>
            <a:endParaRPr lang="de-DE"/>
          </a:p>
        </p:txBody>
      </p:sp>
      <p:sp>
        <p:nvSpPr>
          <p:cNvPr id="4" name="Kopfzeilenplatzhalter 3"/>
          <p:cNvSpPr txBox="1">
            <a:spLocks noGrp="1"/>
          </p:cNvSpPr>
          <p:nvPr>
            <p:ph type="hdr" sz="quarter"/>
          </p:nvPr>
        </p:nvSpPr>
        <p:spPr>
          <a:xfrm>
            <a:off x="0" y="0"/>
            <a:ext cx="3082272" cy="511314"/>
          </a:xfrm>
          <a:prstGeom prst="rect">
            <a:avLst/>
          </a:prstGeom>
          <a:noFill/>
          <a:ln>
            <a:noFill/>
          </a:ln>
        </p:spPr>
        <p:txBody>
          <a:bodyPr vert="horz" wrap="square" lIns="0" tIns="0" rIns="0" bIns="0" anchor="t" anchorCtr="0" compatLnSpc="1">
            <a:noAutofit/>
          </a:bodyPr>
          <a:lstStyle>
            <a:lvl1pPr marL="0" marR="0" lvl="0" indent="0" algn="l" defTabSz="868497" rtl="0" fontAlgn="auto" hangingPunct="0">
              <a:lnSpc>
                <a:spcPct val="100000"/>
              </a:lnSpc>
              <a:spcBef>
                <a:spcPts val="0"/>
              </a:spcBef>
              <a:spcAft>
                <a:spcPts val="0"/>
              </a:spcAft>
              <a:buNone/>
              <a:tabLst/>
              <a:defRPr lang="de-D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de-DE"/>
          </a:p>
        </p:txBody>
      </p:sp>
      <p:sp>
        <p:nvSpPr>
          <p:cNvPr id="5" name="Datumsplatzhalter 4"/>
          <p:cNvSpPr txBox="1">
            <a:spLocks noGrp="1"/>
          </p:cNvSpPr>
          <p:nvPr>
            <p:ph type="dt" idx="1"/>
          </p:nvPr>
        </p:nvSpPr>
        <p:spPr>
          <a:xfrm>
            <a:off x="4020176" y="0"/>
            <a:ext cx="3082272" cy="511314"/>
          </a:xfrm>
          <a:prstGeom prst="rect">
            <a:avLst/>
          </a:prstGeom>
          <a:noFill/>
          <a:ln>
            <a:noFill/>
          </a:ln>
        </p:spPr>
        <p:txBody>
          <a:bodyPr vert="horz" wrap="square" lIns="0" tIns="0" rIns="0" bIns="0" anchor="t" anchorCtr="0" compatLnSpc="1">
            <a:noAutofit/>
          </a:bodyPr>
          <a:lstStyle>
            <a:lvl1pPr marL="0" marR="0" lvl="0" indent="0" algn="r" defTabSz="868497" rtl="0" fontAlgn="auto" hangingPunct="0">
              <a:lnSpc>
                <a:spcPct val="100000"/>
              </a:lnSpc>
              <a:spcBef>
                <a:spcPts val="0"/>
              </a:spcBef>
              <a:spcAft>
                <a:spcPts val="0"/>
              </a:spcAft>
              <a:buNone/>
              <a:tabLst/>
              <a:defRPr lang="de-D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de-DE"/>
          </a:p>
        </p:txBody>
      </p:sp>
      <p:sp>
        <p:nvSpPr>
          <p:cNvPr id="6" name="Fußzeilenplatzhalter 5"/>
          <p:cNvSpPr txBox="1">
            <a:spLocks noGrp="1"/>
          </p:cNvSpPr>
          <p:nvPr>
            <p:ph type="ftr" sz="quarter" idx="4"/>
          </p:nvPr>
        </p:nvSpPr>
        <p:spPr>
          <a:xfrm>
            <a:off x="0" y="9721546"/>
            <a:ext cx="3082272" cy="511314"/>
          </a:xfrm>
          <a:prstGeom prst="rect">
            <a:avLst/>
          </a:prstGeom>
          <a:noFill/>
          <a:ln>
            <a:noFill/>
          </a:ln>
        </p:spPr>
        <p:txBody>
          <a:bodyPr vert="horz" wrap="square" lIns="0" tIns="0" rIns="0" bIns="0" anchor="b" anchorCtr="0" compatLnSpc="1">
            <a:noAutofit/>
          </a:bodyPr>
          <a:lstStyle>
            <a:lvl1pPr marL="0" marR="0" lvl="0" indent="0" algn="l" defTabSz="868497" rtl="0" fontAlgn="auto" hangingPunct="0">
              <a:lnSpc>
                <a:spcPct val="100000"/>
              </a:lnSpc>
              <a:spcBef>
                <a:spcPts val="0"/>
              </a:spcBef>
              <a:spcAft>
                <a:spcPts val="0"/>
              </a:spcAft>
              <a:buNone/>
              <a:tabLst/>
              <a:defRPr lang="de-D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de-DE"/>
          </a:p>
        </p:txBody>
      </p:sp>
      <p:sp>
        <p:nvSpPr>
          <p:cNvPr id="7" name="Foliennummernplatzhalter 6"/>
          <p:cNvSpPr txBox="1">
            <a:spLocks noGrp="1"/>
          </p:cNvSpPr>
          <p:nvPr>
            <p:ph type="sldNum" sz="quarter" idx="5"/>
          </p:nvPr>
        </p:nvSpPr>
        <p:spPr>
          <a:xfrm>
            <a:off x="4020176" y="9721546"/>
            <a:ext cx="3082272" cy="511314"/>
          </a:xfrm>
          <a:prstGeom prst="rect">
            <a:avLst/>
          </a:prstGeom>
          <a:noFill/>
          <a:ln>
            <a:noFill/>
          </a:ln>
        </p:spPr>
        <p:txBody>
          <a:bodyPr vert="horz" wrap="square" lIns="0" tIns="0" rIns="0" bIns="0" anchor="b" anchorCtr="0" compatLnSpc="1">
            <a:noAutofit/>
          </a:bodyPr>
          <a:lstStyle>
            <a:lvl1pPr marL="0" marR="0" lvl="0" indent="0" algn="r" defTabSz="868497" rtl="0" fontAlgn="auto" hangingPunct="0">
              <a:lnSpc>
                <a:spcPct val="100000"/>
              </a:lnSpc>
              <a:spcBef>
                <a:spcPts val="0"/>
              </a:spcBef>
              <a:spcAft>
                <a:spcPts val="0"/>
              </a:spcAft>
              <a:buNone/>
              <a:tabLst/>
              <a:defRPr lang="de-DE" sz="1300" b="0" i="0" u="none" strike="noStrike" kern="1200" cap="none" spc="0" baseline="0">
                <a:solidFill>
                  <a:srgbClr val="000000"/>
                </a:solidFill>
                <a:uFillTx/>
                <a:latin typeface="Times New Roman" pitchFamily="18"/>
                <a:ea typeface="Arial Unicode MS" pitchFamily="2"/>
                <a:cs typeface="Tahoma" pitchFamily="2"/>
              </a:defRPr>
            </a:lvl1pPr>
          </a:lstStyle>
          <a:p>
            <a:pPr lvl="0"/>
            <a:fld id="{A5F3D844-C375-44DF-B037-CF74E2700F99}" type="slidenum">
              <a:t>‹Nr.›</a:t>
            </a:fld>
            <a:endParaRPr lang="de-DE"/>
          </a:p>
        </p:txBody>
      </p:sp>
    </p:spTree>
    <p:extLst>
      <p:ext uri="{BB962C8B-B14F-4D97-AF65-F5344CB8AC3E}">
        <p14:creationId xmlns:p14="http://schemas.microsoft.com/office/powerpoint/2010/main" val="2481509067"/>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de-DE" sz="2000" b="0" i="0" u="none" strike="noStrike" kern="1200" cap="none" spc="0" baseline="0">
        <a:solidFill>
          <a:srgbClr val="000000"/>
        </a:solidFill>
        <a:uFillTx/>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020176" y="9721546"/>
            <a:ext cx="3082272" cy="511314"/>
          </a:xfrm>
          <a:prstGeom prst="rect">
            <a:avLst/>
          </a:prstGeom>
          <a:noFill/>
          <a:ln cap="flat">
            <a:noFill/>
          </a:ln>
        </p:spPr>
        <p:txBody>
          <a:bodyPr vert="horz" wrap="square" lIns="0" tIns="0" rIns="0" bIns="0" anchor="b" anchorCtr="0" compatLnSpc="1">
            <a:noAutofit/>
          </a:bodyPr>
          <a:lstStyle/>
          <a:p>
            <a:pPr algn="r" defTabSz="868497" hangingPunct="0">
              <a:defRPr sz="1800" b="0" i="0" u="none" strike="noStrike" kern="0" cap="none" spc="0" baseline="0">
                <a:solidFill>
                  <a:srgbClr val="000000"/>
                </a:solidFill>
                <a:uFillTx/>
              </a:defRPr>
            </a:pPr>
            <a:fld id="{AADCCF8D-C358-4363-8C54-9BDD3A4B1801}" type="slidenum">
              <a:pPr algn="r" defTabSz="868497" hangingPunct="0">
                <a:defRPr sz="1800" b="0" i="0" u="none" strike="noStrike" kern="0" cap="none" spc="0" baseline="0">
                  <a:solidFill>
                    <a:srgbClr val="000000"/>
                  </a:solidFill>
                  <a:uFillTx/>
                </a:defRPr>
              </a:pPr>
              <a:t>1</a:t>
            </a:fld>
            <a:endParaRPr lang="de-DE" sz="1300">
              <a:solidFill>
                <a:srgbClr val="000000"/>
              </a:solidFill>
              <a:latin typeface="Times New Roman" pitchFamily="18"/>
              <a:ea typeface="Arial Unicode MS" pitchFamily="2"/>
              <a:cs typeface="Tahoma" pitchFamily="2"/>
            </a:endParaRPr>
          </a:p>
        </p:txBody>
      </p:sp>
      <p:sp>
        <p:nvSpPr>
          <p:cNvPr id="3" name="Folienbildplatzhalter 1"/>
          <p:cNvSpPr>
            <a:spLocks noGrp="1" noRot="1" noChangeAspect="1"/>
          </p:cNvSpPr>
          <p:nvPr>
            <p:ph type="sldImg"/>
          </p:nvPr>
        </p:nvSpPr>
        <p:spPr>
          <a:xfrm>
            <a:off x="992188" y="777875"/>
            <a:ext cx="5116512" cy="3836988"/>
          </a:xfrm>
          <a:solidFill>
            <a:srgbClr val="5B9BD5"/>
          </a:solidFill>
          <a:ln w="25402">
            <a:solidFill>
              <a:srgbClr val="41719C"/>
            </a:solidFill>
            <a:prstDash val="solid"/>
          </a:ln>
        </p:spPr>
      </p:sp>
      <p:sp>
        <p:nvSpPr>
          <p:cNvPr id="4" name="Notizenplatzhalter 2"/>
          <p:cNvSpPr txBox="1">
            <a:spLocks noGrp="1"/>
          </p:cNvSpPr>
          <p:nvPr>
            <p:ph type="body" sz="quarter" idx="1"/>
          </p:nvPr>
        </p:nvSpPr>
        <p:spPr>
          <a:xfrm>
            <a:off x="710276" y="4860602"/>
            <a:ext cx="5681886" cy="307777"/>
          </a:xfrm>
        </p:spPr>
        <p:txBody>
          <a:bodyPr>
            <a:spAutoFit/>
          </a:bodyPr>
          <a:lstStyle/>
          <a:p>
            <a:r>
              <a:rPr lang="de-DE" dirty="0" smtClean="0"/>
              <a:t>Software </a:t>
            </a:r>
            <a:r>
              <a:rPr lang="de-DE" smtClean="0"/>
              <a:t>als Forschungsdaten</a:t>
            </a:r>
            <a:endParaRPr lang="de-DE"/>
          </a:p>
        </p:txBody>
      </p:sp>
    </p:spTree>
    <p:extLst>
      <p:ext uri="{BB962C8B-B14F-4D97-AF65-F5344CB8AC3E}">
        <p14:creationId xmlns:p14="http://schemas.microsoft.com/office/powerpoint/2010/main" val="115411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77875"/>
            <a:ext cx="5116512" cy="3836988"/>
          </a:xfrm>
        </p:spPr>
      </p:sp>
      <p:sp>
        <p:nvSpPr>
          <p:cNvPr id="3" name="Notizenplatzhalter 2"/>
          <p:cNvSpPr txBox="1">
            <a:spLocks noGrp="1"/>
          </p:cNvSpPr>
          <p:nvPr>
            <p:ph type="body" sz="quarter" idx="1"/>
          </p:nvPr>
        </p:nvSpPr>
        <p:spPr/>
        <p:txBody>
          <a:bodyPr/>
          <a:lstStyle/>
          <a:p>
            <a:pPr lvl="0"/>
            <a:endParaRPr lang="de-DE" dirty="0"/>
          </a:p>
        </p:txBody>
      </p:sp>
      <p:sp>
        <p:nvSpPr>
          <p:cNvPr id="4" name="Foliennummernplatzhalter 3"/>
          <p:cNvSpPr txBox="1"/>
          <p:nvPr/>
        </p:nvSpPr>
        <p:spPr>
          <a:xfrm>
            <a:off x="4020176" y="9721546"/>
            <a:ext cx="3082272" cy="511314"/>
          </a:xfrm>
          <a:prstGeom prst="rect">
            <a:avLst/>
          </a:prstGeom>
          <a:noFill/>
          <a:ln cap="flat">
            <a:noFill/>
          </a:ln>
        </p:spPr>
        <p:txBody>
          <a:bodyPr vert="horz" wrap="square" lIns="0" tIns="0" rIns="0" bIns="0" anchor="b" anchorCtr="0" compatLnSpc="1">
            <a:noAutofit/>
          </a:bodyPr>
          <a:lstStyle/>
          <a:p>
            <a:pPr algn="r" defTabSz="868497" hangingPunct="0">
              <a:defRPr sz="1800" b="0" i="0" u="none" strike="noStrike" kern="0" cap="none" spc="0" baseline="0">
                <a:solidFill>
                  <a:srgbClr val="000000"/>
                </a:solidFill>
                <a:uFillTx/>
              </a:defRPr>
            </a:pPr>
            <a:fld id="{B5276F29-C2F9-4959-BD07-977CAD6BDACC}" type="slidenum">
              <a:pPr algn="r" defTabSz="868497" hangingPunct="0">
                <a:defRPr sz="1800" b="0" i="0" u="none" strike="noStrike" kern="0" cap="none" spc="0" baseline="0">
                  <a:solidFill>
                    <a:srgbClr val="000000"/>
                  </a:solidFill>
                  <a:uFillTx/>
                </a:defRPr>
              </a:pPr>
              <a:t>7</a:t>
            </a:fld>
            <a:endParaRPr lang="de-DE" sz="1300">
              <a:solidFill>
                <a:srgbClr val="000000"/>
              </a:solidFill>
              <a:latin typeface="Times New Roman" pitchFamily="18"/>
              <a:ea typeface="Arial Unicode MS" pitchFamily="2"/>
              <a:cs typeface="Tahoma" pitchFamily="2"/>
            </a:endParaRPr>
          </a:p>
        </p:txBody>
      </p:sp>
    </p:spTree>
    <p:extLst>
      <p:ext uri="{BB962C8B-B14F-4D97-AF65-F5344CB8AC3E}">
        <p14:creationId xmlns:p14="http://schemas.microsoft.com/office/powerpoint/2010/main" val="3588238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Referenziert statt identifiziert</a:t>
            </a:r>
            <a:endParaRPr lang="de-DE" dirty="0"/>
          </a:p>
        </p:txBody>
      </p:sp>
      <p:sp>
        <p:nvSpPr>
          <p:cNvPr id="4" name="Foliennummernplatzhalter 3"/>
          <p:cNvSpPr>
            <a:spLocks noGrp="1"/>
          </p:cNvSpPr>
          <p:nvPr>
            <p:ph type="sldNum" sz="quarter" idx="10"/>
          </p:nvPr>
        </p:nvSpPr>
        <p:spPr/>
        <p:txBody>
          <a:bodyPr/>
          <a:lstStyle/>
          <a:p>
            <a:pPr lvl="0"/>
            <a:fld id="{A5F3D844-C375-44DF-B037-CF74E2700F99}" type="slidenum">
              <a:rPr lang="de-DE" smtClean="0"/>
              <a:t>9</a:t>
            </a:fld>
            <a:endParaRPr lang="de-DE"/>
          </a:p>
        </p:txBody>
      </p:sp>
    </p:spTree>
    <p:extLst>
      <p:ext uri="{BB962C8B-B14F-4D97-AF65-F5344CB8AC3E}">
        <p14:creationId xmlns:p14="http://schemas.microsoft.com/office/powerpoint/2010/main" val="700607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020176" y="9721546"/>
            <a:ext cx="3082272" cy="511314"/>
          </a:xfrm>
          <a:prstGeom prst="rect">
            <a:avLst/>
          </a:prstGeom>
          <a:noFill/>
          <a:ln cap="flat">
            <a:noFill/>
          </a:ln>
        </p:spPr>
        <p:txBody>
          <a:bodyPr vert="horz" wrap="square" lIns="0" tIns="0" rIns="0" bIns="0" anchor="b" anchorCtr="0" compatLnSpc="1">
            <a:noAutofit/>
          </a:bodyPr>
          <a:lstStyle/>
          <a:p>
            <a:pPr algn="r" defTabSz="868497" hangingPunct="0">
              <a:defRPr sz="1800" b="0" i="0" u="none" strike="noStrike" kern="0" cap="none" spc="0" baseline="0">
                <a:solidFill>
                  <a:srgbClr val="000000"/>
                </a:solidFill>
                <a:uFillTx/>
              </a:defRPr>
            </a:pPr>
            <a:fld id="{FCAC6AF6-71DF-4DE9-AB60-47A46563539C}" type="slidenum">
              <a:pPr algn="r" defTabSz="868497" hangingPunct="0">
                <a:defRPr sz="1800" b="0" i="0" u="none" strike="noStrike" kern="0" cap="none" spc="0" baseline="0">
                  <a:solidFill>
                    <a:srgbClr val="000000"/>
                  </a:solidFill>
                  <a:uFillTx/>
                </a:defRPr>
              </a:pPr>
              <a:t>10</a:t>
            </a:fld>
            <a:endParaRPr lang="de-DE" sz="1300">
              <a:solidFill>
                <a:srgbClr val="000000"/>
              </a:solidFill>
              <a:latin typeface="Times New Roman" pitchFamily="18"/>
              <a:ea typeface="Arial Unicode MS" pitchFamily="2"/>
              <a:cs typeface="Tahoma" pitchFamily="2"/>
            </a:endParaRPr>
          </a:p>
        </p:txBody>
      </p:sp>
      <p:sp>
        <p:nvSpPr>
          <p:cNvPr id="3" name="Folienbildplatzhalter 1"/>
          <p:cNvSpPr>
            <a:spLocks noGrp="1" noRot="1" noChangeAspect="1"/>
          </p:cNvSpPr>
          <p:nvPr>
            <p:ph type="sldImg"/>
          </p:nvPr>
        </p:nvSpPr>
        <p:spPr>
          <a:xfrm>
            <a:off x="992188" y="777875"/>
            <a:ext cx="5116512" cy="3836988"/>
          </a:xfrm>
          <a:solidFill>
            <a:srgbClr val="5B9BD5"/>
          </a:solidFill>
          <a:ln w="25402">
            <a:solidFill>
              <a:srgbClr val="41719C"/>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941954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60078" y="1237197"/>
            <a:ext cx="7560469" cy="2631887"/>
          </a:xfrm>
        </p:spPr>
        <p:txBody>
          <a:bodyPr anchor="b"/>
          <a:lstStyle>
            <a:lvl1pPr algn="ctr">
              <a:defRPr sz="4961"/>
            </a:lvl1pPr>
          </a:lstStyle>
          <a:p>
            <a:r>
              <a:rPr lang="de-DE" smtClean="0"/>
              <a:t>Titelmasterformat durch Klicken bearbeiten</a:t>
            </a:r>
            <a:endParaRPr lang="de-DE"/>
          </a:p>
        </p:txBody>
      </p:sp>
      <p:sp>
        <p:nvSpPr>
          <p:cNvPr id="3" name="Untertitel 2"/>
          <p:cNvSpPr>
            <a:spLocks noGrp="1"/>
          </p:cNvSpPr>
          <p:nvPr>
            <p:ph type="subTitle" idx="1"/>
          </p:nvPr>
        </p:nvSpPr>
        <p:spPr>
          <a:xfrm>
            <a:off x="1260078" y="3970580"/>
            <a:ext cx="7560469" cy="1825171"/>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125DCFC8-25BF-4DA4-A264-E20E23EC3E41}" type="slidenum">
              <a:rPr lang="de-DE" smtClean="0"/>
              <a:t>‹Nr.›</a:t>
            </a:fld>
            <a:endParaRPr lang="de-DE"/>
          </a:p>
        </p:txBody>
      </p:sp>
    </p:spTree>
    <p:extLst>
      <p:ext uri="{BB962C8B-B14F-4D97-AF65-F5344CB8AC3E}">
        <p14:creationId xmlns:p14="http://schemas.microsoft.com/office/powerpoint/2010/main" val="187173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F6BAD7B1-2A9D-4530-A08B-7B9DF0840428}" type="slidenum">
              <a:rPr lang="de-DE" smtClean="0"/>
              <a:t>‹Nr.›</a:t>
            </a:fld>
            <a:endParaRPr lang="de-DE"/>
          </a:p>
        </p:txBody>
      </p:sp>
    </p:spTree>
    <p:extLst>
      <p:ext uri="{BB962C8B-B14F-4D97-AF65-F5344CB8AC3E}">
        <p14:creationId xmlns:p14="http://schemas.microsoft.com/office/powerpoint/2010/main" val="176374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13947" y="402483"/>
            <a:ext cx="2173635" cy="64064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93043" y="402483"/>
            <a:ext cx="6394896" cy="64064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7B22A2FD-F337-45E2-B4B0-BA2804B1FD2C}" type="slidenum">
              <a:rPr lang="de-DE" smtClean="0"/>
              <a:t>‹Nr.›</a:t>
            </a:fld>
            <a:endParaRPr lang="de-DE"/>
          </a:p>
        </p:txBody>
      </p:sp>
    </p:spTree>
    <p:extLst>
      <p:ext uri="{BB962C8B-B14F-4D97-AF65-F5344CB8AC3E}">
        <p14:creationId xmlns:p14="http://schemas.microsoft.com/office/powerpoint/2010/main" val="70233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C2B834E4-4437-4096-B8B3-D839F4460F1C}" type="slidenum">
              <a:rPr lang="de-DE" smtClean="0"/>
              <a:t>‹Nr.›</a:t>
            </a:fld>
            <a:endParaRPr lang="de-DE"/>
          </a:p>
        </p:txBody>
      </p:sp>
    </p:spTree>
    <p:extLst>
      <p:ext uri="{BB962C8B-B14F-4D97-AF65-F5344CB8AC3E}">
        <p14:creationId xmlns:p14="http://schemas.microsoft.com/office/powerpoint/2010/main" val="66629224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7793" y="1884670"/>
            <a:ext cx="8694539" cy="3144614"/>
          </a:xfrm>
        </p:spPr>
        <p:txBody>
          <a:bodyPr anchor="b"/>
          <a:lstStyle>
            <a:lvl1pPr>
              <a:defRPr sz="4961"/>
            </a:lvl1pPr>
          </a:lstStyle>
          <a:p>
            <a:r>
              <a:rPr lang="de-DE" smtClean="0"/>
              <a:t>Titelmasterformat durch Klicken bearbeiten</a:t>
            </a:r>
            <a:endParaRPr lang="de-DE"/>
          </a:p>
        </p:txBody>
      </p:sp>
      <p:sp>
        <p:nvSpPr>
          <p:cNvPr id="3" name="Textplatzhalter 2"/>
          <p:cNvSpPr>
            <a:spLocks noGrp="1"/>
          </p:cNvSpPr>
          <p:nvPr>
            <p:ph type="body" idx="1"/>
          </p:nvPr>
        </p:nvSpPr>
        <p:spPr>
          <a:xfrm>
            <a:off x="687793" y="5059034"/>
            <a:ext cx="8694539" cy="1653678"/>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BD56C573-6B10-4708-982F-D84853DC61B3}" type="slidenum">
              <a:rPr lang="de-DE" smtClean="0"/>
              <a:t>‹Nr.›</a:t>
            </a:fld>
            <a:endParaRPr lang="de-DE"/>
          </a:p>
        </p:txBody>
      </p:sp>
    </p:spTree>
    <p:extLst>
      <p:ext uri="{BB962C8B-B14F-4D97-AF65-F5344CB8AC3E}">
        <p14:creationId xmlns:p14="http://schemas.microsoft.com/office/powerpoint/2010/main" val="373090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93043" y="2012414"/>
            <a:ext cx="4284266" cy="479654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03316" y="2012414"/>
            <a:ext cx="4284266" cy="479654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pPr lvl="0"/>
            <a:endParaRPr lang="de-DE"/>
          </a:p>
        </p:txBody>
      </p:sp>
      <p:sp>
        <p:nvSpPr>
          <p:cNvPr id="6" name="Fußzeilenplatzhalter 5"/>
          <p:cNvSpPr>
            <a:spLocks noGrp="1"/>
          </p:cNvSpPr>
          <p:nvPr>
            <p:ph type="ftr" sz="quarter" idx="11"/>
          </p:nvPr>
        </p:nvSpPr>
        <p:spPr/>
        <p:txBody>
          <a:bodyPr/>
          <a:lstStyle/>
          <a:p>
            <a:pPr lvl="0"/>
            <a:endParaRPr lang="de-DE"/>
          </a:p>
        </p:txBody>
      </p:sp>
      <p:sp>
        <p:nvSpPr>
          <p:cNvPr id="7" name="Foliennummernplatzhalter 6"/>
          <p:cNvSpPr>
            <a:spLocks noGrp="1"/>
          </p:cNvSpPr>
          <p:nvPr>
            <p:ph type="sldNum" sz="quarter" idx="12"/>
          </p:nvPr>
        </p:nvSpPr>
        <p:spPr/>
        <p:txBody>
          <a:bodyPr/>
          <a:lstStyle/>
          <a:p>
            <a:pPr lvl="0"/>
            <a:fld id="{572FBD6A-8547-4995-994E-5E9D9F46501E}" type="slidenum">
              <a:rPr lang="de-DE" smtClean="0"/>
              <a:t>‹Nr.›</a:t>
            </a:fld>
            <a:endParaRPr lang="de-DE"/>
          </a:p>
        </p:txBody>
      </p:sp>
    </p:spTree>
    <p:extLst>
      <p:ext uri="{BB962C8B-B14F-4D97-AF65-F5344CB8AC3E}">
        <p14:creationId xmlns:p14="http://schemas.microsoft.com/office/powerpoint/2010/main" val="419191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94356" y="402483"/>
            <a:ext cx="8694539" cy="1461188"/>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94357" y="1853171"/>
            <a:ext cx="4264576"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de-DE" smtClean="0"/>
              <a:t>Textmasterformat bearbeiten</a:t>
            </a:r>
          </a:p>
        </p:txBody>
      </p:sp>
      <p:sp>
        <p:nvSpPr>
          <p:cNvPr id="4" name="Inhaltsplatzhalter 3"/>
          <p:cNvSpPr>
            <a:spLocks noGrp="1"/>
          </p:cNvSpPr>
          <p:nvPr>
            <p:ph sz="half" idx="2"/>
          </p:nvPr>
        </p:nvSpPr>
        <p:spPr>
          <a:xfrm>
            <a:off x="694357" y="2761381"/>
            <a:ext cx="4264576" cy="406157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103316" y="1853171"/>
            <a:ext cx="4285579"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de-DE" smtClean="0"/>
              <a:t>Textmasterformat bearbeiten</a:t>
            </a:r>
          </a:p>
        </p:txBody>
      </p:sp>
      <p:sp>
        <p:nvSpPr>
          <p:cNvPr id="6" name="Inhaltsplatzhalter 5"/>
          <p:cNvSpPr>
            <a:spLocks noGrp="1"/>
          </p:cNvSpPr>
          <p:nvPr>
            <p:ph sz="quarter" idx="4"/>
          </p:nvPr>
        </p:nvSpPr>
        <p:spPr>
          <a:xfrm>
            <a:off x="5103316" y="2761381"/>
            <a:ext cx="4285579" cy="406157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pPr lvl="0"/>
            <a:endParaRPr lang="de-DE"/>
          </a:p>
        </p:txBody>
      </p:sp>
      <p:sp>
        <p:nvSpPr>
          <p:cNvPr id="8" name="Fußzeilenplatzhalter 7"/>
          <p:cNvSpPr>
            <a:spLocks noGrp="1"/>
          </p:cNvSpPr>
          <p:nvPr>
            <p:ph type="ftr" sz="quarter" idx="11"/>
          </p:nvPr>
        </p:nvSpPr>
        <p:spPr/>
        <p:txBody>
          <a:bodyPr/>
          <a:lstStyle/>
          <a:p>
            <a:pPr lvl="0"/>
            <a:endParaRPr lang="de-DE"/>
          </a:p>
        </p:txBody>
      </p:sp>
      <p:sp>
        <p:nvSpPr>
          <p:cNvPr id="9" name="Foliennummernplatzhalter 8"/>
          <p:cNvSpPr>
            <a:spLocks noGrp="1"/>
          </p:cNvSpPr>
          <p:nvPr>
            <p:ph type="sldNum" sz="quarter" idx="12"/>
          </p:nvPr>
        </p:nvSpPr>
        <p:spPr/>
        <p:txBody>
          <a:bodyPr/>
          <a:lstStyle/>
          <a:p>
            <a:pPr lvl="0"/>
            <a:fld id="{3AA7BA8B-B908-431F-8C95-2BD9BC244E06}" type="slidenum">
              <a:rPr lang="de-DE" smtClean="0"/>
              <a:t>‹Nr.›</a:t>
            </a:fld>
            <a:endParaRPr lang="de-DE"/>
          </a:p>
        </p:txBody>
      </p:sp>
    </p:spTree>
    <p:extLst>
      <p:ext uri="{BB962C8B-B14F-4D97-AF65-F5344CB8AC3E}">
        <p14:creationId xmlns:p14="http://schemas.microsoft.com/office/powerpoint/2010/main" val="269588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pPr lvl="0"/>
            <a:endParaRPr lang="de-DE"/>
          </a:p>
        </p:txBody>
      </p:sp>
      <p:sp>
        <p:nvSpPr>
          <p:cNvPr id="4" name="Fußzeilenplatzhalter 3"/>
          <p:cNvSpPr>
            <a:spLocks noGrp="1"/>
          </p:cNvSpPr>
          <p:nvPr>
            <p:ph type="ftr" sz="quarter" idx="11"/>
          </p:nvPr>
        </p:nvSpPr>
        <p:spPr/>
        <p:txBody>
          <a:bodyPr/>
          <a:lstStyle/>
          <a:p>
            <a:pPr lvl="0"/>
            <a:endParaRPr lang="de-DE"/>
          </a:p>
        </p:txBody>
      </p:sp>
      <p:sp>
        <p:nvSpPr>
          <p:cNvPr id="5" name="Foliennummernplatzhalter 4"/>
          <p:cNvSpPr>
            <a:spLocks noGrp="1"/>
          </p:cNvSpPr>
          <p:nvPr>
            <p:ph type="sldNum" sz="quarter" idx="12"/>
          </p:nvPr>
        </p:nvSpPr>
        <p:spPr/>
        <p:txBody>
          <a:bodyPr/>
          <a:lstStyle/>
          <a:p>
            <a:pPr lvl="0"/>
            <a:fld id="{35B10F74-E686-412C-BFA9-D054CA9794B6}" type="slidenum">
              <a:rPr lang="de-DE" smtClean="0"/>
              <a:t>‹Nr.›</a:t>
            </a:fld>
            <a:endParaRPr lang="de-DE"/>
          </a:p>
        </p:txBody>
      </p:sp>
    </p:spTree>
    <p:extLst>
      <p:ext uri="{BB962C8B-B14F-4D97-AF65-F5344CB8AC3E}">
        <p14:creationId xmlns:p14="http://schemas.microsoft.com/office/powerpoint/2010/main" val="161713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lvl="0"/>
            <a:endParaRPr lang="de-DE"/>
          </a:p>
        </p:txBody>
      </p:sp>
      <p:sp>
        <p:nvSpPr>
          <p:cNvPr id="3" name="Fußzeilenplatzhalter 2"/>
          <p:cNvSpPr>
            <a:spLocks noGrp="1"/>
          </p:cNvSpPr>
          <p:nvPr>
            <p:ph type="ftr" sz="quarter" idx="11"/>
          </p:nvPr>
        </p:nvSpPr>
        <p:spPr/>
        <p:txBody>
          <a:bodyPr/>
          <a:lstStyle/>
          <a:p>
            <a:pPr lvl="0"/>
            <a:endParaRPr lang="de-DE"/>
          </a:p>
        </p:txBody>
      </p:sp>
      <p:sp>
        <p:nvSpPr>
          <p:cNvPr id="4" name="Foliennummernplatzhalter 3"/>
          <p:cNvSpPr>
            <a:spLocks noGrp="1"/>
          </p:cNvSpPr>
          <p:nvPr>
            <p:ph type="sldNum" sz="quarter" idx="12"/>
          </p:nvPr>
        </p:nvSpPr>
        <p:spPr/>
        <p:txBody>
          <a:bodyPr/>
          <a:lstStyle/>
          <a:p>
            <a:pPr lvl="0"/>
            <a:fld id="{F237E7CC-01CF-4A11-9B27-CAE8047F94F6}" type="slidenum">
              <a:rPr lang="de-DE" smtClean="0"/>
              <a:t>‹Nr.›</a:t>
            </a:fld>
            <a:endParaRPr lang="de-DE"/>
          </a:p>
        </p:txBody>
      </p:sp>
    </p:spTree>
    <p:extLst>
      <p:ext uri="{BB962C8B-B14F-4D97-AF65-F5344CB8AC3E}">
        <p14:creationId xmlns:p14="http://schemas.microsoft.com/office/powerpoint/2010/main" val="401262925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4356" y="503978"/>
            <a:ext cx="3251264" cy="1763924"/>
          </a:xfrm>
        </p:spPr>
        <p:txBody>
          <a:bodyPr anchor="b"/>
          <a:lstStyle>
            <a:lvl1pPr>
              <a:defRPr sz="2646"/>
            </a:lvl1pPr>
          </a:lstStyle>
          <a:p>
            <a:r>
              <a:rPr lang="de-DE" smtClean="0"/>
              <a:t>Titelmasterformat durch Klicken bearbeiten</a:t>
            </a:r>
            <a:endParaRPr lang="de-DE"/>
          </a:p>
        </p:txBody>
      </p:sp>
      <p:sp>
        <p:nvSpPr>
          <p:cNvPr id="3" name="Inhaltsplatzhalter 2"/>
          <p:cNvSpPr>
            <a:spLocks noGrp="1"/>
          </p:cNvSpPr>
          <p:nvPr>
            <p:ph idx="1"/>
          </p:nvPr>
        </p:nvSpPr>
        <p:spPr>
          <a:xfrm>
            <a:off x="4285579" y="1088454"/>
            <a:ext cx="5103316" cy="5372269"/>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de-DE" smtClean="0"/>
              <a:t>Textmasterformat bearbeiten</a:t>
            </a:r>
          </a:p>
        </p:txBody>
      </p:sp>
      <p:sp>
        <p:nvSpPr>
          <p:cNvPr id="5" name="Datumsplatzhalter 4"/>
          <p:cNvSpPr>
            <a:spLocks noGrp="1"/>
          </p:cNvSpPr>
          <p:nvPr>
            <p:ph type="dt" sz="half" idx="10"/>
          </p:nvPr>
        </p:nvSpPr>
        <p:spPr/>
        <p:txBody>
          <a:bodyPr/>
          <a:lstStyle/>
          <a:p>
            <a:pPr lvl="0"/>
            <a:endParaRPr lang="de-DE"/>
          </a:p>
        </p:txBody>
      </p:sp>
      <p:sp>
        <p:nvSpPr>
          <p:cNvPr id="6" name="Fußzeilenplatzhalter 5"/>
          <p:cNvSpPr>
            <a:spLocks noGrp="1"/>
          </p:cNvSpPr>
          <p:nvPr>
            <p:ph type="ftr" sz="quarter" idx="11"/>
          </p:nvPr>
        </p:nvSpPr>
        <p:spPr/>
        <p:txBody>
          <a:bodyPr/>
          <a:lstStyle/>
          <a:p>
            <a:pPr lvl="0"/>
            <a:endParaRPr lang="de-DE"/>
          </a:p>
        </p:txBody>
      </p:sp>
      <p:sp>
        <p:nvSpPr>
          <p:cNvPr id="7" name="Foliennummernplatzhalter 6"/>
          <p:cNvSpPr>
            <a:spLocks noGrp="1"/>
          </p:cNvSpPr>
          <p:nvPr>
            <p:ph type="sldNum" sz="quarter" idx="12"/>
          </p:nvPr>
        </p:nvSpPr>
        <p:spPr/>
        <p:txBody>
          <a:bodyPr/>
          <a:lstStyle/>
          <a:p>
            <a:pPr lvl="0"/>
            <a:fld id="{BE89459F-F82B-4CF1-BF4A-928683926CF0}" type="slidenum">
              <a:rPr lang="de-DE" smtClean="0"/>
              <a:t>‹Nr.›</a:t>
            </a:fld>
            <a:endParaRPr lang="de-DE"/>
          </a:p>
        </p:txBody>
      </p:sp>
    </p:spTree>
    <p:extLst>
      <p:ext uri="{BB962C8B-B14F-4D97-AF65-F5344CB8AC3E}">
        <p14:creationId xmlns:p14="http://schemas.microsoft.com/office/powerpoint/2010/main" val="192894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4356" y="503978"/>
            <a:ext cx="3251264" cy="1763924"/>
          </a:xfrm>
        </p:spPr>
        <p:txBody>
          <a:bodyPr anchor="b"/>
          <a:lstStyle>
            <a:lvl1pPr>
              <a:defRPr sz="2646"/>
            </a:lvl1pPr>
          </a:lstStyle>
          <a:p>
            <a:r>
              <a:rPr lang="de-DE" smtClean="0"/>
              <a:t>Titelmasterformat durch Klicken bearbeiten</a:t>
            </a:r>
            <a:endParaRPr lang="de-DE"/>
          </a:p>
        </p:txBody>
      </p:sp>
      <p:sp>
        <p:nvSpPr>
          <p:cNvPr id="3" name="Bildplatzhalter 2"/>
          <p:cNvSpPr>
            <a:spLocks noGrp="1"/>
          </p:cNvSpPr>
          <p:nvPr>
            <p:ph type="pic" idx="1"/>
          </p:nvPr>
        </p:nvSpPr>
        <p:spPr>
          <a:xfrm>
            <a:off x="4285579" y="1088454"/>
            <a:ext cx="5103316" cy="5372269"/>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de-DE"/>
          </a:p>
        </p:txBody>
      </p:sp>
      <p:sp>
        <p:nvSpPr>
          <p:cNvPr id="4" name="Textplatzhalter 3"/>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de-DE" smtClean="0"/>
              <a:t>Textmasterformat bearbeiten</a:t>
            </a:r>
          </a:p>
        </p:txBody>
      </p:sp>
      <p:sp>
        <p:nvSpPr>
          <p:cNvPr id="5" name="Datumsplatzhalter 4"/>
          <p:cNvSpPr>
            <a:spLocks noGrp="1"/>
          </p:cNvSpPr>
          <p:nvPr>
            <p:ph type="dt" sz="half" idx="10"/>
          </p:nvPr>
        </p:nvSpPr>
        <p:spPr/>
        <p:txBody>
          <a:bodyPr/>
          <a:lstStyle/>
          <a:p>
            <a:pPr lvl="0"/>
            <a:endParaRPr lang="de-DE"/>
          </a:p>
        </p:txBody>
      </p:sp>
      <p:sp>
        <p:nvSpPr>
          <p:cNvPr id="6" name="Fußzeilenplatzhalter 5"/>
          <p:cNvSpPr>
            <a:spLocks noGrp="1"/>
          </p:cNvSpPr>
          <p:nvPr>
            <p:ph type="ftr" sz="quarter" idx="11"/>
          </p:nvPr>
        </p:nvSpPr>
        <p:spPr/>
        <p:txBody>
          <a:bodyPr/>
          <a:lstStyle/>
          <a:p>
            <a:pPr lvl="0"/>
            <a:endParaRPr lang="de-DE"/>
          </a:p>
        </p:txBody>
      </p:sp>
      <p:sp>
        <p:nvSpPr>
          <p:cNvPr id="7" name="Foliennummernplatzhalter 6"/>
          <p:cNvSpPr>
            <a:spLocks noGrp="1"/>
          </p:cNvSpPr>
          <p:nvPr>
            <p:ph type="sldNum" sz="quarter" idx="12"/>
          </p:nvPr>
        </p:nvSpPr>
        <p:spPr/>
        <p:txBody>
          <a:bodyPr/>
          <a:lstStyle/>
          <a:p>
            <a:pPr lvl="0"/>
            <a:fld id="{A5C315EC-0021-465C-A6EB-249757509B7B}" type="slidenum">
              <a:rPr lang="de-DE" smtClean="0"/>
              <a:t>‹Nr.›</a:t>
            </a:fld>
            <a:endParaRPr lang="de-DE"/>
          </a:p>
        </p:txBody>
      </p:sp>
    </p:spTree>
    <p:extLst>
      <p:ext uri="{BB962C8B-B14F-4D97-AF65-F5344CB8AC3E}">
        <p14:creationId xmlns:p14="http://schemas.microsoft.com/office/powerpoint/2010/main" val="29813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992">
                <a:solidFill>
                  <a:schemeClr val="tx1">
                    <a:tint val="75000"/>
                  </a:schemeClr>
                </a:solidFill>
              </a:defRPr>
            </a:lvl1pPr>
          </a:lstStyle>
          <a:p>
            <a:pPr lvl="0"/>
            <a:endParaRPr lang="de-DE"/>
          </a:p>
        </p:txBody>
      </p:sp>
      <p:sp>
        <p:nvSpPr>
          <p:cNvPr id="5" name="Fußzeilenplatzhalter 4"/>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992">
                <a:solidFill>
                  <a:schemeClr val="tx1">
                    <a:tint val="75000"/>
                  </a:schemeClr>
                </a:solidFill>
              </a:defRPr>
            </a:lvl1pPr>
          </a:lstStyle>
          <a:p>
            <a:pPr lvl="0"/>
            <a:endParaRPr lang="de-DE"/>
          </a:p>
        </p:txBody>
      </p:sp>
      <p:sp>
        <p:nvSpPr>
          <p:cNvPr id="6" name="Foliennummernplatzhalter 5"/>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992">
                <a:solidFill>
                  <a:schemeClr val="tx1">
                    <a:tint val="75000"/>
                  </a:schemeClr>
                </a:solidFill>
              </a:defRPr>
            </a:lvl1pPr>
          </a:lstStyle>
          <a:p>
            <a:pPr lvl="0"/>
            <a:fld id="{BD56C573-6B10-4708-982F-D84853DC61B3}" type="slidenum">
              <a:rPr lang="de-DE" smtClean="0"/>
              <a:t>‹Nr.›</a:t>
            </a:fld>
            <a:endParaRPr lang="de-DE"/>
          </a:p>
        </p:txBody>
      </p:sp>
    </p:spTree>
    <p:extLst>
      <p:ext uri="{BB962C8B-B14F-4D97-AF65-F5344CB8AC3E}">
        <p14:creationId xmlns:p14="http://schemas.microsoft.com/office/powerpoint/2010/main" val="10251149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de-DE"/>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7287/peerj.preprints.2630v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arxiv.org/abs/1706.0652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romac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de-DE" dirty="0"/>
              <a:t>Software </a:t>
            </a:r>
            <a:r>
              <a:rPr lang="de-DE" dirty="0" err="1" smtClean="0"/>
              <a:t>as</a:t>
            </a:r>
            <a:r>
              <a:rPr lang="de-DE" dirty="0" smtClean="0"/>
              <a:t> Research Data</a:t>
            </a:r>
            <a:endParaRPr lang="de-DE" dirty="0"/>
          </a:p>
        </p:txBody>
      </p:sp>
      <p:sp>
        <p:nvSpPr>
          <p:cNvPr id="2" name="Untertitel 1"/>
          <p:cNvSpPr txBox="1">
            <a:spLocks noGrp="1"/>
          </p:cNvSpPr>
          <p:nvPr>
            <p:ph type="subTitle" idx="1"/>
          </p:nvPr>
        </p:nvSpPr>
        <p:spPr/>
        <p:txBody>
          <a:bodyPr anchor="ctr" anchorCtr="1"/>
          <a:lstStyle/>
          <a:p>
            <a:pPr lvl="0" algn="ctr"/>
            <a:r>
              <a:rPr lang="de-DE" sz="2600" dirty="0" err="1" smtClean="0"/>
              <a:t>Introduction</a:t>
            </a:r>
            <a:endParaRPr lang="de-DE" sz="26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5053" y="381141"/>
            <a:ext cx="1886400" cy="7545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smtClean="0"/>
              <a:t>References</a:t>
            </a:r>
            <a:endParaRPr lang="de-DE" dirty="0"/>
          </a:p>
        </p:txBody>
      </p:sp>
      <p:sp>
        <p:nvSpPr>
          <p:cNvPr id="3" name="Textplatzhalter 2"/>
          <p:cNvSpPr txBox="1">
            <a:spLocks noGrp="1"/>
          </p:cNvSpPr>
          <p:nvPr>
            <p:ph idx="1"/>
          </p:nvPr>
        </p:nvSpPr>
        <p:spPr/>
        <p:txBody>
          <a:bodyPr/>
          <a:lstStyle/>
          <a:p>
            <a:pPr lvl="0"/>
            <a:r>
              <a:rPr lang="de-DE" sz="1200" dirty="0">
                <a:latin typeface="Calibri"/>
              </a:rPr>
              <a:t>U. </a:t>
            </a:r>
            <a:r>
              <a:rPr lang="de-DE" sz="1200" dirty="0" err="1">
                <a:latin typeface="Calibri"/>
              </a:rPr>
              <a:t>Nangia</a:t>
            </a:r>
            <a:r>
              <a:rPr lang="de-DE" sz="1200" dirty="0">
                <a:latin typeface="Calibri"/>
              </a:rPr>
              <a:t> </a:t>
            </a:r>
            <a:r>
              <a:rPr lang="de-DE" sz="1200" dirty="0" err="1">
                <a:latin typeface="Calibri"/>
              </a:rPr>
              <a:t>and</a:t>
            </a:r>
            <a:r>
              <a:rPr lang="de-DE" sz="1200" dirty="0">
                <a:latin typeface="Calibri"/>
              </a:rPr>
              <a:t> D. S. Katz, “Track 1 Paper: </a:t>
            </a:r>
            <a:r>
              <a:rPr lang="de-DE" sz="1200" dirty="0" err="1">
                <a:latin typeface="Calibri"/>
              </a:rPr>
              <a:t>Surveying</a:t>
            </a:r>
            <a:r>
              <a:rPr lang="de-DE" sz="1200" dirty="0">
                <a:latin typeface="Calibri"/>
              </a:rPr>
              <a:t> </a:t>
            </a:r>
            <a:r>
              <a:rPr lang="de-DE" sz="1200" dirty="0" err="1">
                <a:latin typeface="Calibri"/>
              </a:rPr>
              <a:t>the</a:t>
            </a:r>
            <a:r>
              <a:rPr lang="de-DE" sz="1200" dirty="0">
                <a:latin typeface="Calibri"/>
              </a:rPr>
              <a:t> U.S. National </a:t>
            </a:r>
            <a:r>
              <a:rPr lang="de-DE" sz="1200" dirty="0" err="1">
                <a:latin typeface="Calibri"/>
              </a:rPr>
              <a:t>Postdoctoral</a:t>
            </a:r>
            <a:r>
              <a:rPr lang="de-DE" sz="1200" dirty="0">
                <a:latin typeface="Calibri"/>
              </a:rPr>
              <a:t> </a:t>
            </a:r>
            <a:r>
              <a:rPr lang="de-DE" sz="1200" dirty="0" err="1">
                <a:latin typeface="Calibri"/>
              </a:rPr>
              <a:t>Association</a:t>
            </a:r>
            <a:r>
              <a:rPr lang="de-DE" sz="1200" dirty="0">
                <a:latin typeface="Calibri"/>
              </a:rPr>
              <a:t> </a:t>
            </a:r>
            <a:r>
              <a:rPr lang="de-DE" sz="1200" dirty="0" err="1">
                <a:latin typeface="Calibri"/>
              </a:rPr>
              <a:t>Regarding</a:t>
            </a:r>
            <a:r>
              <a:rPr lang="de-DE" sz="1200" dirty="0">
                <a:latin typeface="Calibri"/>
              </a:rPr>
              <a:t> Software </a:t>
            </a:r>
            <a:r>
              <a:rPr lang="de-DE" sz="1200" dirty="0" err="1">
                <a:latin typeface="Calibri"/>
              </a:rPr>
              <a:t>Use</a:t>
            </a:r>
            <a:r>
              <a:rPr lang="de-DE" sz="1200" dirty="0">
                <a:latin typeface="Calibri"/>
              </a:rPr>
              <a:t> </a:t>
            </a:r>
            <a:r>
              <a:rPr lang="de-DE" sz="1200" dirty="0" err="1">
                <a:latin typeface="Calibri"/>
              </a:rPr>
              <a:t>and</a:t>
            </a:r>
            <a:r>
              <a:rPr lang="de-DE" sz="1200" dirty="0">
                <a:latin typeface="Calibri"/>
              </a:rPr>
              <a:t> Training in Research,” </a:t>
            </a:r>
            <a:r>
              <a:rPr lang="de-DE" sz="1200" dirty="0" err="1">
                <a:latin typeface="Calibri"/>
              </a:rPr>
              <a:t>Zenodo</a:t>
            </a:r>
            <a:r>
              <a:rPr lang="de-DE" sz="1200" dirty="0">
                <a:latin typeface="Calibri"/>
              </a:rPr>
              <a:t>, 2017. </a:t>
            </a:r>
            <a:r>
              <a:rPr lang="de-DE" sz="1200" dirty="0" err="1">
                <a:latin typeface="Calibri"/>
              </a:rPr>
              <a:t>doi</a:t>
            </a:r>
            <a:r>
              <a:rPr lang="de-DE" sz="1200" dirty="0">
                <a:latin typeface="Calibri"/>
              </a:rPr>
              <a:t>: 10.5281/zenodo.814102</a:t>
            </a:r>
          </a:p>
          <a:p>
            <a:pPr lvl="0" algn="l"/>
            <a:r>
              <a:rPr lang="de-DE" sz="1200" dirty="0">
                <a:latin typeface="Calibri"/>
              </a:rPr>
              <a:t>Katz DS, Niemeyer KE, Smith AM, Anderson WL, </a:t>
            </a:r>
            <a:r>
              <a:rPr lang="de-DE" sz="1200" dirty="0" err="1">
                <a:latin typeface="Calibri"/>
              </a:rPr>
              <a:t>Boettiger</a:t>
            </a:r>
            <a:r>
              <a:rPr lang="de-DE" sz="1200" dirty="0">
                <a:latin typeface="Calibri"/>
              </a:rPr>
              <a:t> C, </a:t>
            </a:r>
            <a:r>
              <a:rPr lang="de-DE" sz="1200" dirty="0" err="1">
                <a:latin typeface="Calibri"/>
              </a:rPr>
              <a:t>Hinsen</a:t>
            </a:r>
            <a:r>
              <a:rPr lang="de-DE" sz="1200" dirty="0">
                <a:latin typeface="Calibri"/>
              </a:rPr>
              <a:t> K, </a:t>
            </a:r>
            <a:r>
              <a:rPr lang="de-DE" sz="1200" dirty="0" err="1">
                <a:latin typeface="Calibri"/>
              </a:rPr>
              <a:t>Hooft</a:t>
            </a:r>
            <a:r>
              <a:rPr lang="de-DE" sz="1200" dirty="0">
                <a:latin typeface="Calibri"/>
              </a:rPr>
              <a:t> R, </a:t>
            </a:r>
            <a:r>
              <a:rPr lang="de-DE" sz="1200" dirty="0" err="1">
                <a:latin typeface="Calibri"/>
              </a:rPr>
              <a:t>Hucka</a:t>
            </a:r>
            <a:r>
              <a:rPr lang="de-DE" sz="1200" dirty="0">
                <a:latin typeface="Calibri"/>
              </a:rPr>
              <a:t> M, Lee A, Löffler F, Pollard T, Rios F. (2016) Software vs. </a:t>
            </a:r>
            <a:r>
              <a:rPr lang="de-DE" sz="1200" dirty="0" err="1">
                <a:latin typeface="Calibri"/>
              </a:rPr>
              <a:t>data</a:t>
            </a:r>
            <a:r>
              <a:rPr lang="de-DE" sz="1200" dirty="0">
                <a:latin typeface="Calibri"/>
              </a:rPr>
              <a:t> in </a:t>
            </a:r>
            <a:r>
              <a:rPr lang="de-DE" sz="1200" dirty="0" err="1">
                <a:latin typeface="Calibri"/>
              </a:rPr>
              <a:t>the</a:t>
            </a:r>
            <a:r>
              <a:rPr lang="de-DE" sz="1200" dirty="0">
                <a:latin typeface="Calibri"/>
              </a:rPr>
              <a:t> </a:t>
            </a:r>
            <a:r>
              <a:rPr lang="de-DE" sz="1200" dirty="0" err="1">
                <a:latin typeface="Calibri"/>
              </a:rPr>
              <a:t>context</a:t>
            </a:r>
            <a:r>
              <a:rPr lang="de-DE" sz="1200" dirty="0">
                <a:latin typeface="Calibri"/>
              </a:rPr>
              <a:t> </a:t>
            </a:r>
            <a:r>
              <a:rPr lang="de-DE" sz="1200" dirty="0" err="1">
                <a:latin typeface="Calibri"/>
              </a:rPr>
              <a:t>of</a:t>
            </a:r>
            <a:r>
              <a:rPr lang="de-DE" sz="1200" dirty="0">
                <a:latin typeface="Calibri"/>
              </a:rPr>
              <a:t> </a:t>
            </a:r>
            <a:r>
              <a:rPr lang="de-DE" sz="1200" dirty="0" err="1">
                <a:latin typeface="Calibri"/>
              </a:rPr>
              <a:t>citation</a:t>
            </a:r>
            <a:r>
              <a:rPr lang="de-DE" sz="1200" dirty="0">
                <a:latin typeface="Calibri"/>
              </a:rPr>
              <a:t>. </a:t>
            </a:r>
            <a:r>
              <a:rPr lang="de-DE" sz="1200" dirty="0" err="1">
                <a:latin typeface="Calibri"/>
              </a:rPr>
              <a:t>PeerJ</a:t>
            </a:r>
            <a:r>
              <a:rPr lang="de-DE" sz="1200" dirty="0">
                <a:latin typeface="Calibri"/>
              </a:rPr>
              <a:t> </a:t>
            </a:r>
            <a:r>
              <a:rPr lang="de-DE" sz="1200" dirty="0" err="1">
                <a:latin typeface="Calibri"/>
              </a:rPr>
              <a:t>Preprints</a:t>
            </a:r>
            <a:r>
              <a:rPr lang="de-DE" sz="1200" dirty="0">
                <a:latin typeface="Calibri"/>
              </a:rPr>
              <a:t> 4:e2630v1 </a:t>
            </a:r>
            <a:r>
              <a:rPr lang="de-DE" sz="1200" dirty="0">
                <a:latin typeface="Calibri"/>
                <a:hlinkClick r:id="rId3"/>
              </a:rPr>
              <a:t>https://doi.org/10.7287/peerj.preprints.2630v1</a:t>
            </a:r>
            <a:endParaRPr lang="de-DE" sz="1200" dirty="0">
              <a:latin typeface="Calibri"/>
            </a:endParaRPr>
          </a:p>
          <a:p>
            <a:pPr lvl="0" algn="l"/>
            <a:r>
              <a:rPr lang="de-DE" sz="1200" dirty="0">
                <a:latin typeface="Calibri"/>
              </a:rPr>
              <a:t>U. </a:t>
            </a:r>
            <a:r>
              <a:rPr lang="de-DE" sz="1200" dirty="0" err="1">
                <a:latin typeface="Calibri"/>
              </a:rPr>
              <a:t>Nangia</a:t>
            </a:r>
            <a:r>
              <a:rPr lang="de-DE" sz="1200" dirty="0">
                <a:latin typeface="Calibri"/>
              </a:rPr>
              <a:t> </a:t>
            </a:r>
            <a:r>
              <a:rPr lang="de-DE" sz="1200" dirty="0" err="1">
                <a:latin typeface="Calibri"/>
              </a:rPr>
              <a:t>and</a:t>
            </a:r>
            <a:r>
              <a:rPr lang="de-DE" sz="1200" dirty="0">
                <a:latin typeface="Calibri"/>
              </a:rPr>
              <a:t> D. S. Katz, "Understanding Software in Research: Initial </a:t>
            </a:r>
            <a:r>
              <a:rPr lang="de-DE" sz="1200" dirty="0" err="1">
                <a:latin typeface="Calibri"/>
              </a:rPr>
              <a:t>Results</a:t>
            </a:r>
            <a:r>
              <a:rPr lang="de-DE" sz="1200" dirty="0">
                <a:latin typeface="Calibri"/>
              </a:rPr>
              <a:t> </a:t>
            </a:r>
            <a:r>
              <a:rPr lang="de-DE" sz="1200" dirty="0" err="1">
                <a:latin typeface="Calibri"/>
              </a:rPr>
              <a:t>from</a:t>
            </a:r>
            <a:r>
              <a:rPr lang="de-DE" sz="1200" dirty="0">
                <a:latin typeface="Calibri"/>
              </a:rPr>
              <a:t> </a:t>
            </a:r>
            <a:r>
              <a:rPr lang="de-DE" sz="1200" dirty="0" err="1">
                <a:latin typeface="Calibri"/>
              </a:rPr>
              <a:t>Examining</a:t>
            </a:r>
            <a:r>
              <a:rPr lang="de-DE" sz="1200" dirty="0">
                <a:latin typeface="Calibri"/>
              </a:rPr>
              <a:t> Nature </a:t>
            </a:r>
            <a:r>
              <a:rPr lang="de-DE" sz="1200" dirty="0" err="1">
                <a:latin typeface="Calibri"/>
              </a:rPr>
              <a:t>and</a:t>
            </a:r>
            <a:r>
              <a:rPr lang="de-DE" sz="1200" dirty="0">
                <a:latin typeface="Calibri"/>
              </a:rPr>
              <a:t> a Call </a:t>
            </a:r>
            <a:r>
              <a:rPr lang="de-DE" sz="1200" dirty="0" err="1">
                <a:latin typeface="Calibri"/>
              </a:rPr>
              <a:t>for</a:t>
            </a:r>
            <a:r>
              <a:rPr lang="de-DE" sz="1200" dirty="0">
                <a:latin typeface="Calibri"/>
              </a:rPr>
              <a:t> </a:t>
            </a:r>
            <a:r>
              <a:rPr lang="de-DE" sz="1200" dirty="0" err="1">
                <a:latin typeface="Calibri"/>
              </a:rPr>
              <a:t>Collaboration</a:t>
            </a:r>
            <a:r>
              <a:rPr lang="de-DE" sz="1200" dirty="0">
                <a:latin typeface="Calibri"/>
              </a:rPr>
              <a:t>," </a:t>
            </a:r>
            <a:r>
              <a:rPr lang="de-DE" sz="1200" dirty="0" err="1">
                <a:latin typeface="Calibri"/>
              </a:rPr>
              <a:t>arXiv</a:t>
            </a:r>
            <a:r>
              <a:rPr lang="de-DE" sz="1200" dirty="0">
                <a:latin typeface="Calibri"/>
              </a:rPr>
              <a:t>, 2017. </a:t>
            </a:r>
            <a:r>
              <a:rPr lang="de-DE" sz="1200" dirty="0">
                <a:latin typeface="Calibri"/>
                <a:hlinkClick r:id="rId4"/>
              </a:rPr>
              <a:t>https://arxiv.org/abs/1706.06527</a:t>
            </a:r>
            <a:endParaRPr lang="de-DE" sz="1200" dirty="0">
              <a:latin typeface="Calibri"/>
            </a:endParaRPr>
          </a:p>
          <a:p>
            <a:pPr lvl="0" algn="l"/>
            <a:r>
              <a:rPr lang="en-US" sz="1200" dirty="0" err="1">
                <a:latin typeface="Calibri"/>
              </a:rPr>
              <a:t>Howison</a:t>
            </a:r>
            <a:r>
              <a:rPr lang="en-US" sz="1200" dirty="0">
                <a:latin typeface="Calibri"/>
              </a:rPr>
              <a:t>, J. &amp; Bullard, J. (2016). Software in the scientific literature: Problems with seeing, finding, and using software mentioned in the biology literature. </a:t>
            </a:r>
            <a:r>
              <a:rPr lang="en-US" sz="1200" i="1" dirty="0">
                <a:latin typeface="Calibri"/>
              </a:rPr>
              <a:t>Journal of the Association for Information Science and Technology</a:t>
            </a:r>
            <a:r>
              <a:rPr lang="en-US" sz="1200" dirty="0">
                <a:latin typeface="Calibri"/>
              </a:rPr>
              <a:t>, 67, 2137--2155. </a:t>
            </a:r>
            <a:r>
              <a:rPr lang="en-US" sz="1200" dirty="0" err="1">
                <a:latin typeface="Calibri"/>
              </a:rPr>
              <a:t>doi</a:t>
            </a:r>
            <a:r>
              <a:rPr lang="en-US" sz="1200" dirty="0">
                <a:latin typeface="Calibri"/>
              </a:rPr>
              <a:t>: 10.1002/asi.23538 </a:t>
            </a:r>
            <a:endParaRPr lang="de-DE" sz="1200" dirty="0">
              <a:latin typeface="Times New Roman" pitchFamily="18"/>
            </a:endParaRPr>
          </a:p>
          <a:p>
            <a:pPr lvl="0" algn="l"/>
            <a:endParaRPr lang="de-DE" sz="1200" dirty="0">
              <a:latin typeface="Calibri"/>
            </a:endParaRPr>
          </a:p>
          <a:p>
            <a:pPr lvl="0" algn="l"/>
            <a:endParaRPr lang="de-DE" sz="1200" dirty="0"/>
          </a:p>
          <a:p>
            <a:pPr lvl="0"/>
            <a:endParaRPr lang="de-DE" sz="1200" dirty="0">
              <a:latin typeface="Times New Roman" pitchFamily="18"/>
            </a:endParaRPr>
          </a:p>
          <a:p>
            <a:pPr lvl="0"/>
            <a:endParaRPr lang="de-DE" sz="1200" dirty="0">
              <a:latin typeface="Times New Roman" pitchFamily="18"/>
            </a:endParaRPr>
          </a:p>
          <a:p>
            <a:pPr lvl="0"/>
            <a:endParaRPr lang="de-DE" sz="1200" dirty="0">
              <a:latin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a:t>Software vs. </a:t>
            </a:r>
            <a:r>
              <a:rPr lang="de-DE" dirty="0" err="1" smtClean="0"/>
              <a:t>data</a:t>
            </a:r>
            <a:r>
              <a:rPr lang="de-DE" dirty="0" smtClean="0"/>
              <a:t> </a:t>
            </a:r>
            <a:r>
              <a:rPr lang="de-DE" dirty="0"/>
              <a:t>in </a:t>
            </a:r>
            <a:r>
              <a:rPr lang="de-DE" dirty="0" err="1" smtClean="0"/>
              <a:t>research</a:t>
            </a:r>
            <a:endParaRPr lang="de-DE" dirty="0"/>
          </a:p>
        </p:txBody>
      </p:sp>
      <p:sp>
        <p:nvSpPr>
          <p:cNvPr id="3" name="Inhaltsplatzhalter 2"/>
          <p:cNvSpPr txBox="1">
            <a:spLocks noGrp="1"/>
          </p:cNvSpPr>
          <p:nvPr>
            <p:ph idx="1"/>
          </p:nvPr>
        </p:nvSpPr>
        <p:spPr/>
        <p:txBody>
          <a:bodyPr/>
          <a:lstStyle/>
          <a:p>
            <a:pPr lvl="0"/>
            <a:r>
              <a:rPr lang="en-GB" dirty="0"/>
              <a:t>Data </a:t>
            </a:r>
          </a:p>
          <a:p>
            <a:pPr lvl="1"/>
            <a:r>
              <a:rPr lang="en-US" sz="2069" dirty="0"/>
              <a:t>scientific data are facts or observations</a:t>
            </a:r>
            <a:endParaRPr lang="en-US" sz="2869" dirty="0"/>
          </a:p>
          <a:p>
            <a:pPr lvl="1"/>
            <a:r>
              <a:rPr lang="de-DE" sz="2069" dirty="0" err="1" smtClean="0"/>
              <a:t>data</a:t>
            </a:r>
            <a:r>
              <a:rPr lang="de-DE" sz="2069" dirty="0" smtClean="0"/>
              <a:t> </a:t>
            </a:r>
            <a:r>
              <a:rPr lang="de-DE" sz="2069" dirty="0" err="1"/>
              <a:t>provide</a:t>
            </a:r>
            <a:r>
              <a:rPr lang="de-DE" sz="2069" dirty="0"/>
              <a:t> </a:t>
            </a:r>
            <a:r>
              <a:rPr lang="de-DE" sz="2069" dirty="0" err="1"/>
              <a:t>evidence</a:t>
            </a:r>
            <a:endParaRPr lang="de-DE" sz="2869" dirty="0"/>
          </a:p>
          <a:p>
            <a:pPr lvl="0"/>
            <a:r>
              <a:rPr lang="en-GB" dirty="0" smtClean="0"/>
              <a:t>Software</a:t>
            </a:r>
            <a:endParaRPr lang="en-GB" dirty="0"/>
          </a:p>
          <a:p>
            <a:pPr lvl="1"/>
            <a:r>
              <a:rPr lang="de-DE" sz="2069" dirty="0" err="1"/>
              <a:t>is</a:t>
            </a:r>
            <a:r>
              <a:rPr lang="de-DE" sz="2069" dirty="0"/>
              <a:t> a </a:t>
            </a:r>
            <a:r>
              <a:rPr lang="de-DE" sz="2069" dirty="0" err="1"/>
              <a:t>creative</a:t>
            </a:r>
            <a:r>
              <a:rPr lang="de-DE" sz="2069" dirty="0"/>
              <a:t> </a:t>
            </a:r>
            <a:r>
              <a:rPr lang="de-DE" sz="2069" dirty="0" err="1"/>
              <a:t>work</a:t>
            </a:r>
            <a:endParaRPr lang="de-DE" sz="2869" dirty="0"/>
          </a:p>
          <a:p>
            <a:pPr lvl="1"/>
            <a:r>
              <a:rPr lang="de-DE" sz="2069" dirty="0" err="1"/>
              <a:t>provides</a:t>
            </a:r>
            <a:r>
              <a:rPr lang="de-DE" sz="2069" dirty="0"/>
              <a:t> an </a:t>
            </a:r>
            <a:r>
              <a:rPr lang="de-DE" sz="2069" dirty="0" err="1"/>
              <a:t>executable</a:t>
            </a:r>
            <a:r>
              <a:rPr lang="de-DE" sz="2069" dirty="0"/>
              <a:t> </a:t>
            </a:r>
            <a:r>
              <a:rPr lang="de-DE" sz="2069" dirty="0" err="1"/>
              <a:t>tool</a:t>
            </a:r>
            <a:endParaRPr lang="de-DE" sz="2869" dirty="0"/>
          </a:p>
          <a:p>
            <a:pPr lvl="1"/>
            <a:r>
              <a:rPr lang="de-DE" sz="2069" dirty="0" err="1"/>
              <a:t>operates</a:t>
            </a:r>
            <a:r>
              <a:rPr lang="de-DE" sz="2069" dirty="0"/>
              <a:t> on </a:t>
            </a:r>
            <a:r>
              <a:rPr lang="de-DE" sz="2069" dirty="0" err="1"/>
              <a:t>data</a:t>
            </a:r>
            <a:endParaRPr lang="de-DE" sz="2869" dirty="0"/>
          </a:p>
          <a:p>
            <a:pPr marL="0" lvl="0" indent="0">
              <a:buNone/>
            </a:pPr>
            <a:endParaRPr lang="en-GB" sz="2000" dirty="0"/>
          </a:p>
          <a:p>
            <a:pPr lvl="0"/>
            <a:r>
              <a:rPr lang="en-GB" sz="2000" dirty="0" smtClean="0"/>
              <a:t>Software and data are similar in terms of credits and metrics in the scientific context. Both have traditionally not been cited in publications</a:t>
            </a:r>
            <a:endParaRPr lang="en-GB" sz="2000" dirty="0"/>
          </a:p>
          <a:p>
            <a:pPr lvl="0"/>
            <a:endParaRPr lang="de-DE" dirty="0"/>
          </a:p>
        </p:txBody>
      </p:sp>
      <p:sp>
        <p:nvSpPr>
          <p:cNvPr id="4" name="Rechteck 4"/>
          <p:cNvSpPr/>
          <p:nvPr/>
        </p:nvSpPr>
        <p:spPr>
          <a:xfrm>
            <a:off x="437430" y="6435117"/>
            <a:ext cx="9204780" cy="64633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0"/>
              </a:spcBef>
              <a:spcAft>
                <a:spcPts val="0"/>
              </a:spcAft>
              <a:buNone/>
              <a:tabLst/>
              <a:defRPr sz="1200" b="0" i="0" u="none" strike="noStrike" kern="0" cap="none" spc="0" baseline="0">
                <a:solidFill>
                  <a:srgbClr val="000000"/>
                </a:solidFill>
                <a:uFillTx/>
              </a:defRPr>
            </a:pPr>
            <a:r>
              <a:rPr lang="de-DE" sz="1200" b="0" i="0" u="none" strike="noStrike" kern="0" cap="none" spc="0" baseline="0">
                <a:solidFill>
                  <a:srgbClr val="000000"/>
                </a:solidFill>
                <a:uFillTx/>
                <a:latin typeface="Arial" pitchFamily="18"/>
                <a:ea typeface="Microsoft YaHei" pitchFamily="2"/>
                <a:cs typeface="Mangal" pitchFamily="2"/>
              </a:rPr>
              <a:t>Katz DS, Niemeyer KE, Smith AM, Anderson WL, Boettiger C, Hinsen K, Hooft R, Hucka M, Lee A, Löffler F, Pollard T, Rios F. (2016) Software vs. data in the context of citation. PeerJ Preprints 4:e2630v1 https://doi.org/10.7287/peerj.preprints.2630v1</a:t>
            </a:r>
          </a:p>
          <a:p>
            <a:pPr marL="0" marR="0" lvl="0" indent="0" algn="l" defTabSz="914400" rtl="0" fontAlgn="auto" hangingPunct="0">
              <a:lnSpc>
                <a:spcPct val="100000"/>
              </a:lnSpc>
              <a:spcBef>
                <a:spcPts val="0"/>
              </a:spcBef>
              <a:spcAft>
                <a:spcPts val="0"/>
              </a:spcAft>
              <a:buNone/>
              <a:tabLst/>
              <a:defRPr sz="1200" b="0" i="0" u="none" strike="noStrike" kern="0" cap="none" spc="0" baseline="0">
                <a:solidFill>
                  <a:srgbClr val="000000"/>
                </a:solidFill>
                <a:uFillTx/>
              </a:defRPr>
            </a:pPr>
            <a:endParaRPr lang="de-DE" sz="1200" b="0" i="0" u="none" strike="noStrike" kern="0" cap="none" spc="0" baseline="0">
              <a:solidFill>
                <a:srgbClr val="000000"/>
              </a:solidFill>
              <a:uFillTx/>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a:t>Software </a:t>
            </a:r>
            <a:r>
              <a:rPr lang="de-DE" dirty="0" smtClean="0"/>
              <a:t>in Research</a:t>
            </a:r>
            <a:endParaRPr lang="de-DE" dirty="0"/>
          </a:p>
        </p:txBody>
      </p:sp>
      <p:sp>
        <p:nvSpPr>
          <p:cNvPr id="3" name="Rechteck 6"/>
          <p:cNvSpPr/>
          <p:nvPr/>
        </p:nvSpPr>
        <p:spPr>
          <a:xfrm>
            <a:off x="503998" y="6572524"/>
            <a:ext cx="9325801" cy="46166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0"/>
              </a:spcBef>
              <a:spcAft>
                <a:spcPts val="285"/>
              </a:spcAft>
              <a:buNone/>
              <a:tabLst/>
              <a:defRPr sz="1200" b="0" i="0" u="none" strike="noStrike" kern="0" cap="none" spc="0" baseline="0">
                <a:solidFill>
                  <a:srgbClr val="000000"/>
                </a:solidFill>
                <a:uFillTx/>
              </a:defRPr>
            </a:pPr>
            <a:r>
              <a:rPr lang="de-DE" sz="1200" b="0" i="0" u="none" strike="noStrike" kern="1200" cap="none" spc="0" baseline="0" dirty="0">
                <a:solidFill>
                  <a:srgbClr val="000000"/>
                </a:solidFill>
                <a:uFillTx/>
                <a:ea typeface="Microsoft YaHei" pitchFamily="2"/>
                <a:cs typeface="Mangal" pitchFamily="2"/>
              </a:rPr>
              <a:t>U. </a:t>
            </a:r>
            <a:r>
              <a:rPr lang="de-DE" sz="1200" b="0" i="0" u="none" strike="noStrike" kern="1200" cap="none" spc="0" baseline="0" dirty="0" err="1">
                <a:solidFill>
                  <a:srgbClr val="000000"/>
                </a:solidFill>
                <a:uFillTx/>
                <a:ea typeface="Microsoft YaHei" pitchFamily="2"/>
                <a:cs typeface="Mangal" pitchFamily="2"/>
              </a:rPr>
              <a:t>Nangia</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and</a:t>
            </a:r>
            <a:r>
              <a:rPr lang="de-DE" sz="1200" b="0" i="0" u="none" strike="noStrike" kern="1200" cap="none" spc="0" baseline="0" dirty="0">
                <a:solidFill>
                  <a:srgbClr val="000000"/>
                </a:solidFill>
                <a:uFillTx/>
                <a:ea typeface="Microsoft YaHei" pitchFamily="2"/>
                <a:cs typeface="Mangal" pitchFamily="2"/>
              </a:rPr>
              <a:t> D. S. Katz, “Track 1 Paper: </a:t>
            </a:r>
            <a:r>
              <a:rPr lang="de-DE" sz="1200" b="0" i="0" u="none" strike="noStrike" kern="1200" cap="none" spc="0" baseline="0" dirty="0" err="1">
                <a:solidFill>
                  <a:srgbClr val="000000"/>
                </a:solidFill>
                <a:uFillTx/>
                <a:ea typeface="Microsoft YaHei" pitchFamily="2"/>
                <a:cs typeface="Mangal" pitchFamily="2"/>
              </a:rPr>
              <a:t>Surveying</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the</a:t>
            </a:r>
            <a:r>
              <a:rPr lang="de-DE" sz="1200" b="0" i="0" u="none" strike="noStrike" kern="1200" cap="none" spc="0" baseline="0" dirty="0">
                <a:solidFill>
                  <a:srgbClr val="000000"/>
                </a:solidFill>
                <a:uFillTx/>
                <a:ea typeface="Microsoft YaHei" pitchFamily="2"/>
                <a:cs typeface="Mangal" pitchFamily="2"/>
              </a:rPr>
              <a:t> U.S. National </a:t>
            </a:r>
            <a:r>
              <a:rPr lang="de-DE" sz="1200" b="0" i="0" u="none" strike="noStrike" kern="1200" cap="none" spc="0" baseline="0" dirty="0" err="1">
                <a:solidFill>
                  <a:srgbClr val="000000"/>
                </a:solidFill>
                <a:uFillTx/>
                <a:ea typeface="Microsoft YaHei" pitchFamily="2"/>
                <a:cs typeface="Mangal" pitchFamily="2"/>
              </a:rPr>
              <a:t>Postdoctoral</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Association</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Regarding</a:t>
            </a:r>
            <a:r>
              <a:rPr lang="de-DE" sz="1200" b="0" i="0" u="none" strike="noStrike" kern="1200" cap="none" spc="0" baseline="0" dirty="0">
                <a:solidFill>
                  <a:srgbClr val="000000"/>
                </a:solidFill>
                <a:uFillTx/>
                <a:ea typeface="Microsoft YaHei" pitchFamily="2"/>
                <a:cs typeface="Mangal" pitchFamily="2"/>
              </a:rPr>
              <a:t> Software </a:t>
            </a:r>
            <a:r>
              <a:rPr lang="de-DE" sz="1200" b="0" i="0" u="none" strike="noStrike" kern="1200" cap="none" spc="0" baseline="0" dirty="0" err="1">
                <a:solidFill>
                  <a:srgbClr val="000000"/>
                </a:solidFill>
                <a:uFillTx/>
                <a:ea typeface="Microsoft YaHei" pitchFamily="2"/>
                <a:cs typeface="Mangal" pitchFamily="2"/>
              </a:rPr>
              <a:t>Use</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and</a:t>
            </a:r>
            <a:r>
              <a:rPr lang="de-DE" sz="1200" b="0" i="0" u="none" strike="noStrike" kern="1200" cap="none" spc="0" baseline="0" dirty="0">
                <a:solidFill>
                  <a:srgbClr val="000000"/>
                </a:solidFill>
                <a:uFillTx/>
                <a:ea typeface="Microsoft YaHei" pitchFamily="2"/>
                <a:cs typeface="Mangal" pitchFamily="2"/>
              </a:rPr>
              <a:t> Training in Research,” </a:t>
            </a:r>
            <a:r>
              <a:rPr lang="de-DE" sz="1200" b="0" i="0" u="none" strike="noStrike" kern="1200" cap="none" spc="0" baseline="0" dirty="0" err="1">
                <a:solidFill>
                  <a:srgbClr val="000000"/>
                </a:solidFill>
                <a:uFillTx/>
                <a:ea typeface="Microsoft YaHei" pitchFamily="2"/>
                <a:cs typeface="Mangal" pitchFamily="2"/>
              </a:rPr>
              <a:t>Zenodo</a:t>
            </a:r>
            <a:r>
              <a:rPr lang="de-DE" sz="1200" b="0" i="0" u="none" strike="noStrike" kern="1200" cap="none" spc="0" baseline="0" dirty="0">
                <a:solidFill>
                  <a:srgbClr val="000000"/>
                </a:solidFill>
                <a:uFillTx/>
                <a:ea typeface="Microsoft YaHei" pitchFamily="2"/>
                <a:cs typeface="Mangal" pitchFamily="2"/>
              </a:rPr>
              <a:t>, 2017. </a:t>
            </a:r>
            <a:r>
              <a:rPr lang="de-DE" sz="1200" b="0" i="0" u="none" strike="noStrike" kern="1200" cap="none" spc="0" baseline="0" dirty="0" err="1">
                <a:solidFill>
                  <a:srgbClr val="000000"/>
                </a:solidFill>
                <a:uFillTx/>
                <a:ea typeface="Microsoft YaHei" pitchFamily="2"/>
                <a:cs typeface="Mangal" pitchFamily="2"/>
              </a:rPr>
              <a:t>doi</a:t>
            </a:r>
            <a:r>
              <a:rPr lang="de-DE" sz="1200" b="0" i="0" u="none" strike="noStrike" kern="1200" cap="none" spc="0" baseline="0" dirty="0">
                <a:solidFill>
                  <a:srgbClr val="000000"/>
                </a:solidFill>
                <a:uFillTx/>
                <a:ea typeface="Microsoft YaHei" pitchFamily="2"/>
                <a:cs typeface="Mangal" pitchFamily="2"/>
              </a:rPr>
              <a:t>: 10.5281/zenodo.814102</a:t>
            </a:r>
          </a:p>
        </p:txBody>
      </p:sp>
      <p:pic>
        <p:nvPicPr>
          <p:cNvPr id="4" name="Grafik 7"/>
          <p:cNvPicPr>
            <a:picLocks noChangeAspect="1"/>
          </p:cNvPicPr>
          <p:nvPr/>
        </p:nvPicPr>
        <p:blipFill>
          <a:blip r:embed="rId2"/>
          <a:stretch>
            <a:fillRect/>
          </a:stretch>
        </p:blipFill>
        <p:spPr>
          <a:xfrm>
            <a:off x="405847" y="2811880"/>
            <a:ext cx="4633978" cy="3537429"/>
          </a:xfrm>
          <a:prstGeom prst="rect">
            <a:avLst/>
          </a:prstGeom>
          <a:noFill/>
          <a:ln cap="flat">
            <a:noFill/>
          </a:ln>
        </p:spPr>
      </p:pic>
      <p:pic>
        <p:nvPicPr>
          <p:cNvPr id="5" name="Grafik 8"/>
          <p:cNvPicPr>
            <a:picLocks noChangeAspect="1"/>
          </p:cNvPicPr>
          <p:nvPr/>
        </p:nvPicPr>
        <p:blipFill>
          <a:blip r:embed="rId3"/>
          <a:stretch>
            <a:fillRect/>
          </a:stretch>
        </p:blipFill>
        <p:spPr>
          <a:xfrm>
            <a:off x="4307272" y="1549725"/>
            <a:ext cx="5653908" cy="3437147"/>
          </a:xfrm>
          <a:prstGeom prst="rect">
            <a:avLst/>
          </a:prstGeom>
          <a:noFill/>
          <a:ln cap="flat">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smtClean="0"/>
              <a:t>Query</a:t>
            </a:r>
            <a:endParaRPr lang="de-DE" dirty="0"/>
          </a:p>
        </p:txBody>
      </p:sp>
      <p:sp>
        <p:nvSpPr>
          <p:cNvPr id="3" name="Inhaltsplatzhalter 2"/>
          <p:cNvSpPr txBox="1">
            <a:spLocks noGrp="1"/>
          </p:cNvSpPr>
          <p:nvPr>
            <p:ph idx="1"/>
          </p:nvPr>
        </p:nvSpPr>
        <p:spPr/>
        <p:txBody>
          <a:bodyPr/>
          <a:lstStyle/>
          <a:p>
            <a:pPr lvl="0"/>
            <a:r>
              <a:rPr lang="de-DE" dirty="0" smtClean="0"/>
              <a:t>Do </a:t>
            </a:r>
            <a:r>
              <a:rPr lang="de-DE" dirty="0" err="1" smtClean="0"/>
              <a:t>you</a:t>
            </a:r>
            <a:r>
              <a:rPr lang="de-DE" dirty="0" smtClean="0"/>
              <a:t> </a:t>
            </a:r>
            <a:r>
              <a:rPr lang="de-DE" dirty="0" err="1" smtClean="0"/>
              <a:t>use</a:t>
            </a:r>
            <a:r>
              <a:rPr lang="de-DE" dirty="0" smtClean="0"/>
              <a:t> </a:t>
            </a:r>
            <a:r>
              <a:rPr lang="de-DE" dirty="0" err="1" smtClean="0"/>
              <a:t>software</a:t>
            </a:r>
            <a:r>
              <a:rPr lang="de-DE" dirty="0" smtClean="0"/>
              <a:t> </a:t>
            </a:r>
            <a:r>
              <a:rPr lang="de-DE" dirty="0" err="1" smtClean="0"/>
              <a:t>for</a:t>
            </a:r>
            <a:r>
              <a:rPr lang="de-DE" dirty="0" smtClean="0"/>
              <a:t> </a:t>
            </a:r>
            <a:r>
              <a:rPr lang="de-DE" dirty="0" err="1" smtClean="0"/>
              <a:t>your</a:t>
            </a:r>
            <a:r>
              <a:rPr lang="de-DE" dirty="0" smtClean="0"/>
              <a:t> </a:t>
            </a:r>
            <a:r>
              <a:rPr lang="de-DE" dirty="0" err="1" smtClean="0"/>
              <a:t>research</a:t>
            </a:r>
            <a:r>
              <a:rPr lang="de-DE" dirty="0" smtClean="0"/>
              <a:t>?</a:t>
            </a:r>
            <a:endParaRPr lang="de-DE" dirty="0"/>
          </a:p>
          <a:p>
            <a:pPr lvl="0"/>
            <a:endParaRPr lang="de-DE" dirty="0"/>
          </a:p>
          <a:p>
            <a:pPr lvl="0"/>
            <a:r>
              <a:rPr lang="de-DE" dirty="0" smtClean="0"/>
              <a:t>Do </a:t>
            </a:r>
            <a:r>
              <a:rPr lang="de-DE" dirty="0" err="1" smtClean="0"/>
              <a:t>you</a:t>
            </a:r>
            <a:r>
              <a:rPr lang="de-DE" dirty="0" smtClean="0"/>
              <a:t> </a:t>
            </a:r>
            <a:r>
              <a:rPr lang="de-DE" dirty="0" err="1" smtClean="0"/>
              <a:t>write</a:t>
            </a:r>
            <a:r>
              <a:rPr lang="de-DE" dirty="0" smtClean="0"/>
              <a:t> </a:t>
            </a:r>
            <a:r>
              <a:rPr lang="de-DE" dirty="0" err="1" smtClean="0"/>
              <a:t>software</a:t>
            </a:r>
            <a:r>
              <a:rPr lang="de-DE" dirty="0" smtClean="0"/>
              <a:t>/</a:t>
            </a:r>
            <a:r>
              <a:rPr lang="de-DE" dirty="0" err="1" smtClean="0"/>
              <a:t>code</a:t>
            </a:r>
            <a:r>
              <a:rPr lang="de-DE" dirty="0" smtClean="0"/>
              <a:t> </a:t>
            </a:r>
            <a:r>
              <a:rPr lang="de-DE" dirty="0" err="1" smtClean="0"/>
              <a:t>yourself</a:t>
            </a:r>
            <a:r>
              <a:rPr lang="de-DE" dirty="0" smtClean="0"/>
              <a:t>?</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en-US" dirty="0"/>
              <a:t>What is software used for?</a:t>
            </a:r>
            <a:endParaRPr lang="de-DE" dirty="0"/>
          </a:p>
        </p:txBody>
      </p:sp>
      <p:sp>
        <p:nvSpPr>
          <p:cNvPr id="3" name="Wolke 3"/>
          <p:cNvSpPr/>
          <p:nvPr/>
        </p:nvSpPr>
        <p:spPr>
          <a:xfrm>
            <a:off x="1054897" y="3624782"/>
            <a:ext cx="3076169" cy="2416384"/>
          </a:xfrm>
          <a:custGeom>
            <a:avLst/>
            <a:gdLst>
              <a:gd name="f0" fmla="val 10800000"/>
              <a:gd name="f1" fmla="val 5400000"/>
              <a:gd name="f2" fmla="val 180"/>
              <a:gd name="f3" fmla="val w"/>
              <a:gd name="f4" fmla="val h"/>
              <a:gd name="f5" fmla="val 0"/>
              <a:gd name="f6" fmla="val 43200"/>
              <a:gd name="f7" fmla="+- 0 0 11429249"/>
              <a:gd name="f8" fmla="+- 0 0 8646143"/>
              <a:gd name="f9" fmla="+- 0 0 8748475"/>
              <a:gd name="f10" fmla="+- 0 0 7859163"/>
              <a:gd name="f11" fmla="+- 0 0 4722533"/>
              <a:gd name="f12" fmla="+- 0 0 2776035"/>
              <a:gd name="f13" fmla="+- 0 0 16496525"/>
              <a:gd name="f14" fmla="+- 0 0 14809710"/>
              <a:gd name="f15" fmla="+- 0 0 4217541"/>
              <a:gd name="f16" fmla="+- 0 0 824660"/>
              <a:gd name="f17" fmla="+- 0 0 8950887"/>
              <a:gd name="f18" fmla="+- 0 0 9809656"/>
              <a:gd name="f19" fmla="+- 0 0 4002417"/>
              <a:gd name="f20" fmla="val 3900"/>
              <a:gd name="f21" fmla="val 14370"/>
              <a:gd name="f22" fmla="val 6753"/>
              <a:gd name="f23" fmla="val 9190"/>
              <a:gd name="f24" fmla="val 7426832"/>
              <a:gd name="f25" fmla="val 5333"/>
              <a:gd name="f26" fmla="val 7267"/>
              <a:gd name="f27" fmla="val 5396714"/>
              <a:gd name="f28" fmla="val 4365"/>
              <a:gd name="f29" fmla="val 5945"/>
              <a:gd name="f30" fmla="val 5983381"/>
              <a:gd name="f31" fmla="val 4857"/>
              <a:gd name="f32" fmla="val 6595"/>
              <a:gd name="f33" fmla="val 7034504"/>
              <a:gd name="f34" fmla="val 7273"/>
              <a:gd name="f35" fmla="val 6541615"/>
              <a:gd name="f36" fmla="val 6775"/>
              <a:gd name="f37" fmla="val 9220"/>
              <a:gd name="f38" fmla="val 7816140"/>
              <a:gd name="f39" fmla="val 5785"/>
              <a:gd name="f40" fmla="val 7867"/>
              <a:gd name="f41" fmla="val 37501"/>
              <a:gd name="f42" fmla="val 6842000"/>
              <a:gd name="f43" fmla="val 6752"/>
              <a:gd name="f44" fmla="val 9215"/>
              <a:gd name="f45" fmla="val 1347096"/>
              <a:gd name="f46" fmla="val 6910353"/>
              <a:gd name="f47" fmla="val 7720"/>
              <a:gd name="f48" fmla="val 10543"/>
              <a:gd name="f49" fmla="val 3974558"/>
              <a:gd name="f50" fmla="val 4542661"/>
              <a:gd name="f51" fmla="val 4360"/>
              <a:gd name="f52" fmla="val 5918"/>
              <a:gd name="f53" fmla="val 8804134"/>
              <a:gd name="f54" fmla="val 4345"/>
              <a:gd name="f55" fmla="val 9151131"/>
              <a:gd name="f56" fmla="val 4693"/>
              <a:gd name="f57" fmla="val 26177"/>
              <a:gd name="f58" fmla="val 5204520"/>
              <a:gd name="f59" fmla="val 1585770"/>
              <a:gd name="f60" fmla="val 6928"/>
              <a:gd name="f61" fmla="val 34899"/>
              <a:gd name="f62" fmla="val 4416628"/>
              <a:gd name="f63" fmla="val 686848"/>
              <a:gd name="f64" fmla="val 16478"/>
              <a:gd name="f65" fmla="val 39090"/>
              <a:gd name="f66" fmla="val 8257448"/>
              <a:gd name="f67" fmla="val 844866"/>
              <a:gd name="f68" fmla="val 28827"/>
              <a:gd name="f69" fmla="val 34751"/>
              <a:gd name="f70" fmla="val 387196"/>
              <a:gd name="f71" fmla="val 959901"/>
              <a:gd name="f72" fmla="val 34129"/>
              <a:gd name="f73" fmla="val 22954"/>
              <a:gd name="f74" fmla="val 4255042"/>
              <a:gd name="f75" fmla="val 41798"/>
              <a:gd name="f76" fmla="val 15354"/>
              <a:gd name="f77" fmla="val 1819082"/>
              <a:gd name="f78" fmla="val 1665090"/>
              <a:gd name="f79" fmla="val 38324"/>
              <a:gd name="f80" fmla="val 5426"/>
              <a:gd name="f81" fmla="val 891534"/>
              <a:gd name="f82" fmla="val 29078"/>
              <a:gd name="f83" fmla="val 3952"/>
              <a:gd name="f84" fmla="val 1091722"/>
              <a:gd name="f85" fmla="val 22141"/>
              <a:gd name="f86" fmla="val 4720"/>
              <a:gd name="f87" fmla="val 1061181"/>
              <a:gd name="f88" fmla="val 14000"/>
              <a:gd name="f89" fmla="val 5192"/>
              <a:gd name="f90" fmla="val 739161"/>
              <a:gd name="f91" fmla="val 4127"/>
              <a:gd name="f92" fmla="val 15789"/>
              <a:gd name="f93" fmla="val 9459261"/>
              <a:gd name="f94" fmla="val 711490"/>
              <a:gd name="f95" fmla="+- 0 0 -90"/>
              <a:gd name="f96" fmla="+- 0 0 -180"/>
              <a:gd name="f97" fmla="+- 0 0 -270"/>
              <a:gd name="f98" fmla="+- 0 0 -360"/>
              <a:gd name="f99" fmla="*/ f3 1 43200"/>
              <a:gd name="f100" fmla="*/ f4 1 43200"/>
              <a:gd name="f101" fmla="val f5"/>
              <a:gd name="f102" fmla="val f6"/>
              <a:gd name="f103" fmla="*/ f95 f0 1"/>
              <a:gd name="f104" fmla="*/ f96 f0 1"/>
              <a:gd name="f105" fmla="*/ f97 f0 1"/>
              <a:gd name="f106" fmla="*/ f98 f0 1"/>
              <a:gd name="f107" fmla="+- f102 0 f101"/>
              <a:gd name="f108" fmla="*/ f103 1 f2"/>
              <a:gd name="f109" fmla="*/ f104 1 f2"/>
              <a:gd name="f110" fmla="*/ f105 1 f2"/>
              <a:gd name="f111" fmla="*/ f106 1 f2"/>
              <a:gd name="f112" fmla="*/ f107 1 2"/>
              <a:gd name="f113" fmla="*/ f107 1 43200"/>
              <a:gd name="f114" fmla="*/ f107 2977 1"/>
              <a:gd name="f115" fmla="*/ f107 3262 1"/>
              <a:gd name="f116" fmla="*/ f107 17087 1"/>
              <a:gd name="f117" fmla="*/ f107 17337 1"/>
              <a:gd name="f118" fmla="*/ f107 67 1"/>
              <a:gd name="f119" fmla="*/ f107 21577 1"/>
              <a:gd name="f120" fmla="*/ f107 21582 1"/>
              <a:gd name="f121" fmla="*/ f107 1235 1"/>
              <a:gd name="f122" fmla="+- f108 0 f1"/>
              <a:gd name="f123" fmla="+- f109 0 f1"/>
              <a:gd name="f124" fmla="+- f110 0 f1"/>
              <a:gd name="f125" fmla="+- f111 0 f1"/>
              <a:gd name="f126" fmla="+- f101 f112 0"/>
              <a:gd name="f127" fmla="*/ f114 1 21600"/>
              <a:gd name="f128" fmla="*/ f115 1 21600"/>
              <a:gd name="f129" fmla="*/ f116 1 21600"/>
              <a:gd name="f130" fmla="*/ f117 1 21600"/>
              <a:gd name="f131" fmla="*/ f118 1 21600"/>
              <a:gd name="f132" fmla="*/ f119 1 21600"/>
              <a:gd name="f133" fmla="*/ f120 1 21600"/>
              <a:gd name="f134" fmla="*/ f121 1 21600"/>
              <a:gd name="f135" fmla="*/ f133 1 f113"/>
              <a:gd name="f136" fmla="*/ f126 1 f113"/>
              <a:gd name="f137" fmla="*/ f132 1 f113"/>
              <a:gd name="f138" fmla="*/ f131 1 f113"/>
              <a:gd name="f139" fmla="*/ f134 1 f113"/>
              <a:gd name="f140" fmla="*/ f127 1 f113"/>
              <a:gd name="f141" fmla="*/ f129 1 f113"/>
              <a:gd name="f142" fmla="*/ f128 1 f113"/>
              <a:gd name="f143" fmla="*/ f130 1 f113"/>
              <a:gd name="f144" fmla="*/ f140 f99 1"/>
              <a:gd name="f145" fmla="*/ f141 f99 1"/>
              <a:gd name="f146" fmla="*/ f143 f100 1"/>
              <a:gd name="f147" fmla="*/ f142 f100 1"/>
              <a:gd name="f148" fmla="*/ f135 f99 1"/>
              <a:gd name="f149" fmla="*/ f136 f100 1"/>
              <a:gd name="f150" fmla="*/ f136 f99 1"/>
              <a:gd name="f151" fmla="*/ f137 f100 1"/>
              <a:gd name="f152" fmla="*/ f138 f99 1"/>
              <a:gd name="f153" fmla="*/ f139 f100 1"/>
            </a:gdLst>
            <a:ahLst/>
            <a:cxnLst>
              <a:cxn ang="3cd4">
                <a:pos x="hc" y="t"/>
              </a:cxn>
              <a:cxn ang="0">
                <a:pos x="r" y="vc"/>
              </a:cxn>
              <a:cxn ang="cd4">
                <a:pos x="hc" y="b"/>
              </a:cxn>
              <a:cxn ang="cd2">
                <a:pos x="l" y="vc"/>
              </a:cxn>
              <a:cxn ang="f122">
                <a:pos x="f148" y="f149"/>
              </a:cxn>
              <a:cxn ang="f123">
                <a:pos x="f150" y="f151"/>
              </a:cxn>
              <a:cxn ang="f124">
                <a:pos x="f152" y="f149"/>
              </a:cxn>
              <a:cxn ang="f125">
                <a:pos x="f150" y="f153"/>
              </a:cxn>
            </a:cxnLst>
            <a:rect l="f144" t="f147" r="f145" b="f146"/>
            <a:pathLst>
              <a:path w="43200" h="43200">
                <a:moveTo>
                  <a:pt x="f20" y="f21"/>
                </a:moveTo>
                <a:arcTo wR="f22" hR="f23" stAng="f7" swAng="f24"/>
                <a:arcTo wR="f25" hR="f26" stAng="f8" swAng="f27"/>
                <a:arcTo wR="f28" hR="f29" stAng="f9" swAng="f30"/>
                <a:arcTo wR="f31" hR="f32" stAng="f10" swAng="f33"/>
                <a:arcTo wR="f25" hR="f34" stAng="f11" swAng="f35"/>
                <a:arcTo wR="f36" hR="f37" stAng="f12" swAng="f38"/>
                <a:arcTo wR="f39" hR="f40" stAng="f41" swAng="f42"/>
                <a:arcTo wR="f43" hR="f44" stAng="f45" swAng="f46"/>
                <a:arcTo wR="f47" hR="f48" stAng="f49" swAng="f50"/>
                <a:arcTo wR="f51" hR="f52" stAng="f13" swAng="f53"/>
                <a:arcTo wR="f54" hR="f29" stAng="f14" swAng="f55"/>
                <a:close/>
              </a:path>
              <a:path w="43200" h="43200" fill="none">
                <a:moveTo>
                  <a:pt x="f56" y="f57"/>
                </a:moveTo>
                <a:arcTo wR="f54" hR="f29" stAng="f58" swAng="f59"/>
                <a:moveTo>
                  <a:pt x="f60" y="f61"/>
                </a:moveTo>
                <a:arcTo wR="f51" hR="f52" stAng="f62" swAng="f63"/>
                <a:moveTo>
                  <a:pt x="f64" y="f65"/>
                </a:moveTo>
                <a:arcTo wR="f43" hR="f44" stAng="f66" swAng="f67"/>
                <a:moveTo>
                  <a:pt x="f68" y="f69"/>
                </a:moveTo>
                <a:arcTo wR="f43" hR="f44" stAng="f70" swAng="f71"/>
                <a:moveTo>
                  <a:pt x="f72" y="f73"/>
                </a:moveTo>
                <a:arcTo wR="f39" hR="f40" stAng="f15" swAng="f74"/>
                <a:moveTo>
                  <a:pt x="f75" y="f76"/>
                </a:moveTo>
                <a:arcTo wR="f25" hR="f34" stAng="f77" swAng="f78"/>
                <a:moveTo>
                  <a:pt x="f79" y="f80"/>
                </a:moveTo>
                <a:arcTo wR="f31" hR="f32" stAng="f16" swAng="f81"/>
                <a:moveTo>
                  <a:pt x="f82" y="f83"/>
                </a:moveTo>
                <a:arcTo wR="f31" hR="f32" stAng="f17" swAng="f84"/>
                <a:moveTo>
                  <a:pt x="f85" y="f86"/>
                </a:moveTo>
                <a:arcTo wR="f28" hR="f29" stAng="f18" swAng="f87"/>
                <a:moveTo>
                  <a:pt x="f88" y="f89"/>
                </a:moveTo>
                <a:arcTo wR="f22" hR="f23" stAng="f19" swAng="f90"/>
                <a:moveTo>
                  <a:pt x="f91" y="f92"/>
                </a:moveTo>
                <a:arcTo wR="f22" hR="f23" stAng="f93" swAng="f94"/>
              </a:path>
            </a:pathLst>
          </a:custGeom>
          <a:gradFill>
            <a:gsLst>
              <a:gs pos="0">
                <a:srgbClr val="6083CB"/>
              </a:gs>
              <a:gs pos="100000">
                <a:srgbClr val="3E70CA"/>
              </a:gs>
            </a:gsLst>
            <a:lin ang="5400000"/>
          </a:gradFill>
          <a:ln cap="flat">
            <a:noFill/>
            <a:prstDash val="solid"/>
          </a:ln>
          <a:effectLst>
            <a:outerShdw dist="19046" dir="5400000" algn="tl">
              <a:srgbClr val="000000">
                <a:alpha val="63000"/>
              </a:srgbClr>
            </a:outerShdw>
          </a:effectLst>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200" b="0" i="0" u="none" strike="noStrike" kern="1200" cap="none" spc="0" baseline="0">
                <a:solidFill>
                  <a:srgbClr val="FFFFFF"/>
                </a:solidFill>
                <a:uFillTx/>
                <a:latin typeface="Calibri"/>
              </a:rPr>
              <a:t>Wissenschaftliche Community</a:t>
            </a:r>
          </a:p>
        </p:txBody>
      </p:sp>
      <p:sp>
        <p:nvSpPr>
          <p:cNvPr id="4" name="Gefaltete Ecke 4"/>
          <p:cNvSpPr/>
          <p:nvPr/>
        </p:nvSpPr>
        <p:spPr>
          <a:xfrm>
            <a:off x="3441627" y="4216645"/>
            <a:ext cx="471793" cy="57393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700" b="0" i="0" u="none" strike="noStrike" kern="1200" cap="none" spc="0" baseline="0">
                <a:solidFill>
                  <a:srgbClr val="FFFFFF"/>
                </a:solidFill>
                <a:uFillTx/>
                <a:latin typeface="Calibri"/>
              </a:rPr>
              <a:t>Paper</a:t>
            </a:r>
          </a:p>
        </p:txBody>
      </p:sp>
      <p:sp>
        <p:nvSpPr>
          <p:cNvPr id="5" name="Zylinder 5"/>
          <p:cNvSpPr/>
          <p:nvPr/>
        </p:nvSpPr>
        <p:spPr>
          <a:xfrm>
            <a:off x="5633709" y="3904259"/>
            <a:ext cx="539889" cy="418292"/>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700" dirty="0" smtClean="0">
                <a:solidFill>
                  <a:srgbClr val="FFFFFF"/>
                </a:solidFill>
                <a:latin typeface="Calibri"/>
              </a:rPr>
              <a:t>Analysis </a:t>
            </a:r>
            <a:r>
              <a:rPr lang="de-DE" sz="700" dirty="0" err="1" smtClean="0">
                <a:solidFill>
                  <a:srgbClr val="FFFFFF"/>
                </a:solidFill>
                <a:latin typeface="Calibri"/>
              </a:rPr>
              <a:t>data</a:t>
            </a:r>
            <a:endParaRPr lang="de-DE" sz="700" b="0" i="0" u="none" strike="noStrike" kern="1200" cap="none" spc="0" baseline="0" dirty="0">
              <a:solidFill>
                <a:srgbClr val="FFFFFF"/>
              </a:solidFill>
              <a:uFillTx/>
              <a:latin typeface="Calibri"/>
            </a:endParaRPr>
          </a:p>
        </p:txBody>
      </p:sp>
      <p:sp>
        <p:nvSpPr>
          <p:cNvPr id="6" name="Zylinder 6"/>
          <p:cNvSpPr/>
          <p:nvPr/>
        </p:nvSpPr>
        <p:spPr>
          <a:xfrm>
            <a:off x="8070000" y="3904643"/>
            <a:ext cx="539889" cy="418292"/>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800" b="0" i="0" u="none" strike="noStrike" kern="1200" cap="none" spc="0" baseline="0" dirty="0" err="1" smtClean="0">
                <a:solidFill>
                  <a:srgbClr val="FFFFFF"/>
                </a:solidFill>
                <a:uFillTx/>
                <a:latin typeface="Calibri"/>
              </a:rPr>
              <a:t>Raw</a:t>
            </a:r>
            <a:r>
              <a:rPr lang="de-DE" sz="800" b="0" i="0" u="none" strike="noStrike" kern="1200" cap="none" spc="0" baseline="0" dirty="0" smtClean="0">
                <a:solidFill>
                  <a:srgbClr val="FFFFFF"/>
                </a:solidFill>
                <a:uFillTx/>
                <a:latin typeface="Calibri"/>
              </a:rPr>
              <a:t> </a:t>
            </a:r>
            <a:r>
              <a:rPr lang="de-DE" sz="800" b="0" i="0" u="none" strike="noStrike" kern="1200" cap="none" spc="0" baseline="0" dirty="0" err="1" smtClean="0">
                <a:solidFill>
                  <a:srgbClr val="FFFFFF"/>
                </a:solidFill>
                <a:uFillTx/>
                <a:latin typeface="Calibri"/>
              </a:rPr>
              <a:t>data</a:t>
            </a:r>
            <a:endParaRPr lang="de-DE" sz="800" b="0" i="0" u="none" strike="noStrike" kern="1200" cap="none" spc="0" baseline="0" dirty="0">
              <a:solidFill>
                <a:srgbClr val="FFFFFF"/>
              </a:solidFill>
              <a:uFillTx/>
              <a:latin typeface="Calibri"/>
            </a:endParaRPr>
          </a:p>
        </p:txBody>
      </p:sp>
      <p:sp>
        <p:nvSpPr>
          <p:cNvPr id="7" name="Abgerundetes Rechteck 7"/>
          <p:cNvSpPr/>
          <p:nvPr/>
        </p:nvSpPr>
        <p:spPr>
          <a:xfrm>
            <a:off x="8320198" y="3057625"/>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smtClean="0">
                <a:solidFill>
                  <a:srgbClr val="FFFFFF"/>
                </a:solidFill>
                <a:uFillTx/>
                <a:latin typeface="Calibri"/>
              </a:rPr>
              <a:t>Data Generation</a:t>
            </a:r>
            <a:endParaRPr lang="de-DE" sz="1000" b="0" i="0" u="none" strike="noStrike" kern="1200" cap="none" spc="0" baseline="0" dirty="0">
              <a:solidFill>
                <a:srgbClr val="FFFFFF"/>
              </a:solidFill>
              <a:uFillTx/>
              <a:latin typeface="Calibri"/>
            </a:endParaRPr>
          </a:p>
        </p:txBody>
      </p:sp>
      <p:sp>
        <p:nvSpPr>
          <p:cNvPr id="8" name="Abgerundetes Rechteck 8"/>
          <p:cNvSpPr/>
          <p:nvPr/>
        </p:nvSpPr>
        <p:spPr>
          <a:xfrm>
            <a:off x="5670221" y="3052760"/>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smtClean="0">
                <a:solidFill>
                  <a:srgbClr val="FFFFFF"/>
                </a:solidFill>
                <a:uFillTx/>
                <a:latin typeface="Calibri"/>
              </a:rPr>
              <a:t>Data</a:t>
            </a:r>
            <a:r>
              <a:rPr lang="de-DE" sz="1000" b="0" i="0" u="none" strike="noStrike" kern="1200" cap="none" spc="0" dirty="0" smtClean="0">
                <a:solidFill>
                  <a:srgbClr val="FFFFFF"/>
                </a:solidFill>
                <a:uFillTx/>
                <a:latin typeface="Calibri"/>
              </a:rPr>
              <a:t> </a:t>
            </a:r>
            <a:r>
              <a:rPr lang="de-DE" sz="1000" b="0" i="0" u="none" strike="noStrike" kern="1200" cap="none" spc="0" dirty="0" err="1" smtClean="0">
                <a:solidFill>
                  <a:srgbClr val="FFFFFF"/>
                </a:solidFill>
                <a:uFillTx/>
                <a:latin typeface="Calibri"/>
              </a:rPr>
              <a:t>analysis</a:t>
            </a:r>
            <a:endParaRPr lang="de-DE" sz="1000" b="0" i="0" u="none" strike="noStrike" kern="1200" cap="none" spc="0" baseline="0" dirty="0">
              <a:solidFill>
                <a:srgbClr val="FFFFFF"/>
              </a:solidFill>
              <a:uFillTx/>
              <a:latin typeface="Calibri"/>
            </a:endParaRPr>
          </a:p>
        </p:txBody>
      </p:sp>
      <p:sp>
        <p:nvSpPr>
          <p:cNvPr id="9" name="Abgerundetes Rechteck 9"/>
          <p:cNvSpPr/>
          <p:nvPr/>
        </p:nvSpPr>
        <p:spPr>
          <a:xfrm>
            <a:off x="3184407" y="3050346"/>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Publication</a:t>
            </a:r>
            <a:endParaRPr lang="de-DE" sz="1000" b="0" i="0" u="none" strike="noStrike" kern="1200" cap="none" spc="0" baseline="0" dirty="0">
              <a:solidFill>
                <a:srgbClr val="FFFFFF"/>
              </a:solidFill>
              <a:uFillTx/>
              <a:latin typeface="Calibri"/>
            </a:endParaRPr>
          </a:p>
        </p:txBody>
      </p:sp>
      <p:sp>
        <p:nvSpPr>
          <p:cNvPr id="10" name="Textfeld 12"/>
          <p:cNvSpPr txBox="1"/>
          <p:nvPr/>
        </p:nvSpPr>
        <p:spPr>
          <a:xfrm>
            <a:off x="5880927" y="5751484"/>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smtClean="0">
                <a:solidFill>
                  <a:srgbClr val="000000"/>
                </a:solidFill>
                <a:uFillTx/>
                <a:latin typeface="Calibri"/>
              </a:rPr>
              <a:t>Software Library</a:t>
            </a:r>
            <a:endParaRPr lang="de-DE" sz="1000" b="0" i="0" u="none" strike="noStrike" kern="1200" cap="none" spc="0" baseline="0" dirty="0">
              <a:solidFill>
                <a:srgbClr val="000000"/>
              </a:solidFill>
              <a:uFillTx/>
              <a:latin typeface="Calibri"/>
            </a:endParaRPr>
          </a:p>
        </p:txBody>
      </p:sp>
      <p:grpSp>
        <p:nvGrpSpPr>
          <p:cNvPr id="11" name="Gruppieren 13"/>
          <p:cNvGrpSpPr/>
          <p:nvPr/>
        </p:nvGrpSpPr>
        <p:grpSpPr>
          <a:xfrm>
            <a:off x="4538688" y="4631051"/>
            <a:ext cx="714978" cy="624481"/>
            <a:chOff x="4538688" y="4631051"/>
            <a:chExt cx="714978" cy="624481"/>
          </a:xfrm>
        </p:grpSpPr>
        <p:sp>
          <p:nvSpPr>
            <p:cNvPr id="12" name="Gefaltete Ecke 14"/>
            <p:cNvSpPr/>
            <p:nvPr/>
          </p:nvSpPr>
          <p:spPr>
            <a:xfrm>
              <a:off x="4758921" y="4631051"/>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13" name="Textfeld 15"/>
            <p:cNvSpPr txBox="1"/>
            <p:nvPr/>
          </p:nvSpPr>
          <p:spPr>
            <a:xfrm>
              <a:off x="4538688" y="5041526"/>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dirty="0" smtClean="0">
                  <a:solidFill>
                    <a:srgbClr val="000000"/>
                  </a:solidFill>
                  <a:uFillTx/>
                  <a:latin typeface="Calibri"/>
                </a:rPr>
                <a:t>Code</a:t>
              </a:r>
              <a:endParaRPr lang="de-DE" sz="900" b="0" i="0" u="none" strike="noStrike" kern="1200" cap="none" spc="0" baseline="0" dirty="0">
                <a:solidFill>
                  <a:srgbClr val="000000"/>
                </a:solidFill>
                <a:uFillTx/>
                <a:latin typeface="Calibri"/>
              </a:endParaRPr>
            </a:p>
          </p:txBody>
        </p:sp>
      </p:grpSp>
      <p:grpSp>
        <p:nvGrpSpPr>
          <p:cNvPr id="14" name="Gruppieren 16"/>
          <p:cNvGrpSpPr/>
          <p:nvPr/>
        </p:nvGrpSpPr>
        <p:grpSpPr>
          <a:xfrm>
            <a:off x="6031821" y="4586447"/>
            <a:ext cx="714978" cy="637282"/>
            <a:chOff x="6031821" y="4586447"/>
            <a:chExt cx="714978" cy="637282"/>
          </a:xfrm>
        </p:grpSpPr>
        <p:sp>
          <p:nvSpPr>
            <p:cNvPr id="15" name="Gefaltete Ecke 17"/>
            <p:cNvSpPr/>
            <p:nvPr/>
          </p:nvSpPr>
          <p:spPr>
            <a:xfrm>
              <a:off x="6203271" y="4586447"/>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16" name="Textfeld 18"/>
            <p:cNvSpPr txBox="1"/>
            <p:nvPr/>
          </p:nvSpPr>
          <p:spPr>
            <a:xfrm>
              <a:off x="6031821" y="5009723"/>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dirty="0" smtClean="0">
                  <a:solidFill>
                    <a:srgbClr val="000000"/>
                  </a:solidFill>
                  <a:uFillTx/>
                  <a:latin typeface="Calibri"/>
                </a:rPr>
                <a:t>Code</a:t>
              </a:r>
              <a:endParaRPr lang="de-DE" sz="900" b="0" i="0" u="none" strike="noStrike" kern="1200" cap="none" spc="0" baseline="0" dirty="0">
                <a:solidFill>
                  <a:srgbClr val="000000"/>
                </a:solidFill>
                <a:uFillTx/>
                <a:latin typeface="Calibri"/>
              </a:endParaRPr>
            </a:p>
          </p:txBody>
        </p:sp>
      </p:grpSp>
      <p:grpSp>
        <p:nvGrpSpPr>
          <p:cNvPr id="17" name="Gruppieren 19"/>
          <p:cNvGrpSpPr/>
          <p:nvPr/>
        </p:nvGrpSpPr>
        <p:grpSpPr>
          <a:xfrm>
            <a:off x="8558527" y="4540983"/>
            <a:ext cx="714978" cy="637273"/>
            <a:chOff x="8558527" y="4540983"/>
            <a:chExt cx="714978" cy="637273"/>
          </a:xfrm>
        </p:grpSpPr>
        <p:sp>
          <p:nvSpPr>
            <p:cNvPr id="18" name="Gefaltete Ecke 20"/>
            <p:cNvSpPr/>
            <p:nvPr/>
          </p:nvSpPr>
          <p:spPr>
            <a:xfrm>
              <a:off x="8729977" y="4540983"/>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19" name="Textfeld 21"/>
            <p:cNvSpPr txBox="1"/>
            <p:nvPr/>
          </p:nvSpPr>
          <p:spPr>
            <a:xfrm>
              <a:off x="8558527" y="4964250"/>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dirty="0" smtClean="0">
                  <a:solidFill>
                    <a:srgbClr val="000000"/>
                  </a:solidFill>
                  <a:uFillTx/>
                  <a:latin typeface="Calibri"/>
                </a:rPr>
                <a:t>Code</a:t>
              </a:r>
              <a:endParaRPr lang="de-DE" sz="900" b="0" i="0" u="none" strike="noStrike" kern="1200" cap="none" spc="0" baseline="0" dirty="0">
                <a:solidFill>
                  <a:srgbClr val="000000"/>
                </a:solidFill>
                <a:uFillTx/>
                <a:latin typeface="Calibri"/>
              </a:endParaRPr>
            </a:p>
          </p:txBody>
        </p:sp>
      </p:grpSp>
      <p:grpSp>
        <p:nvGrpSpPr>
          <p:cNvPr id="20" name="Gruppieren 22"/>
          <p:cNvGrpSpPr/>
          <p:nvPr/>
        </p:nvGrpSpPr>
        <p:grpSpPr>
          <a:xfrm>
            <a:off x="7986360" y="5198400"/>
            <a:ext cx="714978" cy="590711"/>
            <a:chOff x="7986360" y="5198400"/>
            <a:chExt cx="714978" cy="590711"/>
          </a:xfrm>
        </p:grpSpPr>
        <p:sp>
          <p:nvSpPr>
            <p:cNvPr id="21" name="Rad 23"/>
            <p:cNvSpPr/>
            <p:nvPr/>
          </p:nvSpPr>
          <p:spPr>
            <a:xfrm>
              <a:off x="8168344" y="5198400"/>
              <a:ext cx="351010" cy="335603"/>
            </a:xfrm>
            <a:custGeom>
              <a:avLst>
                <a:gd name="f11" fmla="val 36594"/>
              </a:avLst>
              <a:gdLst>
                <a:gd name="f1" fmla="val 21600000"/>
                <a:gd name="f2" fmla="val 10800000"/>
                <a:gd name="f3" fmla="val 5400000"/>
                <a:gd name="f4" fmla="val 180"/>
                <a:gd name="f5" fmla="val w"/>
                <a:gd name="f6" fmla="val h"/>
                <a:gd name="f7" fmla="val ss"/>
                <a:gd name="f8" fmla="val 0"/>
                <a:gd name="f9" fmla="*/ 5419351 1 1725033"/>
                <a:gd name="f10" fmla="+- 0 0 21600000"/>
                <a:gd name="f11" fmla="val 36594"/>
                <a:gd name="f12" fmla="+- 0 0 -360"/>
                <a:gd name="f13" fmla="+- 0 0 -180"/>
                <a:gd name="f14" fmla="abs f5"/>
                <a:gd name="f15" fmla="abs f6"/>
                <a:gd name="f16" fmla="abs f7"/>
                <a:gd name="f17" fmla="val f8"/>
                <a:gd name="f18" fmla="val f11"/>
                <a:gd name="f19" fmla="+- 2700000 f3 0"/>
                <a:gd name="f20" fmla="*/ f12 f2 1"/>
                <a:gd name="f21" fmla="*/ f13 f2 1"/>
                <a:gd name="f22" fmla="?: f14 f5 1"/>
                <a:gd name="f23" fmla="?: f15 f6 1"/>
                <a:gd name="f24" fmla="?: f16 f7 1"/>
                <a:gd name="f25" fmla="*/ f19 f9 1"/>
                <a:gd name="f26" fmla="*/ f20 1 f4"/>
                <a:gd name="f27" fmla="*/ f21 1 f4"/>
                <a:gd name="f28" fmla="*/ f22 1 21600"/>
                <a:gd name="f29" fmla="*/ f23 1 21600"/>
                <a:gd name="f30" fmla="*/ 21600 f22 1"/>
                <a:gd name="f31" fmla="*/ 21600 f23 1"/>
                <a:gd name="f32" fmla="*/ f25 1 f2"/>
                <a:gd name="f33" fmla="+- f26 0 f3"/>
                <a:gd name="f34" fmla="+- f27 0 f3"/>
                <a:gd name="f35" fmla="min f29 f28"/>
                <a:gd name="f36" fmla="*/ f30 1 f24"/>
                <a:gd name="f37" fmla="*/ f31 1 f24"/>
                <a:gd name="f38" fmla="+- 0 0 f32"/>
                <a:gd name="f39" fmla="val f36"/>
                <a:gd name="f40" fmla="val f37"/>
                <a:gd name="f41" fmla="+- 0 0 f38"/>
                <a:gd name="f42" fmla="*/ f17 f35 1"/>
                <a:gd name="f43" fmla="+- f40 0 f17"/>
                <a:gd name="f44" fmla="+- f39 0 f17"/>
                <a:gd name="f45" fmla="*/ f41 f2 1"/>
                <a:gd name="f46" fmla="*/ f43 1 2"/>
                <a:gd name="f47" fmla="*/ f44 1 2"/>
                <a:gd name="f48" fmla="min f44 f43"/>
                <a:gd name="f49" fmla="*/ f45 1 f9"/>
                <a:gd name="f50" fmla="+- f17 f46 0"/>
                <a:gd name="f51" fmla="+- f17 f47 0"/>
                <a:gd name="f52" fmla="*/ f48 f18 1"/>
                <a:gd name="f53" fmla="+- f49 0 f3"/>
                <a:gd name="f54" fmla="*/ f47 f35 1"/>
                <a:gd name="f55" fmla="*/ f46 f35 1"/>
                <a:gd name="f56" fmla="*/ f52 1 100000"/>
                <a:gd name="f57" fmla="cos 1 f53"/>
                <a:gd name="f58" fmla="sin 1 f53"/>
                <a:gd name="f59" fmla="*/ f50 f35 1"/>
                <a:gd name="f60" fmla="+- f47 0 f56"/>
                <a:gd name="f61" fmla="+- f46 0 f56"/>
                <a:gd name="f62" fmla="+- 0 0 f57"/>
                <a:gd name="f63" fmla="+- 0 0 f58"/>
                <a:gd name="f64" fmla="*/ f56 f35 1"/>
                <a:gd name="f65" fmla="+- 0 0 f62"/>
                <a:gd name="f66" fmla="+- 0 0 f63"/>
                <a:gd name="f67" fmla="*/ f60 f35 1"/>
                <a:gd name="f68" fmla="*/ f61 f35 1"/>
                <a:gd name="f69" fmla="*/ f65 f47 1"/>
                <a:gd name="f70" fmla="*/ f66 f46 1"/>
                <a:gd name="f71" fmla="+- f51 0 f69"/>
                <a:gd name="f72" fmla="+- f51 f69 0"/>
                <a:gd name="f73" fmla="+- f50 0 f70"/>
                <a:gd name="f74" fmla="+- f50 f70 0"/>
                <a:gd name="f75" fmla="*/ f71 f35 1"/>
                <a:gd name="f76" fmla="*/ f73 f35 1"/>
                <a:gd name="f77" fmla="*/ f72 f35 1"/>
                <a:gd name="f78" fmla="*/ f74 f35 1"/>
              </a:gdLst>
              <a:ahLst/>
              <a:cxnLst>
                <a:cxn ang="3cd4">
                  <a:pos x="hc" y="t"/>
                </a:cxn>
                <a:cxn ang="0">
                  <a:pos x="r" y="vc"/>
                </a:cxn>
                <a:cxn ang="cd4">
                  <a:pos x="hc" y="b"/>
                </a:cxn>
                <a:cxn ang="cd2">
                  <a:pos x="l" y="vc"/>
                </a:cxn>
                <a:cxn ang="f33">
                  <a:pos x="f75" y="f76"/>
                </a:cxn>
                <a:cxn ang="f34">
                  <a:pos x="f75" y="f78"/>
                </a:cxn>
                <a:cxn ang="f34">
                  <a:pos x="f77" y="f78"/>
                </a:cxn>
                <a:cxn ang="f33">
                  <a:pos x="f77" y="f76"/>
                </a:cxn>
              </a:cxnLst>
              <a:rect l="f75" t="f76" r="f77" b="f78"/>
              <a:pathLst>
                <a:path>
                  <a:moveTo>
                    <a:pt x="f42" y="f59"/>
                  </a:moveTo>
                  <a:arcTo wR="f54" hR="f55" stAng="f2" swAng="f1"/>
                  <a:close/>
                  <a:moveTo>
                    <a:pt x="f64" y="f59"/>
                  </a:moveTo>
                  <a:arcTo wR="f67" hR="f68" stAng="f2" swAng="f10"/>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600" b="0" i="0" u="none" strike="noStrike" kern="1200" cap="none" spc="0" baseline="0">
                <a:solidFill>
                  <a:srgbClr val="000000"/>
                </a:solidFill>
                <a:uFillTx/>
                <a:latin typeface="Calibri"/>
              </a:endParaRPr>
            </a:p>
          </p:txBody>
        </p:sp>
        <p:sp>
          <p:nvSpPr>
            <p:cNvPr id="22" name="Textfeld 24"/>
            <p:cNvSpPr txBox="1"/>
            <p:nvPr/>
          </p:nvSpPr>
          <p:spPr>
            <a:xfrm>
              <a:off x="7986360" y="5575105"/>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000000"/>
                  </a:solidFill>
                  <a:uFillTx/>
                  <a:latin typeface="Calibri"/>
                </a:rPr>
                <a:t>Software</a:t>
              </a:r>
            </a:p>
          </p:txBody>
        </p:sp>
      </p:grpSp>
      <p:sp>
        <p:nvSpPr>
          <p:cNvPr id="23" name="Abgerundetes Rechteck 25"/>
          <p:cNvSpPr/>
          <p:nvPr/>
        </p:nvSpPr>
        <p:spPr>
          <a:xfrm>
            <a:off x="7505980" y="1827300"/>
            <a:ext cx="1098349"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smtClean="0">
                <a:solidFill>
                  <a:srgbClr val="FFFFFF"/>
                </a:solidFill>
                <a:uFillTx/>
                <a:latin typeface="Calibri"/>
              </a:rPr>
              <a:t>Research </a:t>
            </a:r>
            <a:r>
              <a:rPr lang="de-DE" sz="1000" b="0" i="0" u="none" strike="noStrike" kern="1200" cap="none" spc="0" baseline="0" dirty="0" err="1" smtClean="0">
                <a:solidFill>
                  <a:srgbClr val="FFFFFF"/>
                </a:solidFill>
                <a:uFillTx/>
                <a:latin typeface="Calibri"/>
              </a:rPr>
              <a:t>question</a:t>
            </a:r>
            <a:endParaRPr lang="de-DE" sz="1000" b="0" i="0" u="none" strike="noStrike" kern="1200" cap="none" spc="0" baseline="0" dirty="0">
              <a:solidFill>
                <a:srgbClr val="FFFFFF"/>
              </a:solidFill>
              <a:uFillTx/>
              <a:latin typeface="Calibri"/>
            </a:endParaRPr>
          </a:p>
        </p:txBody>
      </p:sp>
      <p:sp>
        <p:nvSpPr>
          <p:cNvPr id="24" name="Abgerundetes Rechteck 26"/>
          <p:cNvSpPr/>
          <p:nvPr/>
        </p:nvSpPr>
        <p:spPr>
          <a:xfrm>
            <a:off x="2740283" y="5228411"/>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argue</a:t>
            </a:r>
            <a:endParaRPr lang="de-DE" sz="1000" b="0" i="0" u="none" strike="noStrike" kern="1200" cap="none" spc="0" baseline="0" dirty="0">
              <a:solidFill>
                <a:srgbClr val="FFFFFF"/>
              </a:solidFill>
              <a:uFillTx/>
              <a:latin typeface="Calibri"/>
            </a:endParaRPr>
          </a:p>
        </p:txBody>
      </p:sp>
      <p:sp>
        <p:nvSpPr>
          <p:cNvPr id="25" name="Abgerundetes Rechteck 27"/>
          <p:cNvSpPr/>
          <p:nvPr/>
        </p:nvSpPr>
        <p:spPr>
          <a:xfrm>
            <a:off x="1090266" y="5382432"/>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replicate</a:t>
            </a:r>
            <a:endParaRPr lang="de-DE" sz="1000" b="0" i="0" u="none" strike="noStrike" kern="1200" cap="none" spc="0" baseline="0" dirty="0">
              <a:solidFill>
                <a:srgbClr val="FFFFFF"/>
              </a:solidFill>
              <a:uFillTx/>
              <a:latin typeface="Calibri"/>
            </a:endParaRPr>
          </a:p>
        </p:txBody>
      </p:sp>
      <p:sp>
        <p:nvSpPr>
          <p:cNvPr id="26" name="Abgerundetes Rechteck 28"/>
          <p:cNvSpPr/>
          <p:nvPr/>
        </p:nvSpPr>
        <p:spPr>
          <a:xfrm>
            <a:off x="2327404" y="3640994"/>
            <a:ext cx="972766"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collaborate</a:t>
            </a:r>
            <a:endParaRPr lang="de-DE" sz="1000" b="0" i="0" u="none" strike="noStrike" kern="1200" cap="none" spc="0" baseline="0" dirty="0">
              <a:solidFill>
                <a:srgbClr val="FFFFFF"/>
              </a:solidFill>
              <a:uFillTx/>
              <a:latin typeface="Calibri"/>
            </a:endParaRPr>
          </a:p>
        </p:txBody>
      </p:sp>
      <p:sp>
        <p:nvSpPr>
          <p:cNvPr id="27" name="Abgerundetes Rechteck 29"/>
          <p:cNvSpPr/>
          <p:nvPr/>
        </p:nvSpPr>
        <p:spPr>
          <a:xfrm>
            <a:off x="1149446" y="4074621"/>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reproduce</a:t>
            </a:r>
            <a:endParaRPr lang="de-DE" sz="1000" b="0" i="0" u="none" strike="noStrike" kern="1200" cap="none" spc="0" baseline="0" dirty="0">
              <a:solidFill>
                <a:srgbClr val="FFFFFF"/>
              </a:solidFill>
              <a:uFillTx/>
              <a:latin typeface="Calibri"/>
            </a:endParaRPr>
          </a:p>
        </p:txBody>
      </p:sp>
      <p:cxnSp>
        <p:nvCxnSpPr>
          <p:cNvPr id="28" name="Gekrümmte Verbindung 30"/>
          <p:cNvCxnSpPr>
            <a:stCxn id="23" idx="2"/>
            <a:endCxn id="7" idx="1"/>
          </p:cNvCxnSpPr>
          <p:nvPr/>
        </p:nvCxnSpPr>
        <p:spPr>
          <a:xfrm rot="16200000" flipH="1">
            <a:off x="8156415" y="2155030"/>
            <a:ext cx="1015830" cy="1218350"/>
          </a:xfrm>
          <a:prstGeom prst="curvedConnector4">
            <a:avLst>
              <a:gd name="adj1" fmla="val 39442"/>
              <a:gd name="adj2" fmla="val 118763"/>
            </a:avLst>
          </a:prstGeom>
          <a:noFill/>
          <a:ln w="12701" cap="flat">
            <a:solidFill>
              <a:srgbClr val="000000"/>
            </a:solidFill>
            <a:prstDash val="solid"/>
            <a:miter/>
            <a:tailEnd type="arrow"/>
          </a:ln>
        </p:spPr>
      </p:cxnSp>
      <p:cxnSp>
        <p:nvCxnSpPr>
          <p:cNvPr id="29" name="Gekrümmte Verbindung 31"/>
          <p:cNvCxnSpPr>
            <a:stCxn id="7" idx="3"/>
            <a:endCxn id="48" idx="1"/>
          </p:cNvCxnSpPr>
          <p:nvPr/>
        </p:nvCxnSpPr>
        <p:spPr>
          <a:xfrm rot="10800000" flipV="1">
            <a:off x="7956824" y="3272120"/>
            <a:ext cx="363374" cy="4700"/>
          </a:xfrm>
          <a:prstGeom prst="curvedConnector3">
            <a:avLst/>
          </a:prstGeom>
          <a:noFill/>
          <a:ln w="12701" cap="flat">
            <a:solidFill>
              <a:srgbClr val="000000"/>
            </a:solidFill>
            <a:prstDash val="solid"/>
            <a:miter/>
            <a:tailEnd type="arrow"/>
          </a:ln>
        </p:spPr>
      </p:cxnSp>
      <p:cxnSp>
        <p:nvCxnSpPr>
          <p:cNvPr id="30" name="Gekrümmte Verbindung 32"/>
          <p:cNvCxnSpPr>
            <a:stCxn id="8" idx="3"/>
            <a:endCxn id="56" idx="1"/>
          </p:cNvCxnSpPr>
          <p:nvPr/>
        </p:nvCxnSpPr>
        <p:spPr>
          <a:xfrm rot="10800000">
            <a:off x="5410779" y="3265143"/>
            <a:ext cx="259443" cy="2112"/>
          </a:xfrm>
          <a:prstGeom prst="curvedConnector3">
            <a:avLst/>
          </a:prstGeom>
          <a:noFill/>
          <a:ln w="12701" cap="flat">
            <a:solidFill>
              <a:srgbClr val="000000"/>
            </a:solidFill>
            <a:prstDash val="solid"/>
            <a:miter/>
            <a:tailEnd type="arrow"/>
          </a:ln>
        </p:spPr>
      </p:cxnSp>
      <p:cxnSp>
        <p:nvCxnSpPr>
          <p:cNvPr id="31" name="Gekrümmte Verbindung 33"/>
          <p:cNvCxnSpPr>
            <a:stCxn id="8" idx="0"/>
            <a:endCxn id="23" idx="3"/>
          </p:cNvCxnSpPr>
          <p:nvPr/>
        </p:nvCxnSpPr>
        <p:spPr>
          <a:xfrm rot="5400000" flipH="1" flipV="1">
            <a:off x="6320945" y="1867726"/>
            <a:ext cx="1010965" cy="1359105"/>
          </a:xfrm>
          <a:prstGeom prst="curvedConnector2">
            <a:avLst/>
          </a:prstGeom>
          <a:noFill/>
          <a:ln w="12701" cap="flat">
            <a:solidFill>
              <a:srgbClr val="000000"/>
            </a:solidFill>
            <a:prstDash val="solid"/>
            <a:miter/>
            <a:tailEnd type="arrow"/>
          </a:ln>
        </p:spPr>
      </p:cxnSp>
      <p:cxnSp>
        <p:nvCxnSpPr>
          <p:cNvPr id="32" name="Gekrümmte Verbindung 34"/>
          <p:cNvCxnSpPr>
            <a:stCxn id="8" idx="0"/>
            <a:endCxn id="7" idx="0"/>
          </p:cNvCxnSpPr>
          <p:nvPr/>
        </p:nvCxnSpPr>
        <p:spPr>
          <a:xfrm rot="16200000" flipH="1">
            <a:off x="7469430" y="1730204"/>
            <a:ext cx="4865" cy="2649977"/>
          </a:xfrm>
          <a:prstGeom prst="curvedConnector3">
            <a:avLst>
              <a:gd name="adj1" fmla="val -4698869"/>
            </a:avLst>
          </a:prstGeom>
          <a:noFill/>
          <a:ln w="12701" cap="flat">
            <a:solidFill>
              <a:srgbClr val="000000"/>
            </a:solidFill>
            <a:prstDash val="solid"/>
            <a:miter/>
            <a:tailEnd type="arrow"/>
          </a:ln>
        </p:spPr>
      </p:cxnSp>
      <p:cxnSp>
        <p:nvCxnSpPr>
          <p:cNvPr id="33" name="Gekrümmte Verbindung 35"/>
          <p:cNvCxnSpPr>
            <a:stCxn id="7" idx="2"/>
            <a:endCxn id="6" idx="1"/>
          </p:cNvCxnSpPr>
          <p:nvPr/>
        </p:nvCxnSpPr>
        <p:spPr>
          <a:xfrm rot="5400000">
            <a:off x="8389784" y="3706721"/>
            <a:ext cx="627174" cy="186963"/>
          </a:xfrm>
          <a:prstGeom prst="curvedConnector2">
            <a:avLst/>
          </a:prstGeom>
          <a:noFill/>
          <a:ln w="6345" cap="flat">
            <a:solidFill>
              <a:srgbClr val="000000"/>
            </a:solidFill>
            <a:prstDash val="solid"/>
            <a:miter/>
            <a:tailEnd type="arrow"/>
          </a:ln>
        </p:spPr>
      </p:cxnSp>
      <p:cxnSp>
        <p:nvCxnSpPr>
          <p:cNvPr id="34" name="Gekrümmte Verbindung 36"/>
          <p:cNvCxnSpPr>
            <a:stCxn id="7" idx="2"/>
            <a:endCxn id="18" idx="1"/>
          </p:cNvCxnSpPr>
          <p:nvPr/>
        </p:nvCxnSpPr>
        <p:spPr>
          <a:xfrm rot="16200000" flipH="1">
            <a:off x="8312130" y="3971336"/>
            <a:ext cx="1253579" cy="284135"/>
          </a:xfrm>
          <a:prstGeom prst="curvedConnector4">
            <a:avLst>
              <a:gd name="adj1" fmla="val 42054"/>
              <a:gd name="adj2" fmla="val 248211"/>
            </a:avLst>
          </a:prstGeom>
          <a:noFill/>
          <a:ln w="6345" cap="flat">
            <a:solidFill>
              <a:srgbClr val="000000"/>
            </a:solidFill>
            <a:prstDash val="solid"/>
            <a:miter/>
            <a:tailEnd type="arrow"/>
          </a:ln>
        </p:spPr>
      </p:cxnSp>
      <p:cxnSp>
        <p:nvCxnSpPr>
          <p:cNvPr id="35" name="Gekrümmte Verbindung 37"/>
          <p:cNvCxnSpPr>
            <a:stCxn id="18" idx="3"/>
            <a:endCxn id="6" idx="2"/>
          </p:cNvCxnSpPr>
          <p:nvPr/>
        </p:nvCxnSpPr>
        <p:spPr>
          <a:xfrm rot="10800000">
            <a:off x="8339945" y="4322936"/>
            <a:ext cx="390032" cy="417259"/>
          </a:xfrm>
          <a:prstGeom prst="curvedConnector2">
            <a:avLst/>
          </a:prstGeom>
          <a:noFill/>
          <a:ln w="6345" cap="flat">
            <a:solidFill>
              <a:srgbClr val="000000"/>
            </a:solidFill>
            <a:prstDash val="solid"/>
            <a:miter/>
            <a:tailEnd type="arrow"/>
          </a:ln>
        </p:spPr>
      </p:cxnSp>
      <p:cxnSp>
        <p:nvCxnSpPr>
          <p:cNvPr id="36" name="Gekrümmte Verbindung 42"/>
          <p:cNvCxnSpPr>
            <a:stCxn id="18" idx="2"/>
            <a:endCxn id="21" idx="1"/>
          </p:cNvCxnSpPr>
          <p:nvPr/>
        </p:nvCxnSpPr>
        <p:spPr>
          <a:xfrm rot="5400000">
            <a:off x="8499020" y="4959739"/>
            <a:ext cx="426797" cy="386128"/>
          </a:xfrm>
          <a:prstGeom prst="curvedConnector2">
            <a:avLst/>
          </a:prstGeom>
          <a:noFill/>
          <a:ln w="6345" cap="flat">
            <a:solidFill>
              <a:srgbClr val="000000"/>
            </a:solidFill>
            <a:prstDash val="solid"/>
            <a:miter/>
            <a:tailEnd type="arrow"/>
          </a:ln>
        </p:spPr>
      </p:cxnSp>
      <p:cxnSp>
        <p:nvCxnSpPr>
          <p:cNvPr id="37" name="Gekrümmte Verbindung 43"/>
          <p:cNvCxnSpPr>
            <a:stCxn id="21" idx="3"/>
            <a:endCxn id="18" idx="3"/>
          </p:cNvCxnSpPr>
          <p:nvPr/>
        </p:nvCxnSpPr>
        <p:spPr>
          <a:xfrm rot="10800000" flipH="1">
            <a:off x="8168343" y="4740194"/>
            <a:ext cx="561633" cy="626008"/>
          </a:xfrm>
          <a:prstGeom prst="curvedConnector3">
            <a:avLst>
              <a:gd name="adj1" fmla="val -40703"/>
            </a:avLst>
          </a:prstGeom>
          <a:noFill/>
          <a:ln w="6345" cap="flat">
            <a:solidFill>
              <a:srgbClr val="000000"/>
            </a:solidFill>
            <a:prstDash val="solid"/>
            <a:miter/>
            <a:tailEnd type="arrow"/>
          </a:ln>
        </p:spPr>
      </p:cxnSp>
      <p:cxnSp>
        <p:nvCxnSpPr>
          <p:cNvPr id="38" name="Gekrümmte Verbindung 44"/>
          <p:cNvCxnSpPr>
            <a:stCxn id="6" idx="3"/>
            <a:endCxn id="51" idx="1"/>
          </p:cNvCxnSpPr>
          <p:nvPr/>
        </p:nvCxnSpPr>
        <p:spPr>
          <a:xfrm rot="10800000" flipV="1">
            <a:off x="7670060" y="4113789"/>
            <a:ext cx="399941" cy="694062"/>
          </a:xfrm>
          <a:prstGeom prst="curvedConnector3">
            <a:avLst/>
          </a:prstGeom>
          <a:noFill/>
          <a:ln w="6345" cap="flat">
            <a:solidFill>
              <a:srgbClr val="000000"/>
            </a:solidFill>
            <a:prstDash val="solid"/>
            <a:miter/>
            <a:tailEnd type="arrow"/>
          </a:ln>
        </p:spPr>
      </p:cxnSp>
      <p:cxnSp>
        <p:nvCxnSpPr>
          <p:cNvPr id="39" name="Gekrümmte Verbindung 45"/>
          <p:cNvCxnSpPr>
            <a:stCxn id="15" idx="0"/>
            <a:endCxn id="5" idx="1"/>
          </p:cNvCxnSpPr>
          <p:nvPr/>
        </p:nvCxnSpPr>
        <p:spPr>
          <a:xfrm rot="16200000" flipV="1">
            <a:off x="6039666" y="4247337"/>
            <a:ext cx="473042" cy="205178"/>
          </a:xfrm>
          <a:prstGeom prst="curvedConnector2">
            <a:avLst/>
          </a:prstGeom>
          <a:noFill/>
          <a:ln w="6345" cap="flat">
            <a:solidFill>
              <a:srgbClr val="000000"/>
            </a:solidFill>
            <a:prstDash val="solid"/>
            <a:miter/>
            <a:tailEnd type="arrow"/>
          </a:ln>
        </p:spPr>
      </p:cxnSp>
      <p:cxnSp>
        <p:nvCxnSpPr>
          <p:cNvPr id="40" name="Gekrümmte Verbindung 46"/>
          <p:cNvCxnSpPr>
            <a:stCxn id="16" idx="2"/>
            <a:endCxn id="64" idx="1"/>
          </p:cNvCxnSpPr>
          <p:nvPr/>
        </p:nvCxnSpPr>
        <p:spPr>
          <a:xfrm rot="16200000" flipH="1">
            <a:off x="6272893" y="5340145"/>
            <a:ext cx="306657" cy="73823"/>
          </a:xfrm>
          <a:prstGeom prst="curvedConnector4">
            <a:avLst>
              <a:gd name="adj1" fmla="val 25876"/>
              <a:gd name="adj2" fmla="val 793911"/>
            </a:avLst>
          </a:prstGeom>
          <a:noFill/>
          <a:ln w="6345" cap="flat">
            <a:solidFill>
              <a:srgbClr val="000000"/>
            </a:solidFill>
            <a:prstDash val="solid"/>
            <a:miter/>
            <a:tailEnd type="arrow"/>
          </a:ln>
        </p:spPr>
      </p:cxnSp>
      <p:cxnSp>
        <p:nvCxnSpPr>
          <p:cNvPr id="41" name="Gekrümmte Verbindung 47"/>
          <p:cNvCxnSpPr>
            <a:stCxn id="64" idx="3"/>
            <a:endCxn id="15" idx="3"/>
          </p:cNvCxnSpPr>
          <p:nvPr/>
        </p:nvCxnSpPr>
        <p:spPr>
          <a:xfrm rot="10800000" flipH="1">
            <a:off x="6075345" y="4785658"/>
            <a:ext cx="127925" cy="744728"/>
          </a:xfrm>
          <a:prstGeom prst="curvedConnector3">
            <a:avLst>
              <a:gd name="adj1" fmla="val -178698"/>
            </a:avLst>
          </a:prstGeom>
          <a:noFill/>
          <a:ln w="6345" cap="flat">
            <a:solidFill>
              <a:srgbClr val="000000"/>
            </a:solidFill>
            <a:prstDash val="solid"/>
            <a:miter/>
            <a:tailEnd type="arrow"/>
          </a:ln>
        </p:spPr>
      </p:cxnSp>
      <p:cxnSp>
        <p:nvCxnSpPr>
          <p:cNvPr id="42" name="Gekrümmte Verbindung 48"/>
          <p:cNvCxnSpPr>
            <a:stCxn id="12" idx="0"/>
            <a:endCxn id="58" idx="2"/>
          </p:cNvCxnSpPr>
          <p:nvPr/>
        </p:nvCxnSpPr>
        <p:spPr>
          <a:xfrm rot="16200000" flipV="1">
            <a:off x="4735670" y="4432295"/>
            <a:ext cx="397216" cy="296"/>
          </a:xfrm>
          <a:prstGeom prst="curvedConnector3">
            <a:avLst/>
          </a:prstGeom>
          <a:noFill/>
          <a:ln w="6345" cap="flat">
            <a:solidFill>
              <a:srgbClr val="000000"/>
            </a:solidFill>
            <a:prstDash val="solid"/>
            <a:miter/>
            <a:tailEnd type="arrow"/>
          </a:ln>
        </p:spPr>
      </p:cxnSp>
      <p:sp>
        <p:nvSpPr>
          <p:cNvPr id="43" name="Rechteck 49"/>
          <p:cNvSpPr/>
          <p:nvPr/>
        </p:nvSpPr>
        <p:spPr>
          <a:xfrm>
            <a:off x="3579775" y="4256577"/>
            <a:ext cx="187671" cy="139903"/>
          </a:xfrm>
          <a:prstGeom prst="rect">
            <a:avLst/>
          </a:pr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600" b="0" i="0" u="none" strike="noStrike" kern="1200" cap="none" spc="0" baseline="0">
              <a:solidFill>
                <a:srgbClr val="FFFFFF"/>
              </a:solidFill>
              <a:uFillTx/>
              <a:latin typeface="Calibri"/>
            </a:endParaRPr>
          </a:p>
        </p:txBody>
      </p:sp>
      <p:cxnSp>
        <p:nvCxnSpPr>
          <p:cNvPr id="44" name="Gekrümmte Verbindung 50"/>
          <p:cNvCxnSpPr>
            <a:stCxn id="5" idx="3"/>
            <a:endCxn id="58" idx="3"/>
          </p:cNvCxnSpPr>
          <p:nvPr/>
        </p:nvCxnSpPr>
        <p:spPr>
          <a:xfrm rot="10800000" flipV="1">
            <a:off x="5089943" y="4113405"/>
            <a:ext cx="543766" cy="1504"/>
          </a:xfrm>
          <a:prstGeom prst="curvedConnector3">
            <a:avLst/>
          </a:prstGeom>
          <a:noFill/>
          <a:ln w="6345" cap="flat">
            <a:solidFill>
              <a:srgbClr val="000000"/>
            </a:solidFill>
            <a:prstDash val="solid"/>
            <a:miter/>
            <a:tailEnd type="arrow"/>
          </a:ln>
        </p:spPr>
      </p:cxnSp>
      <p:cxnSp>
        <p:nvCxnSpPr>
          <p:cNvPr id="45" name="Gekrümmte Verbindung 52"/>
          <p:cNvCxnSpPr>
            <a:stCxn id="8" idx="2"/>
            <a:endCxn id="5" idx="0"/>
          </p:cNvCxnSpPr>
          <p:nvPr/>
        </p:nvCxnSpPr>
        <p:spPr>
          <a:xfrm rot="5400000">
            <a:off x="5814011" y="3571394"/>
            <a:ext cx="422509" cy="243221"/>
          </a:xfrm>
          <a:prstGeom prst="curvedConnector3">
            <a:avLst/>
          </a:prstGeom>
          <a:noFill/>
          <a:ln w="6345" cap="flat">
            <a:solidFill>
              <a:srgbClr val="000000"/>
            </a:solidFill>
            <a:prstDash val="solid"/>
            <a:miter/>
            <a:tailEnd type="arrow"/>
          </a:ln>
        </p:spPr>
      </p:cxnSp>
      <p:cxnSp>
        <p:nvCxnSpPr>
          <p:cNvPr id="46" name="Gekrümmte Verbindung 56"/>
          <p:cNvCxnSpPr>
            <a:stCxn id="9" idx="0"/>
            <a:endCxn id="23" idx="3"/>
          </p:cNvCxnSpPr>
          <p:nvPr/>
        </p:nvCxnSpPr>
        <p:spPr>
          <a:xfrm rot="5400000" flipH="1" flipV="1">
            <a:off x="5079245" y="623612"/>
            <a:ext cx="1008551" cy="3844919"/>
          </a:xfrm>
          <a:prstGeom prst="curvedConnector2">
            <a:avLst/>
          </a:prstGeom>
          <a:noFill/>
          <a:ln w="12701" cap="flat">
            <a:solidFill>
              <a:srgbClr val="000000"/>
            </a:solidFill>
            <a:prstDash val="solid"/>
            <a:miter/>
            <a:tailEnd type="arrow"/>
          </a:ln>
        </p:spPr>
      </p:cxnSp>
      <p:cxnSp>
        <p:nvCxnSpPr>
          <p:cNvPr id="47" name="Gekrümmte Verbindung 57"/>
          <p:cNvCxnSpPr>
            <a:stCxn id="5" idx="2"/>
            <a:endCxn id="12" idx="1"/>
          </p:cNvCxnSpPr>
          <p:nvPr/>
        </p:nvCxnSpPr>
        <p:spPr>
          <a:xfrm rot="5400000">
            <a:off x="5252938" y="4179545"/>
            <a:ext cx="507711" cy="793723"/>
          </a:xfrm>
          <a:prstGeom prst="curvedConnector2">
            <a:avLst/>
          </a:prstGeom>
          <a:noFill/>
          <a:ln w="6345" cap="flat">
            <a:solidFill>
              <a:srgbClr val="000000"/>
            </a:solidFill>
            <a:prstDash val="solid"/>
            <a:miter/>
            <a:tailEnd type="arrow"/>
          </a:ln>
        </p:spPr>
      </p:cxnSp>
      <p:sp>
        <p:nvSpPr>
          <p:cNvPr id="48" name="Abgerundetes Rechteck 59"/>
          <p:cNvSpPr/>
          <p:nvPr/>
        </p:nvSpPr>
        <p:spPr>
          <a:xfrm>
            <a:off x="7003517" y="3062325"/>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a:solidFill>
                  <a:srgbClr val="FFFFFF"/>
                </a:solidFill>
                <a:uFillTx/>
                <a:latin typeface="Calibri"/>
              </a:rPr>
              <a:t>Post-Processing</a:t>
            </a:r>
          </a:p>
        </p:txBody>
      </p:sp>
      <p:sp>
        <p:nvSpPr>
          <p:cNvPr id="49" name="Zylinder 76"/>
          <p:cNvSpPr/>
          <p:nvPr/>
        </p:nvSpPr>
        <p:spPr>
          <a:xfrm>
            <a:off x="6956215" y="3843506"/>
            <a:ext cx="557857" cy="418292"/>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700" b="0" i="0" u="none" strike="noStrike" kern="1200" cap="none" spc="0" baseline="0" dirty="0" err="1" smtClean="0">
                <a:solidFill>
                  <a:srgbClr val="FFFFFF"/>
                </a:solidFill>
                <a:uFillTx/>
                <a:latin typeface="Calibri"/>
              </a:rPr>
              <a:t>Prepared</a:t>
            </a:r>
            <a:r>
              <a:rPr lang="de-DE" sz="700" b="0" i="0" u="none" strike="noStrike" kern="1200" cap="none" spc="0" baseline="0" dirty="0" smtClean="0">
                <a:solidFill>
                  <a:srgbClr val="FFFFFF"/>
                </a:solidFill>
                <a:uFillTx/>
                <a:latin typeface="Calibri"/>
              </a:rPr>
              <a:t> </a:t>
            </a:r>
            <a:r>
              <a:rPr lang="de-DE" sz="700" b="0" i="0" u="none" strike="noStrike" kern="1200" cap="none" spc="0" dirty="0" err="1" smtClean="0">
                <a:solidFill>
                  <a:srgbClr val="FFFFFF"/>
                </a:solidFill>
                <a:uFillTx/>
                <a:latin typeface="Calibri"/>
              </a:rPr>
              <a:t>data</a:t>
            </a:r>
            <a:endParaRPr lang="de-DE" sz="700" b="0" i="0" u="none" strike="noStrike" kern="1200" cap="none" spc="0" baseline="0" dirty="0">
              <a:solidFill>
                <a:srgbClr val="FFFFFF"/>
              </a:solidFill>
              <a:uFillTx/>
              <a:latin typeface="Calibri"/>
            </a:endParaRPr>
          </a:p>
        </p:txBody>
      </p:sp>
      <p:grpSp>
        <p:nvGrpSpPr>
          <p:cNvPr id="50" name="Gruppieren 85"/>
          <p:cNvGrpSpPr/>
          <p:nvPr/>
        </p:nvGrpSpPr>
        <p:grpSpPr>
          <a:xfrm>
            <a:off x="7147599" y="4608640"/>
            <a:ext cx="714978" cy="637272"/>
            <a:chOff x="7147599" y="4608640"/>
            <a:chExt cx="714978" cy="637272"/>
          </a:xfrm>
        </p:grpSpPr>
        <p:sp>
          <p:nvSpPr>
            <p:cNvPr id="51" name="Gefaltete Ecke 86"/>
            <p:cNvSpPr/>
            <p:nvPr/>
          </p:nvSpPr>
          <p:spPr>
            <a:xfrm>
              <a:off x="7319049" y="4608640"/>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52" name="Textfeld 87"/>
            <p:cNvSpPr txBox="1"/>
            <p:nvPr/>
          </p:nvSpPr>
          <p:spPr>
            <a:xfrm>
              <a:off x="7147599" y="5031906"/>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dirty="0" smtClean="0">
                  <a:solidFill>
                    <a:srgbClr val="000000"/>
                  </a:solidFill>
                  <a:uFillTx/>
                  <a:latin typeface="Calibri"/>
                </a:rPr>
                <a:t>Code</a:t>
              </a:r>
              <a:endParaRPr lang="de-DE" sz="900" b="0" i="0" u="none" strike="noStrike" kern="1200" cap="none" spc="0" baseline="0" dirty="0">
                <a:solidFill>
                  <a:srgbClr val="000000"/>
                </a:solidFill>
                <a:uFillTx/>
                <a:latin typeface="Calibri"/>
              </a:endParaRPr>
            </a:p>
          </p:txBody>
        </p:sp>
      </p:grpSp>
      <p:cxnSp>
        <p:nvCxnSpPr>
          <p:cNvPr id="53" name="Gekrümmte Verbindung 89"/>
          <p:cNvCxnSpPr>
            <a:stCxn id="51" idx="3"/>
            <a:endCxn id="49" idx="2"/>
          </p:cNvCxnSpPr>
          <p:nvPr/>
        </p:nvCxnSpPr>
        <p:spPr>
          <a:xfrm rot="10800000">
            <a:off x="7235145" y="4261799"/>
            <a:ext cx="83905" cy="546053"/>
          </a:xfrm>
          <a:prstGeom prst="curvedConnector2">
            <a:avLst/>
          </a:prstGeom>
          <a:noFill/>
          <a:ln w="6345" cap="flat">
            <a:solidFill>
              <a:srgbClr val="000000"/>
            </a:solidFill>
            <a:prstDash val="solid"/>
            <a:miter/>
            <a:tailEnd type="arrow"/>
          </a:ln>
        </p:spPr>
      </p:cxnSp>
      <p:cxnSp>
        <p:nvCxnSpPr>
          <p:cNvPr id="54" name="Gekrümmte Verbindung 92"/>
          <p:cNvCxnSpPr>
            <a:stCxn id="49" idx="2"/>
            <a:endCxn id="15" idx="1"/>
          </p:cNvCxnSpPr>
          <p:nvPr/>
        </p:nvCxnSpPr>
        <p:spPr>
          <a:xfrm rot="5400000">
            <a:off x="6632783" y="4183297"/>
            <a:ext cx="523860" cy="680863"/>
          </a:xfrm>
          <a:prstGeom prst="curvedConnector2">
            <a:avLst/>
          </a:prstGeom>
          <a:noFill/>
          <a:ln w="6345" cap="flat">
            <a:solidFill>
              <a:srgbClr val="000000"/>
            </a:solidFill>
            <a:prstDash val="solid"/>
            <a:miter/>
            <a:tailEnd type="arrow"/>
          </a:ln>
        </p:spPr>
      </p:cxnSp>
      <p:cxnSp>
        <p:nvCxnSpPr>
          <p:cNvPr id="55" name="Gekrümmte Verbindung 95"/>
          <p:cNvCxnSpPr>
            <a:stCxn id="48" idx="3"/>
            <a:endCxn id="8" idx="1"/>
          </p:cNvCxnSpPr>
          <p:nvPr/>
        </p:nvCxnSpPr>
        <p:spPr>
          <a:xfrm rot="10800000">
            <a:off x="6623529" y="3267256"/>
            <a:ext cx="379989" cy="9565"/>
          </a:xfrm>
          <a:prstGeom prst="curvedConnector3">
            <a:avLst/>
          </a:prstGeom>
          <a:noFill/>
          <a:ln w="12701" cap="flat">
            <a:solidFill>
              <a:srgbClr val="000000"/>
            </a:solidFill>
            <a:prstDash val="solid"/>
            <a:miter/>
            <a:tailEnd type="arrow"/>
          </a:ln>
        </p:spPr>
      </p:cxnSp>
      <p:sp>
        <p:nvSpPr>
          <p:cNvPr id="56" name="Abgerundetes Rechteck 98"/>
          <p:cNvSpPr/>
          <p:nvPr/>
        </p:nvSpPr>
        <p:spPr>
          <a:xfrm>
            <a:off x="4457471" y="3050648"/>
            <a:ext cx="953307" cy="42899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Visualisation</a:t>
            </a:r>
            <a:endParaRPr lang="de-DE" sz="1000" b="0" i="0" u="none" strike="noStrike" kern="1200" cap="none" spc="0" baseline="0" dirty="0">
              <a:solidFill>
                <a:srgbClr val="FFFFFF"/>
              </a:solidFill>
              <a:uFillTx/>
              <a:latin typeface="Calibri"/>
            </a:endParaRPr>
          </a:p>
        </p:txBody>
      </p:sp>
      <p:cxnSp>
        <p:nvCxnSpPr>
          <p:cNvPr id="57" name="Gekrümmte Verbindung 102"/>
          <p:cNvCxnSpPr>
            <a:stCxn id="56" idx="3"/>
            <a:endCxn id="9" idx="1"/>
          </p:cNvCxnSpPr>
          <p:nvPr/>
        </p:nvCxnSpPr>
        <p:spPr>
          <a:xfrm rot="10800000">
            <a:off x="4137715" y="3264841"/>
            <a:ext cx="319757" cy="302"/>
          </a:xfrm>
          <a:prstGeom prst="curvedConnector3">
            <a:avLst/>
          </a:prstGeom>
          <a:noFill/>
          <a:ln w="12701" cap="flat">
            <a:solidFill>
              <a:srgbClr val="000000"/>
            </a:solidFill>
            <a:prstDash val="solid"/>
            <a:miter/>
            <a:tailEnd type="arrow"/>
          </a:ln>
        </p:spPr>
      </p:cxnSp>
      <p:sp>
        <p:nvSpPr>
          <p:cNvPr id="58" name="Rechteck 107"/>
          <p:cNvSpPr/>
          <p:nvPr/>
        </p:nvSpPr>
        <p:spPr>
          <a:xfrm>
            <a:off x="4778316" y="3995982"/>
            <a:ext cx="311627" cy="237853"/>
          </a:xfrm>
          <a:prstGeom prst="rect">
            <a:avLst/>
          </a:prstGeom>
          <a:solidFill>
            <a:srgbClr val="70AD47"/>
          </a:solidFill>
          <a:ln w="12701" cap="flat">
            <a:solidFill>
              <a:srgbClr val="507E32"/>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600" b="0" i="0" u="none" strike="noStrike" kern="1200" cap="none" spc="0" baseline="0">
                <a:solidFill>
                  <a:srgbClr val="FFFFFF"/>
                </a:solidFill>
                <a:uFillTx/>
                <a:latin typeface="Calibri"/>
              </a:rPr>
              <a:t>Plot</a:t>
            </a:r>
          </a:p>
        </p:txBody>
      </p:sp>
      <p:cxnSp>
        <p:nvCxnSpPr>
          <p:cNvPr id="59" name="Gekrümmte Verbindung 109"/>
          <p:cNvCxnSpPr>
            <a:stCxn id="58" idx="1"/>
            <a:endCxn id="43" idx="3"/>
          </p:cNvCxnSpPr>
          <p:nvPr/>
        </p:nvCxnSpPr>
        <p:spPr>
          <a:xfrm rot="10800000" flipV="1">
            <a:off x="3767446" y="4114909"/>
            <a:ext cx="1010870" cy="211620"/>
          </a:xfrm>
          <a:prstGeom prst="curvedConnector3">
            <a:avLst/>
          </a:prstGeom>
          <a:noFill/>
          <a:ln w="6345" cap="flat">
            <a:solidFill>
              <a:srgbClr val="000000"/>
            </a:solidFill>
            <a:prstDash val="solid"/>
            <a:miter/>
            <a:tailEnd type="arrow"/>
          </a:ln>
        </p:spPr>
      </p:cxnSp>
      <p:cxnSp>
        <p:nvCxnSpPr>
          <p:cNvPr id="60" name="Gekrümmte Verbindung 113"/>
          <p:cNvCxnSpPr>
            <a:stCxn id="48" idx="2"/>
            <a:endCxn id="49" idx="0"/>
          </p:cNvCxnSpPr>
          <p:nvPr/>
        </p:nvCxnSpPr>
        <p:spPr>
          <a:xfrm rot="5400000">
            <a:off x="7181563" y="3544897"/>
            <a:ext cx="352191" cy="245027"/>
          </a:xfrm>
          <a:prstGeom prst="curvedConnector3">
            <a:avLst/>
          </a:prstGeom>
          <a:noFill/>
          <a:ln w="6345" cap="flat">
            <a:solidFill>
              <a:srgbClr val="000000"/>
            </a:solidFill>
            <a:prstDash val="solid"/>
            <a:miter/>
            <a:tailEnd type="arrow"/>
          </a:ln>
        </p:spPr>
      </p:cxnSp>
      <p:grpSp>
        <p:nvGrpSpPr>
          <p:cNvPr id="61" name="Gruppieren 117"/>
          <p:cNvGrpSpPr/>
          <p:nvPr/>
        </p:nvGrpSpPr>
        <p:grpSpPr>
          <a:xfrm>
            <a:off x="4666247" y="5342738"/>
            <a:ext cx="714978" cy="590711"/>
            <a:chOff x="4666247" y="5342738"/>
            <a:chExt cx="714978" cy="590711"/>
          </a:xfrm>
        </p:grpSpPr>
        <p:sp>
          <p:nvSpPr>
            <p:cNvPr id="62" name="Rad 118"/>
            <p:cNvSpPr/>
            <p:nvPr/>
          </p:nvSpPr>
          <p:spPr>
            <a:xfrm>
              <a:off x="4848240" y="5342738"/>
              <a:ext cx="351010" cy="335603"/>
            </a:xfrm>
            <a:custGeom>
              <a:avLst>
                <a:gd name="f11" fmla="val 36594"/>
              </a:avLst>
              <a:gdLst>
                <a:gd name="f1" fmla="val 21600000"/>
                <a:gd name="f2" fmla="val 10800000"/>
                <a:gd name="f3" fmla="val 5400000"/>
                <a:gd name="f4" fmla="val 180"/>
                <a:gd name="f5" fmla="val w"/>
                <a:gd name="f6" fmla="val h"/>
                <a:gd name="f7" fmla="val ss"/>
                <a:gd name="f8" fmla="val 0"/>
                <a:gd name="f9" fmla="*/ 5419351 1 1725033"/>
                <a:gd name="f10" fmla="+- 0 0 21600000"/>
                <a:gd name="f11" fmla="val 36594"/>
                <a:gd name="f12" fmla="+- 0 0 -360"/>
                <a:gd name="f13" fmla="+- 0 0 -180"/>
                <a:gd name="f14" fmla="abs f5"/>
                <a:gd name="f15" fmla="abs f6"/>
                <a:gd name="f16" fmla="abs f7"/>
                <a:gd name="f17" fmla="val f8"/>
                <a:gd name="f18" fmla="val f11"/>
                <a:gd name="f19" fmla="+- 2700000 f3 0"/>
                <a:gd name="f20" fmla="*/ f12 f2 1"/>
                <a:gd name="f21" fmla="*/ f13 f2 1"/>
                <a:gd name="f22" fmla="?: f14 f5 1"/>
                <a:gd name="f23" fmla="?: f15 f6 1"/>
                <a:gd name="f24" fmla="?: f16 f7 1"/>
                <a:gd name="f25" fmla="*/ f19 f9 1"/>
                <a:gd name="f26" fmla="*/ f20 1 f4"/>
                <a:gd name="f27" fmla="*/ f21 1 f4"/>
                <a:gd name="f28" fmla="*/ f22 1 21600"/>
                <a:gd name="f29" fmla="*/ f23 1 21600"/>
                <a:gd name="f30" fmla="*/ 21600 f22 1"/>
                <a:gd name="f31" fmla="*/ 21600 f23 1"/>
                <a:gd name="f32" fmla="*/ f25 1 f2"/>
                <a:gd name="f33" fmla="+- f26 0 f3"/>
                <a:gd name="f34" fmla="+- f27 0 f3"/>
                <a:gd name="f35" fmla="min f29 f28"/>
                <a:gd name="f36" fmla="*/ f30 1 f24"/>
                <a:gd name="f37" fmla="*/ f31 1 f24"/>
                <a:gd name="f38" fmla="+- 0 0 f32"/>
                <a:gd name="f39" fmla="val f36"/>
                <a:gd name="f40" fmla="val f37"/>
                <a:gd name="f41" fmla="+- 0 0 f38"/>
                <a:gd name="f42" fmla="*/ f17 f35 1"/>
                <a:gd name="f43" fmla="+- f40 0 f17"/>
                <a:gd name="f44" fmla="+- f39 0 f17"/>
                <a:gd name="f45" fmla="*/ f41 f2 1"/>
                <a:gd name="f46" fmla="*/ f43 1 2"/>
                <a:gd name="f47" fmla="*/ f44 1 2"/>
                <a:gd name="f48" fmla="min f44 f43"/>
                <a:gd name="f49" fmla="*/ f45 1 f9"/>
                <a:gd name="f50" fmla="+- f17 f46 0"/>
                <a:gd name="f51" fmla="+- f17 f47 0"/>
                <a:gd name="f52" fmla="*/ f48 f18 1"/>
                <a:gd name="f53" fmla="+- f49 0 f3"/>
                <a:gd name="f54" fmla="*/ f47 f35 1"/>
                <a:gd name="f55" fmla="*/ f46 f35 1"/>
                <a:gd name="f56" fmla="*/ f52 1 100000"/>
                <a:gd name="f57" fmla="cos 1 f53"/>
                <a:gd name="f58" fmla="sin 1 f53"/>
                <a:gd name="f59" fmla="*/ f50 f35 1"/>
                <a:gd name="f60" fmla="+- f47 0 f56"/>
                <a:gd name="f61" fmla="+- f46 0 f56"/>
                <a:gd name="f62" fmla="+- 0 0 f57"/>
                <a:gd name="f63" fmla="+- 0 0 f58"/>
                <a:gd name="f64" fmla="*/ f56 f35 1"/>
                <a:gd name="f65" fmla="+- 0 0 f62"/>
                <a:gd name="f66" fmla="+- 0 0 f63"/>
                <a:gd name="f67" fmla="*/ f60 f35 1"/>
                <a:gd name="f68" fmla="*/ f61 f35 1"/>
                <a:gd name="f69" fmla="*/ f65 f47 1"/>
                <a:gd name="f70" fmla="*/ f66 f46 1"/>
                <a:gd name="f71" fmla="+- f51 0 f69"/>
                <a:gd name="f72" fmla="+- f51 f69 0"/>
                <a:gd name="f73" fmla="+- f50 0 f70"/>
                <a:gd name="f74" fmla="+- f50 f70 0"/>
                <a:gd name="f75" fmla="*/ f71 f35 1"/>
                <a:gd name="f76" fmla="*/ f73 f35 1"/>
                <a:gd name="f77" fmla="*/ f72 f35 1"/>
                <a:gd name="f78" fmla="*/ f74 f35 1"/>
              </a:gdLst>
              <a:ahLst/>
              <a:cxnLst>
                <a:cxn ang="3cd4">
                  <a:pos x="hc" y="t"/>
                </a:cxn>
                <a:cxn ang="0">
                  <a:pos x="r" y="vc"/>
                </a:cxn>
                <a:cxn ang="cd4">
                  <a:pos x="hc" y="b"/>
                </a:cxn>
                <a:cxn ang="cd2">
                  <a:pos x="l" y="vc"/>
                </a:cxn>
                <a:cxn ang="f33">
                  <a:pos x="f75" y="f76"/>
                </a:cxn>
                <a:cxn ang="f34">
                  <a:pos x="f75" y="f78"/>
                </a:cxn>
                <a:cxn ang="f34">
                  <a:pos x="f77" y="f78"/>
                </a:cxn>
                <a:cxn ang="f33">
                  <a:pos x="f77" y="f76"/>
                </a:cxn>
              </a:cxnLst>
              <a:rect l="f75" t="f76" r="f77" b="f78"/>
              <a:pathLst>
                <a:path>
                  <a:moveTo>
                    <a:pt x="f42" y="f59"/>
                  </a:moveTo>
                  <a:arcTo wR="f54" hR="f55" stAng="f2" swAng="f1"/>
                  <a:close/>
                  <a:moveTo>
                    <a:pt x="f64" y="f59"/>
                  </a:moveTo>
                  <a:arcTo wR="f67" hR="f68" stAng="f2" swAng="f10"/>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600" b="0" i="0" u="none" strike="noStrike" kern="1200" cap="none" spc="0" baseline="0">
                <a:solidFill>
                  <a:srgbClr val="000000"/>
                </a:solidFill>
                <a:uFillTx/>
                <a:latin typeface="Calibri"/>
              </a:endParaRPr>
            </a:p>
          </p:txBody>
        </p:sp>
        <p:sp>
          <p:nvSpPr>
            <p:cNvPr id="63" name="Textfeld 119"/>
            <p:cNvSpPr txBox="1"/>
            <p:nvPr/>
          </p:nvSpPr>
          <p:spPr>
            <a:xfrm>
              <a:off x="4666247" y="5719443"/>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a:solidFill>
                    <a:srgbClr val="000000"/>
                  </a:solidFill>
                  <a:uFillTx/>
                  <a:latin typeface="Calibri"/>
                </a:rPr>
                <a:t>Software</a:t>
              </a:r>
            </a:p>
          </p:txBody>
        </p:sp>
      </p:grpSp>
      <p:sp>
        <p:nvSpPr>
          <p:cNvPr id="64" name="Abgerundetes Rechteck 120"/>
          <p:cNvSpPr/>
          <p:nvPr/>
        </p:nvSpPr>
        <p:spPr>
          <a:xfrm>
            <a:off x="6075346" y="5382432"/>
            <a:ext cx="387787" cy="295908"/>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65" name="Abgerundetes Rechteck 123"/>
          <p:cNvSpPr/>
          <p:nvPr/>
        </p:nvSpPr>
        <p:spPr>
          <a:xfrm>
            <a:off x="6127485" y="5409124"/>
            <a:ext cx="101653" cy="2301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sp>
        <p:nvSpPr>
          <p:cNvPr id="66" name="Abgerundetes Rechteck 124"/>
          <p:cNvSpPr/>
          <p:nvPr/>
        </p:nvSpPr>
        <p:spPr>
          <a:xfrm>
            <a:off x="6225600" y="5413988"/>
            <a:ext cx="55686" cy="2301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sp>
        <p:nvSpPr>
          <p:cNvPr id="67" name="Abgerundetes Rechteck 125"/>
          <p:cNvSpPr/>
          <p:nvPr/>
        </p:nvSpPr>
        <p:spPr>
          <a:xfrm>
            <a:off x="6286015" y="5412114"/>
            <a:ext cx="82552" cy="2301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sp>
        <p:nvSpPr>
          <p:cNvPr id="68" name="Abgerundetes Rechteck 126"/>
          <p:cNvSpPr/>
          <p:nvPr/>
        </p:nvSpPr>
        <p:spPr>
          <a:xfrm flipH="1">
            <a:off x="6372407" y="5412114"/>
            <a:ext cx="45720" cy="230191"/>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w="12701" cap="flat">
            <a:solidFill>
              <a:srgbClr val="5B9BD5"/>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cxnSp>
        <p:nvCxnSpPr>
          <p:cNvPr id="69" name="Gekrümmte Verbindung 127"/>
          <p:cNvCxnSpPr>
            <a:stCxn id="13" idx="2"/>
            <a:endCxn id="62" idx="1"/>
          </p:cNvCxnSpPr>
          <p:nvPr/>
        </p:nvCxnSpPr>
        <p:spPr>
          <a:xfrm rot="16200000" flipH="1">
            <a:off x="4920209" y="5231499"/>
            <a:ext cx="255008" cy="303073"/>
          </a:xfrm>
          <a:prstGeom prst="curvedConnector4">
            <a:avLst>
              <a:gd name="adj1" fmla="val 17099"/>
              <a:gd name="adj2" fmla="val 193382"/>
            </a:avLst>
          </a:prstGeom>
          <a:noFill/>
          <a:ln w="6345" cap="flat">
            <a:solidFill>
              <a:srgbClr val="000000"/>
            </a:solidFill>
            <a:prstDash val="solid"/>
            <a:miter/>
            <a:tailEnd type="arrow"/>
          </a:ln>
        </p:spPr>
      </p:cxnSp>
      <p:cxnSp>
        <p:nvCxnSpPr>
          <p:cNvPr id="70" name="Gekrümmte Verbindung 130"/>
          <p:cNvCxnSpPr>
            <a:stCxn id="62" idx="3"/>
            <a:endCxn id="12" idx="3"/>
          </p:cNvCxnSpPr>
          <p:nvPr/>
        </p:nvCxnSpPr>
        <p:spPr>
          <a:xfrm rot="10800000">
            <a:off x="4758922" y="4830262"/>
            <a:ext cx="89319" cy="680278"/>
          </a:xfrm>
          <a:prstGeom prst="curvedConnector3">
            <a:avLst>
              <a:gd name="adj1" fmla="val 355937"/>
            </a:avLst>
          </a:prstGeom>
          <a:noFill/>
          <a:ln w="6345" cap="flat">
            <a:solidFill>
              <a:srgbClr val="000000"/>
            </a:solidFill>
            <a:prstDash val="solid"/>
            <a:miter/>
            <a:tailEnd type="arrow"/>
          </a:ln>
        </p:spPr>
      </p:cxnSp>
      <p:cxnSp>
        <p:nvCxnSpPr>
          <p:cNvPr id="71" name="Gekrümmte Verbindung 133"/>
          <p:cNvCxnSpPr>
            <a:stCxn id="56" idx="2"/>
            <a:endCxn id="58" idx="0"/>
          </p:cNvCxnSpPr>
          <p:nvPr/>
        </p:nvCxnSpPr>
        <p:spPr>
          <a:xfrm rot="16200000" flipH="1">
            <a:off x="4675955" y="3737807"/>
            <a:ext cx="516344" cy="5"/>
          </a:xfrm>
          <a:prstGeom prst="curvedConnector3">
            <a:avLst/>
          </a:prstGeom>
          <a:noFill/>
          <a:ln w="6345" cap="flat">
            <a:solidFill>
              <a:srgbClr val="000000"/>
            </a:solidFill>
            <a:prstDash val="solid"/>
            <a:miter/>
            <a:tailEnd type="arrow"/>
          </a:ln>
        </p:spPr>
      </p:cxnSp>
      <p:sp>
        <p:nvSpPr>
          <p:cNvPr id="72" name="Textfeld 136"/>
          <p:cNvSpPr txBox="1"/>
          <p:nvPr/>
        </p:nvSpPr>
        <p:spPr>
          <a:xfrm>
            <a:off x="7956824" y="6489533"/>
            <a:ext cx="2147131" cy="646331"/>
          </a:xfrm>
          <a:prstGeom prst="rect">
            <a:avLst/>
          </a:prstGeom>
          <a:noFill/>
          <a:ln cap="flat">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de-DE" dirty="0" err="1">
                <a:solidFill>
                  <a:srgbClr val="000000"/>
                </a:solidFill>
              </a:rPr>
              <a:t>To</a:t>
            </a:r>
            <a:r>
              <a:rPr lang="de-DE" dirty="0">
                <a:solidFill>
                  <a:srgbClr val="000000"/>
                </a:solidFill>
              </a:rPr>
              <a:t> </a:t>
            </a:r>
            <a:r>
              <a:rPr lang="de-DE" dirty="0" err="1">
                <a:solidFill>
                  <a:srgbClr val="000000"/>
                </a:solidFill>
              </a:rPr>
              <a:t>control</a:t>
            </a:r>
            <a:r>
              <a:rPr lang="de-DE" dirty="0" smtClean="0">
                <a:solidFill>
                  <a:srgbClr val="000000"/>
                </a:solidFill>
              </a:rPr>
              <a:t>/ </a:t>
            </a:r>
            <a:r>
              <a:rPr lang="de-DE" dirty="0" err="1" smtClean="0">
                <a:solidFill>
                  <a:srgbClr val="000000"/>
                </a:solidFill>
              </a:rPr>
              <a:t>automate</a:t>
            </a:r>
            <a:r>
              <a:rPr lang="de-DE" dirty="0" smtClean="0">
                <a:solidFill>
                  <a:srgbClr val="000000"/>
                </a:solidFill>
              </a:rPr>
              <a:t> </a:t>
            </a:r>
            <a:r>
              <a:rPr lang="de-DE" dirty="0" err="1">
                <a:solidFill>
                  <a:srgbClr val="000000"/>
                </a:solidFill>
              </a:rPr>
              <a:t>processes</a:t>
            </a:r>
            <a:endParaRPr lang="de-DE" sz="1800" b="0" i="0" u="none" strike="noStrike" kern="1200" cap="none" spc="0" baseline="0" dirty="0">
              <a:solidFill>
                <a:srgbClr val="000000"/>
              </a:solidFill>
              <a:uFillTx/>
              <a:latin typeface="Calibri"/>
            </a:endParaRPr>
          </a:p>
        </p:txBody>
      </p:sp>
      <p:cxnSp>
        <p:nvCxnSpPr>
          <p:cNvPr id="73" name="Gerade Verbindung mit Pfeil 138"/>
          <p:cNvCxnSpPr>
            <a:stCxn id="72" idx="0"/>
            <a:endCxn id="19" idx="2"/>
          </p:cNvCxnSpPr>
          <p:nvPr/>
        </p:nvCxnSpPr>
        <p:spPr>
          <a:xfrm flipH="1" flipV="1">
            <a:off x="8916016" y="5178256"/>
            <a:ext cx="114374" cy="1311277"/>
          </a:xfrm>
          <a:prstGeom prst="straightConnector1">
            <a:avLst/>
          </a:prstGeom>
          <a:noFill/>
          <a:ln w="19046" cap="flat">
            <a:solidFill>
              <a:srgbClr val="5B9BD5"/>
            </a:solidFill>
            <a:prstDash val="solid"/>
            <a:miter/>
            <a:tailEnd type="arrow"/>
          </a:ln>
        </p:spPr>
      </p:cxnSp>
      <p:sp>
        <p:nvSpPr>
          <p:cNvPr id="74" name="Textfeld 139"/>
          <p:cNvSpPr txBox="1"/>
          <p:nvPr/>
        </p:nvSpPr>
        <p:spPr>
          <a:xfrm>
            <a:off x="3396355" y="6250061"/>
            <a:ext cx="2023704" cy="1200332"/>
          </a:xfrm>
          <a:prstGeom prst="rect">
            <a:avLst/>
          </a:prstGeom>
          <a:noFill/>
          <a:ln cap="flat">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en-US" dirty="0">
                <a:solidFill>
                  <a:srgbClr val="000000"/>
                </a:solidFill>
              </a:rPr>
              <a:t>For frequently used functionalities / subsequent use by developers</a:t>
            </a:r>
            <a:endParaRPr lang="de-DE" sz="1800" b="0" i="0" u="none" strike="noStrike" kern="1200" cap="none" spc="0" baseline="0" dirty="0">
              <a:solidFill>
                <a:srgbClr val="000000"/>
              </a:solidFill>
              <a:uFillTx/>
              <a:latin typeface="Calibri"/>
            </a:endParaRPr>
          </a:p>
        </p:txBody>
      </p:sp>
      <p:cxnSp>
        <p:nvCxnSpPr>
          <p:cNvPr id="75" name="Gerade Verbindung mit Pfeil 140"/>
          <p:cNvCxnSpPr>
            <a:stCxn id="74" idx="0"/>
            <a:endCxn id="10" idx="1"/>
          </p:cNvCxnSpPr>
          <p:nvPr/>
        </p:nvCxnSpPr>
        <p:spPr>
          <a:xfrm flipV="1">
            <a:off x="4408207" y="5858487"/>
            <a:ext cx="1472720" cy="391574"/>
          </a:xfrm>
          <a:prstGeom prst="straightConnector1">
            <a:avLst/>
          </a:prstGeom>
          <a:noFill/>
          <a:ln w="19046" cap="flat">
            <a:solidFill>
              <a:srgbClr val="5B9BD5"/>
            </a:solidFill>
            <a:prstDash val="solid"/>
            <a:miter/>
            <a:tailEnd type="arrow"/>
          </a:ln>
        </p:spPr>
      </p:cxnSp>
      <p:sp>
        <p:nvSpPr>
          <p:cNvPr id="76" name="Textfeld 143"/>
          <p:cNvSpPr txBox="1"/>
          <p:nvPr/>
        </p:nvSpPr>
        <p:spPr>
          <a:xfrm>
            <a:off x="5961650" y="5977286"/>
            <a:ext cx="2023704" cy="646331"/>
          </a:xfrm>
          <a:prstGeom prst="rect">
            <a:avLst/>
          </a:prstGeom>
          <a:noFill/>
          <a:ln cap="flat">
            <a:noFill/>
          </a:ln>
        </p:spPr>
        <p:txBody>
          <a:bodyPr vert="horz" wrap="square" lIns="91440" tIns="45720" rIns="91440" bIns="45720" anchor="t" anchorCtr="1" compatLnSpc="1">
            <a:spAutoFit/>
          </a:bodyPr>
          <a:lstStyle/>
          <a:p>
            <a:pPr lvl="0" algn="ctr">
              <a:defRPr sz="1800" b="0" i="0" u="none" strike="noStrike" kern="0" cap="none" spc="0" baseline="0">
                <a:solidFill>
                  <a:srgbClr val="000000"/>
                </a:solidFill>
                <a:uFillTx/>
              </a:defRPr>
            </a:pPr>
            <a:r>
              <a:rPr lang="de-DE" dirty="0" err="1">
                <a:solidFill>
                  <a:srgbClr val="000000"/>
                </a:solidFill>
              </a:rPr>
              <a:t>To</a:t>
            </a:r>
            <a:r>
              <a:rPr lang="de-DE" dirty="0">
                <a:solidFill>
                  <a:srgbClr val="000000"/>
                </a:solidFill>
              </a:rPr>
              <a:t> </a:t>
            </a:r>
            <a:r>
              <a:rPr lang="de-DE" dirty="0" err="1">
                <a:solidFill>
                  <a:srgbClr val="000000"/>
                </a:solidFill>
              </a:rPr>
              <a:t>support</a:t>
            </a:r>
            <a:r>
              <a:rPr lang="de-DE" dirty="0">
                <a:solidFill>
                  <a:srgbClr val="000000"/>
                </a:solidFill>
              </a:rPr>
              <a:t> end-user </a:t>
            </a:r>
            <a:r>
              <a:rPr lang="de-DE" dirty="0" err="1">
                <a:solidFill>
                  <a:srgbClr val="000000"/>
                </a:solidFill>
              </a:rPr>
              <a:t>workflows</a:t>
            </a:r>
            <a:endParaRPr lang="de-DE" sz="1800" b="0" i="0" u="none" strike="noStrike" kern="1200" cap="none" spc="0" baseline="0" dirty="0">
              <a:solidFill>
                <a:srgbClr val="000000"/>
              </a:solidFill>
              <a:uFillTx/>
              <a:latin typeface="Calibri"/>
            </a:endParaRPr>
          </a:p>
        </p:txBody>
      </p:sp>
      <p:cxnSp>
        <p:nvCxnSpPr>
          <p:cNvPr id="77" name="Gerade Verbindung mit Pfeil 144"/>
          <p:cNvCxnSpPr>
            <a:stCxn id="76" idx="0"/>
            <a:endCxn id="22" idx="1"/>
          </p:cNvCxnSpPr>
          <p:nvPr/>
        </p:nvCxnSpPr>
        <p:spPr>
          <a:xfrm flipV="1">
            <a:off x="6973502" y="5682108"/>
            <a:ext cx="1012858" cy="295178"/>
          </a:xfrm>
          <a:prstGeom prst="straightConnector1">
            <a:avLst/>
          </a:prstGeom>
          <a:noFill/>
          <a:ln w="19046" cap="flat">
            <a:solidFill>
              <a:srgbClr val="5B9BD5"/>
            </a:solidFill>
            <a:prstDash val="solid"/>
            <a:miter/>
            <a:tailEnd type="arrow"/>
          </a:ln>
        </p:spPr>
      </p:cxnSp>
      <p:cxnSp>
        <p:nvCxnSpPr>
          <p:cNvPr id="78" name="Gekrümmte Verbindung 147"/>
          <p:cNvCxnSpPr>
            <a:stCxn id="9" idx="2"/>
            <a:endCxn id="4" idx="0"/>
          </p:cNvCxnSpPr>
          <p:nvPr/>
        </p:nvCxnSpPr>
        <p:spPr>
          <a:xfrm rot="16200000" flipH="1">
            <a:off x="3300638" y="3839758"/>
            <a:ext cx="737309" cy="16463"/>
          </a:xfrm>
          <a:prstGeom prst="curvedConnector3">
            <a:avLst/>
          </a:prstGeom>
          <a:noFill/>
          <a:ln w="6345" cap="flat">
            <a:solidFill>
              <a:srgbClr val="000000"/>
            </a:solidFill>
            <a:prstDash val="solid"/>
            <a:miter/>
            <a:tailEnd type="arrow"/>
          </a:ln>
        </p:spPr>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smtClean="0"/>
              <a:t>Software </a:t>
            </a:r>
            <a:r>
              <a:rPr lang="de-DE" dirty="0" err="1" smtClean="0"/>
              <a:t>types</a:t>
            </a:r>
            <a:endParaRPr lang="de-DE" dirty="0"/>
          </a:p>
        </p:txBody>
      </p:sp>
      <p:sp>
        <p:nvSpPr>
          <p:cNvPr id="3" name="Inhaltsplatzhalter 2"/>
          <p:cNvSpPr txBox="1">
            <a:spLocks noGrp="1"/>
          </p:cNvSpPr>
          <p:nvPr>
            <p:ph idx="1"/>
          </p:nvPr>
        </p:nvSpPr>
        <p:spPr/>
        <p:txBody>
          <a:bodyPr/>
          <a:lstStyle/>
          <a:p>
            <a:pPr lvl="0"/>
            <a:r>
              <a:rPr lang="de-DE" dirty="0" smtClean="0"/>
              <a:t>Research Software:</a:t>
            </a:r>
            <a:endParaRPr lang="de-DE" dirty="0"/>
          </a:p>
          <a:p>
            <a:pPr lvl="1"/>
            <a:r>
              <a:rPr lang="en-US" sz="2069" dirty="0"/>
              <a:t>For immediate use by developer</a:t>
            </a:r>
            <a:endParaRPr lang="en-US" sz="2869" dirty="0"/>
          </a:p>
          <a:p>
            <a:pPr lvl="1"/>
            <a:r>
              <a:rPr lang="de-DE" sz="2069" dirty="0" err="1"/>
              <a:t>For</a:t>
            </a:r>
            <a:r>
              <a:rPr lang="de-DE" sz="2069" dirty="0"/>
              <a:t> </a:t>
            </a:r>
            <a:r>
              <a:rPr lang="de-DE" sz="2069" dirty="0" err="1"/>
              <a:t>his</a:t>
            </a:r>
            <a:r>
              <a:rPr lang="de-DE" sz="2069" dirty="0"/>
              <a:t>/her </a:t>
            </a:r>
            <a:r>
              <a:rPr lang="de-DE" sz="2069" dirty="0" err="1"/>
              <a:t>direct</a:t>
            </a:r>
            <a:r>
              <a:rPr lang="de-DE" sz="2069" dirty="0"/>
              <a:t> </a:t>
            </a:r>
            <a:r>
              <a:rPr lang="de-DE" sz="2069" dirty="0" err="1"/>
              <a:t>research</a:t>
            </a:r>
            <a:endParaRPr lang="de-DE" sz="2869" dirty="0"/>
          </a:p>
          <a:p>
            <a:pPr lvl="1"/>
            <a:r>
              <a:rPr lang="en-US" sz="2069" dirty="0"/>
              <a:t>Funded explicitly or implicitly by funding agencies, institutions ...</a:t>
            </a:r>
            <a:endParaRPr lang="en-US" sz="2869" dirty="0"/>
          </a:p>
          <a:p>
            <a:r>
              <a:rPr lang="de-DE" dirty="0"/>
              <a:t>Infrastructure </a:t>
            </a:r>
            <a:r>
              <a:rPr lang="de-DE" dirty="0" err="1"/>
              <a:t>software</a:t>
            </a:r>
            <a:endParaRPr lang="de-DE" dirty="0"/>
          </a:p>
          <a:p>
            <a:pPr lvl="1"/>
            <a:r>
              <a:rPr lang="en-US" dirty="0"/>
              <a:t>For a wider user base – not only developers</a:t>
            </a:r>
          </a:p>
          <a:p>
            <a:pPr lvl="1"/>
            <a:r>
              <a:rPr lang="en-US" dirty="0"/>
              <a:t>Funded (usually) explicitly by funding agencies, institutions …</a:t>
            </a:r>
          </a:p>
          <a:p>
            <a:pPr lvl="1"/>
            <a:r>
              <a:rPr lang="en-US" dirty="0"/>
              <a:t>Research software might be base</a:t>
            </a:r>
          </a:p>
          <a:p>
            <a:pPr marL="0" lvl="0" indent="0">
              <a:buNone/>
            </a:pP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err="1" smtClean="0"/>
              <a:t>Example</a:t>
            </a:r>
            <a:endParaRPr lang="de-DE" dirty="0"/>
          </a:p>
        </p:txBody>
      </p:sp>
      <p:sp>
        <p:nvSpPr>
          <p:cNvPr id="3" name="Inhaltsplatzhalter 2"/>
          <p:cNvSpPr txBox="1">
            <a:spLocks noGrp="1"/>
          </p:cNvSpPr>
          <p:nvPr>
            <p:ph idx="1"/>
          </p:nvPr>
        </p:nvSpPr>
        <p:spPr>
          <a:xfrm>
            <a:off x="503998" y="1769043"/>
            <a:ext cx="9071643" cy="577471"/>
          </a:xfrm>
        </p:spPr>
        <p:txBody>
          <a:bodyPr/>
          <a:lstStyle/>
          <a:p>
            <a:pPr marL="0" lvl="0" indent="0">
              <a:buNone/>
            </a:pPr>
            <a:r>
              <a:rPr lang="de-DE" dirty="0"/>
              <a:t>Simulation in </a:t>
            </a:r>
            <a:r>
              <a:rPr lang="de-DE" dirty="0" err="1" smtClean="0"/>
              <a:t>thermodynamics</a:t>
            </a:r>
            <a:endParaRPr lang="de-DE" dirty="0"/>
          </a:p>
          <a:p>
            <a:pPr lvl="0"/>
            <a:endParaRPr lang="de-DE" dirty="0"/>
          </a:p>
        </p:txBody>
      </p:sp>
      <p:sp>
        <p:nvSpPr>
          <p:cNvPr id="4" name="Rechteck 3"/>
          <p:cNvSpPr/>
          <p:nvPr/>
        </p:nvSpPr>
        <p:spPr>
          <a:xfrm>
            <a:off x="4161864" y="3704664"/>
            <a:ext cx="1754843" cy="732864"/>
          </a:xfrm>
          <a:prstGeom prst="rect">
            <a:avLst/>
          </a:pr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dirty="0" err="1" smtClean="0">
                <a:solidFill>
                  <a:srgbClr val="FFFFFF"/>
                </a:solidFill>
                <a:uFillTx/>
                <a:latin typeface="Calibri"/>
              </a:rPr>
              <a:t>Gromacs</a:t>
            </a:r>
            <a:r>
              <a:rPr lang="de-DE" sz="1800" b="0" i="0" u="none" strike="noStrike" kern="1200" cap="none" spc="0" baseline="0" dirty="0" smtClean="0">
                <a:solidFill>
                  <a:srgbClr val="FFFFFF"/>
                </a:solidFill>
                <a:uFillTx/>
                <a:latin typeface="Calibri"/>
              </a:rPr>
              <a:t> *</a:t>
            </a:r>
            <a:endParaRPr lang="de-DE" sz="1800" b="0" i="0" u="none" strike="noStrike" kern="1200" cap="none" spc="0" baseline="0" dirty="0">
              <a:solidFill>
                <a:srgbClr val="FFFFFF"/>
              </a:solidFill>
              <a:uFillTx/>
              <a:latin typeface="Calibri"/>
            </a:endParaRPr>
          </a:p>
        </p:txBody>
      </p:sp>
      <p:sp>
        <p:nvSpPr>
          <p:cNvPr id="5" name="Textfeld 4"/>
          <p:cNvSpPr txBox="1"/>
          <p:nvPr/>
        </p:nvSpPr>
        <p:spPr>
          <a:xfrm>
            <a:off x="3946714" y="4511485"/>
            <a:ext cx="2185150" cy="923330"/>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dirty="0" smtClean="0">
                <a:solidFill>
                  <a:srgbClr val="000000"/>
                </a:solidFill>
                <a:uFillTx/>
                <a:latin typeface="Calibri"/>
              </a:rPr>
              <a:t>Software</a:t>
            </a:r>
            <a:r>
              <a:rPr lang="de-DE" sz="1800" b="0" i="0" u="none" strike="noStrike" kern="1200" cap="none" spc="0" dirty="0" smtClean="0">
                <a:solidFill>
                  <a:srgbClr val="000000"/>
                </a:solidFill>
                <a:uFillTx/>
                <a:latin typeface="Calibri"/>
              </a:rPr>
              <a:t> </a:t>
            </a:r>
            <a:r>
              <a:rPr lang="de-DE" sz="1800" b="0" i="0" u="none" strike="noStrike" kern="1200" cap="none" spc="0" dirty="0" err="1" smtClean="0">
                <a:solidFill>
                  <a:srgbClr val="000000"/>
                </a:solidFill>
                <a:uFillTx/>
                <a:latin typeface="Calibri"/>
              </a:rPr>
              <a:t>package</a:t>
            </a:r>
            <a:r>
              <a:rPr lang="de-DE" sz="1800" b="0" i="0" u="none" strike="noStrike" kern="1200" cap="none" spc="0" dirty="0" smtClean="0">
                <a:solidFill>
                  <a:srgbClr val="000000"/>
                </a:solidFill>
                <a:uFillTx/>
                <a:latin typeface="Calibri"/>
              </a:rPr>
              <a:t> </a:t>
            </a:r>
            <a:r>
              <a:rPr lang="de-DE" sz="1800" b="0" i="0" u="none" strike="noStrike" kern="1200" cap="none" spc="0" dirty="0" err="1" smtClean="0">
                <a:solidFill>
                  <a:srgbClr val="000000"/>
                </a:solidFill>
                <a:uFillTx/>
                <a:latin typeface="Calibri"/>
              </a:rPr>
              <a:t>for</a:t>
            </a:r>
            <a:r>
              <a:rPr lang="de-DE" sz="1800" b="0" i="0" u="none" strike="noStrike" kern="1200" cap="none" spc="0" dirty="0" smtClean="0">
                <a:solidFill>
                  <a:srgbClr val="000000"/>
                </a:solidFill>
                <a:uFillTx/>
                <a:latin typeface="Calibri"/>
              </a:rPr>
              <a:t> </a:t>
            </a:r>
            <a:r>
              <a:rPr lang="de-DE" sz="1800" b="0" i="0" u="none" strike="noStrike" kern="1200" cap="none" spc="0" dirty="0" err="1" smtClean="0">
                <a:solidFill>
                  <a:srgbClr val="000000"/>
                </a:solidFill>
                <a:uFillTx/>
                <a:latin typeface="Calibri"/>
              </a:rPr>
              <a:t>the</a:t>
            </a:r>
            <a:r>
              <a:rPr lang="de-DE" sz="1800" b="0" i="0" u="none" strike="noStrike" kern="1200" cap="none" spc="0" dirty="0" smtClean="0">
                <a:solidFill>
                  <a:srgbClr val="000000"/>
                </a:solidFill>
                <a:uFillTx/>
                <a:latin typeface="Calibri"/>
              </a:rPr>
              <a:t> </a:t>
            </a:r>
            <a:r>
              <a:rPr lang="de-DE" sz="1800" b="0" i="0" u="none" strike="noStrike" kern="1200" cap="none" spc="0" dirty="0" err="1" smtClean="0">
                <a:solidFill>
                  <a:srgbClr val="000000"/>
                </a:solidFill>
                <a:uFillTx/>
                <a:latin typeface="Calibri"/>
              </a:rPr>
              <a:t>simulation</a:t>
            </a:r>
            <a:r>
              <a:rPr lang="de-DE" sz="1800" b="0" i="0" u="none" strike="noStrike" kern="1200" cap="none" spc="0" dirty="0" smtClean="0">
                <a:solidFill>
                  <a:srgbClr val="000000"/>
                </a:solidFill>
                <a:uFillTx/>
                <a:latin typeface="Calibri"/>
              </a:rPr>
              <a:t> </a:t>
            </a:r>
            <a:r>
              <a:rPr lang="de-DE" sz="1800" b="0" i="0" u="none" strike="noStrike" kern="1200" cap="none" spc="0" dirty="0" err="1" smtClean="0">
                <a:solidFill>
                  <a:srgbClr val="000000"/>
                </a:solidFill>
                <a:uFillTx/>
                <a:latin typeface="Calibri"/>
              </a:rPr>
              <a:t>of</a:t>
            </a:r>
            <a:r>
              <a:rPr lang="de-DE" sz="1800" b="0" i="0" u="none" strike="noStrike" kern="1200" cap="none" spc="0" dirty="0" smtClean="0">
                <a:solidFill>
                  <a:srgbClr val="000000"/>
                </a:solidFill>
                <a:uFillTx/>
                <a:latin typeface="Calibri"/>
              </a:rPr>
              <a:t> </a:t>
            </a:r>
            <a:r>
              <a:rPr lang="de-DE" sz="1800" b="0" i="0" u="none" strike="noStrike" kern="1200" cap="none" spc="0" dirty="0" err="1" smtClean="0">
                <a:solidFill>
                  <a:srgbClr val="000000"/>
                </a:solidFill>
                <a:uFillTx/>
                <a:latin typeface="Calibri"/>
              </a:rPr>
              <a:t>molecular</a:t>
            </a:r>
            <a:r>
              <a:rPr lang="de-DE" sz="1800" b="0" i="0" u="none" strike="noStrike" kern="1200" cap="none" spc="0" dirty="0" smtClean="0">
                <a:solidFill>
                  <a:srgbClr val="000000"/>
                </a:solidFill>
                <a:uFillTx/>
                <a:latin typeface="Calibri"/>
              </a:rPr>
              <a:t> </a:t>
            </a:r>
            <a:r>
              <a:rPr lang="de-DE" sz="1800" b="0" i="0" u="none" strike="noStrike" kern="1200" cap="none" spc="0" dirty="0" err="1" smtClean="0">
                <a:solidFill>
                  <a:srgbClr val="000000"/>
                </a:solidFill>
                <a:uFillTx/>
                <a:latin typeface="Calibri"/>
              </a:rPr>
              <a:t>dynamics</a:t>
            </a:r>
            <a:endParaRPr lang="de-DE" sz="1800" b="0" i="0" u="none" strike="noStrike" kern="1200" cap="none" spc="0" baseline="0" dirty="0">
              <a:solidFill>
                <a:srgbClr val="000000"/>
              </a:solidFill>
              <a:uFillTx/>
              <a:latin typeface="Calibri"/>
            </a:endParaRPr>
          </a:p>
        </p:txBody>
      </p:sp>
      <p:grpSp>
        <p:nvGrpSpPr>
          <p:cNvPr id="6" name="Gruppieren 6"/>
          <p:cNvGrpSpPr/>
          <p:nvPr/>
        </p:nvGrpSpPr>
        <p:grpSpPr>
          <a:xfrm>
            <a:off x="2841095" y="3844686"/>
            <a:ext cx="714978" cy="624480"/>
            <a:chOff x="2841095" y="3844686"/>
            <a:chExt cx="714978" cy="624480"/>
          </a:xfrm>
        </p:grpSpPr>
        <p:sp>
          <p:nvSpPr>
            <p:cNvPr id="7" name="Gefaltete Ecke 7"/>
            <p:cNvSpPr/>
            <p:nvPr/>
          </p:nvSpPr>
          <p:spPr>
            <a:xfrm>
              <a:off x="3061328" y="3844686"/>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8" name="Textfeld 8"/>
            <p:cNvSpPr txBox="1"/>
            <p:nvPr/>
          </p:nvSpPr>
          <p:spPr>
            <a:xfrm>
              <a:off x="2841095" y="4255160"/>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dirty="0" err="1">
                  <a:solidFill>
                    <a:srgbClr val="000000"/>
                  </a:solidFill>
                  <a:latin typeface="Calibri"/>
                </a:rPr>
                <a:t>s</a:t>
              </a:r>
              <a:r>
                <a:rPr lang="de-DE" sz="900" b="0" i="0" u="none" strike="noStrike" kern="1200" cap="none" spc="0" baseline="0" dirty="0" err="1" smtClean="0">
                  <a:solidFill>
                    <a:srgbClr val="000000"/>
                  </a:solidFill>
                  <a:uFillTx/>
                  <a:latin typeface="Calibri"/>
                </a:rPr>
                <a:t>tart</a:t>
              </a:r>
              <a:r>
                <a:rPr lang="de-DE" sz="900" b="0" i="0" u="none" strike="noStrike" kern="1200" cap="none" spc="0" baseline="0" dirty="0" smtClean="0">
                  <a:solidFill>
                    <a:srgbClr val="000000"/>
                  </a:solidFill>
                  <a:uFillTx/>
                  <a:latin typeface="Calibri"/>
                </a:rPr>
                <a:t> </a:t>
              </a:r>
              <a:r>
                <a:rPr lang="de-DE" sz="900" b="0" i="0" u="none" strike="noStrike" kern="1200" cap="none" spc="0" baseline="0" dirty="0" err="1" smtClean="0">
                  <a:solidFill>
                    <a:srgbClr val="000000"/>
                  </a:solidFill>
                  <a:uFillTx/>
                  <a:latin typeface="Calibri"/>
                </a:rPr>
                <a:t>script</a:t>
              </a:r>
              <a:endParaRPr lang="de-DE" sz="900" b="0" i="0" u="none" strike="noStrike" kern="1200" cap="none" spc="0" baseline="0" dirty="0">
                <a:solidFill>
                  <a:srgbClr val="000000"/>
                </a:solidFill>
                <a:uFillTx/>
                <a:latin typeface="Calibri"/>
              </a:endParaRPr>
            </a:p>
          </p:txBody>
        </p:sp>
      </p:grpSp>
      <p:grpSp>
        <p:nvGrpSpPr>
          <p:cNvPr id="9" name="Gruppieren 9"/>
          <p:cNvGrpSpPr/>
          <p:nvPr/>
        </p:nvGrpSpPr>
        <p:grpSpPr>
          <a:xfrm>
            <a:off x="7020214" y="3802623"/>
            <a:ext cx="918139" cy="624480"/>
            <a:chOff x="7020214" y="3802623"/>
            <a:chExt cx="918139" cy="624480"/>
          </a:xfrm>
        </p:grpSpPr>
        <p:sp>
          <p:nvSpPr>
            <p:cNvPr id="10" name="Gefaltete Ecke 10"/>
            <p:cNvSpPr/>
            <p:nvPr/>
          </p:nvSpPr>
          <p:spPr>
            <a:xfrm>
              <a:off x="7303788" y="3802623"/>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11" name="Textfeld 11"/>
            <p:cNvSpPr txBox="1"/>
            <p:nvPr/>
          </p:nvSpPr>
          <p:spPr>
            <a:xfrm>
              <a:off x="7020214" y="4213097"/>
              <a:ext cx="918139"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dirty="0" err="1">
                  <a:solidFill>
                    <a:srgbClr val="000000"/>
                  </a:solidFill>
                  <a:latin typeface="Calibri"/>
                </a:rPr>
                <a:t>a</a:t>
              </a:r>
              <a:r>
                <a:rPr lang="de-DE" sz="900" b="0" i="0" u="none" strike="noStrike" kern="1200" cap="none" spc="0" baseline="0" dirty="0" err="1" smtClean="0">
                  <a:solidFill>
                    <a:srgbClr val="000000"/>
                  </a:solidFill>
                  <a:uFillTx/>
                  <a:latin typeface="Calibri"/>
                </a:rPr>
                <a:t>nalysis</a:t>
              </a:r>
              <a:r>
                <a:rPr lang="de-DE" sz="900" b="0" i="0" u="none" strike="noStrike" kern="1200" cap="none" spc="0" baseline="0" dirty="0" smtClean="0">
                  <a:solidFill>
                    <a:srgbClr val="000000"/>
                  </a:solidFill>
                  <a:uFillTx/>
                  <a:latin typeface="Calibri"/>
                </a:rPr>
                <a:t> </a:t>
              </a:r>
              <a:r>
                <a:rPr lang="de-DE" sz="900" b="0" i="0" u="none" strike="noStrike" kern="1200" cap="none" spc="0" baseline="0" dirty="0" err="1" smtClean="0">
                  <a:solidFill>
                    <a:srgbClr val="000000"/>
                  </a:solidFill>
                  <a:uFillTx/>
                  <a:latin typeface="Calibri"/>
                </a:rPr>
                <a:t>script</a:t>
              </a:r>
              <a:endParaRPr lang="de-DE" sz="900" b="0" i="0" u="none" strike="noStrike" kern="1200" cap="none" spc="0" baseline="0" dirty="0">
                <a:solidFill>
                  <a:srgbClr val="000000"/>
                </a:solidFill>
                <a:uFillTx/>
                <a:latin typeface="Calibri"/>
              </a:endParaRPr>
            </a:p>
          </p:txBody>
        </p:sp>
      </p:grpSp>
      <p:grpSp>
        <p:nvGrpSpPr>
          <p:cNvPr id="12" name="Gruppieren 14"/>
          <p:cNvGrpSpPr/>
          <p:nvPr/>
        </p:nvGrpSpPr>
        <p:grpSpPr>
          <a:xfrm>
            <a:off x="1393856" y="4768120"/>
            <a:ext cx="714978" cy="717182"/>
            <a:chOff x="1393856" y="4768120"/>
            <a:chExt cx="714978" cy="717182"/>
          </a:xfrm>
        </p:grpSpPr>
        <p:sp>
          <p:nvSpPr>
            <p:cNvPr id="13" name="Gefaltete Ecke 12"/>
            <p:cNvSpPr/>
            <p:nvPr/>
          </p:nvSpPr>
          <p:spPr>
            <a:xfrm>
              <a:off x="1542921" y="4768120"/>
              <a:ext cx="416856" cy="45268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4" name="Textfeld 13"/>
            <p:cNvSpPr txBox="1"/>
            <p:nvPr/>
          </p:nvSpPr>
          <p:spPr>
            <a:xfrm>
              <a:off x="1393856" y="5271296"/>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dirty="0" err="1">
                  <a:solidFill>
                    <a:srgbClr val="000000"/>
                  </a:solidFill>
                  <a:latin typeface="Calibri"/>
                </a:rPr>
                <a:t>s</a:t>
              </a:r>
              <a:r>
                <a:rPr lang="de-DE" sz="900" b="0" i="0" u="none" strike="noStrike" kern="1200" cap="none" spc="0" baseline="0" dirty="0" err="1" smtClean="0">
                  <a:solidFill>
                    <a:srgbClr val="000000"/>
                  </a:solidFill>
                  <a:uFillTx/>
                  <a:latin typeface="Calibri"/>
                </a:rPr>
                <a:t>tart</a:t>
              </a:r>
              <a:r>
                <a:rPr lang="de-DE" sz="900" b="0" i="0" u="none" strike="noStrike" kern="1200" cap="none" spc="0" baseline="0" dirty="0" smtClean="0">
                  <a:solidFill>
                    <a:srgbClr val="000000"/>
                  </a:solidFill>
                  <a:uFillTx/>
                  <a:latin typeface="Calibri"/>
                </a:rPr>
                <a:t> </a:t>
              </a:r>
              <a:r>
                <a:rPr lang="de-DE" sz="900" b="0" i="0" u="none" strike="noStrike" kern="1200" cap="none" spc="0" baseline="0" dirty="0" err="1" smtClean="0">
                  <a:solidFill>
                    <a:srgbClr val="000000"/>
                  </a:solidFill>
                  <a:uFillTx/>
                  <a:latin typeface="Calibri"/>
                </a:rPr>
                <a:t>configuration</a:t>
              </a:r>
              <a:endParaRPr lang="de-DE" sz="900" b="0" i="0" u="none" strike="noStrike" kern="1200" cap="none" spc="0" baseline="0" dirty="0">
                <a:solidFill>
                  <a:srgbClr val="000000"/>
                </a:solidFill>
                <a:uFillTx/>
                <a:latin typeface="Calibri"/>
              </a:endParaRPr>
            </a:p>
          </p:txBody>
        </p:sp>
      </p:grpSp>
      <p:grpSp>
        <p:nvGrpSpPr>
          <p:cNvPr id="15" name="Gruppieren 15"/>
          <p:cNvGrpSpPr/>
          <p:nvPr/>
        </p:nvGrpSpPr>
        <p:grpSpPr>
          <a:xfrm>
            <a:off x="2762329" y="4768120"/>
            <a:ext cx="714978" cy="717182"/>
            <a:chOff x="2762329" y="4768120"/>
            <a:chExt cx="714978" cy="717182"/>
          </a:xfrm>
        </p:grpSpPr>
        <p:sp>
          <p:nvSpPr>
            <p:cNvPr id="16" name="Gefaltete Ecke 16"/>
            <p:cNvSpPr/>
            <p:nvPr/>
          </p:nvSpPr>
          <p:spPr>
            <a:xfrm>
              <a:off x="2911385" y="4768120"/>
              <a:ext cx="416856" cy="45268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17" name="Textfeld 17"/>
            <p:cNvSpPr txBox="1"/>
            <p:nvPr/>
          </p:nvSpPr>
          <p:spPr>
            <a:xfrm>
              <a:off x="2762329" y="5271296"/>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dirty="0" err="1">
                  <a:solidFill>
                    <a:srgbClr val="000000"/>
                  </a:solidFill>
                  <a:latin typeface="Calibri"/>
                </a:rPr>
                <a:t>s</a:t>
              </a:r>
              <a:r>
                <a:rPr lang="de-DE" sz="900" b="0" i="0" u="none" strike="noStrike" kern="1200" cap="none" spc="0" baseline="0" dirty="0" err="1" smtClean="0">
                  <a:solidFill>
                    <a:srgbClr val="000000"/>
                  </a:solidFill>
                  <a:uFillTx/>
                  <a:latin typeface="Calibri"/>
                </a:rPr>
                <a:t>imulation</a:t>
              </a:r>
              <a:r>
                <a:rPr lang="de-DE" sz="900" b="0" i="0" u="none" strike="noStrike" kern="1200" cap="none" spc="0" baseline="0" dirty="0" smtClean="0">
                  <a:solidFill>
                    <a:srgbClr val="000000"/>
                  </a:solidFill>
                  <a:uFillTx/>
                  <a:latin typeface="Calibri"/>
                </a:rPr>
                <a:t> </a:t>
              </a:r>
              <a:r>
                <a:rPr lang="de-DE" sz="900" b="0" i="0" u="none" strike="noStrike" kern="1200" cap="none" spc="0" baseline="0" dirty="0" err="1" smtClean="0">
                  <a:solidFill>
                    <a:srgbClr val="000000"/>
                  </a:solidFill>
                  <a:uFillTx/>
                  <a:latin typeface="Calibri"/>
                </a:rPr>
                <a:t>parameters</a:t>
              </a:r>
              <a:endParaRPr lang="de-DE" sz="900" b="0" i="0" u="none" strike="noStrike" kern="1200" cap="none" spc="0" baseline="0" dirty="0">
                <a:solidFill>
                  <a:srgbClr val="000000"/>
                </a:solidFill>
                <a:uFillTx/>
                <a:latin typeface="Calibri"/>
              </a:endParaRPr>
            </a:p>
          </p:txBody>
        </p:sp>
      </p:grpSp>
      <p:grpSp>
        <p:nvGrpSpPr>
          <p:cNvPr id="18" name="Gruppieren 18"/>
          <p:cNvGrpSpPr/>
          <p:nvPr/>
        </p:nvGrpSpPr>
        <p:grpSpPr>
          <a:xfrm>
            <a:off x="1393856" y="3834115"/>
            <a:ext cx="714978" cy="624480"/>
            <a:chOff x="1393856" y="3834115"/>
            <a:chExt cx="714978" cy="624480"/>
          </a:xfrm>
        </p:grpSpPr>
        <p:sp>
          <p:nvSpPr>
            <p:cNvPr id="19" name="Gefaltete Ecke 19"/>
            <p:cNvSpPr/>
            <p:nvPr/>
          </p:nvSpPr>
          <p:spPr>
            <a:xfrm>
              <a:off x="1614089" y="3834115"/>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20" name="Textfeld 20"/>
            <p:cNvSpPr txBox="1"/>
            <p:nvPr/>
          </p:nvSpPr>
          <p:spPr>
            <a:xfrm>
              <a:off x="1393856" y="4244589"/>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dirty="0" err="1">
                  <a:solidFill>
                    <a:srgbClr val="000000"/>
                  </a:solidFill>
                  <a:latin typeface="Calibri"/>
                </a:rPr>
                <a:t>s</a:t>
              </a:r>
              <a:r>
                <a:rPr lang="de-DE" sz="900" b="0" i="0" u="none" strike="noStrike" kern="1200" cap="none" spc="0" baseline="0" dirty="0" err="1" smtClean="0">
                  <a:solidFill>
                    <a:srgbClr val="000000"/>
                  </a:solidFill>
                  <a:uFillTx/>
                  <a:latin typeface="Calibri"/>
                </a:rPr>
                <a:t>etup</a:t>
              </a:r>
              <a:r>
                <a:rPr lang="de-DE" sz="900" b="0" i="0" u="none" strike="noStrike" kern="1200" cap="none" spc="0" baseline="0" dirty="0" smtClean="0">
                  <a:solidFill>
                    <a:srgbClr val="000000"/>
                  </a:solidFill>
                  <a:uFillTx/>
                  <a:latin typeface="Calibri"/>
                </a:rPr>
                <a:t> </a:t>
              </a:r>
              <a:r>
                <a:rPr lang="de-DE" sz="900" b="0" i="0" u="none" strike="noStrike" kern="1200" cap="none" spc="0" baseline="0" dirty="0" err="1" smtClean="0">
                  <a:solidFill>
                    <a:srgbClr val="000000"/>
                  </a:solidFill>
                  <a:uFillTx/>
                  <a:latin typeface="Calibri"/>
                </a:rPr>
                <a:t>script</a:t>
              </a:r>
              <a:endParaRPr lang="de-DE" sz="900" b="0" i="0" u="none" strike="noStrike" kern="1200" cap="none" spc="0" baseline="0" dirty="0">
                <a:solidFill>
                  <a:srgbClr val="000000"/>
                </a:solidFill>
                <a:uFillTx/>
                <a:latin typeface="Calibri"/>
              </a:endParaRPr>
            </a:p>
          </p:txBody>
        </p:sp>
      </p:grpSp>
      <p:grpSp>
        <p:nvGrpSpPr>
          <p:cNvPr id="21" name="Gruppieren 21"/>
          <p:cNvGrpSpPr/>
          <p:nvPr/>
        </p:nvGrpSpPr>
        <p:grpSpPr>
          <a:xfrm>
            <a:off x="323505" y="4768120"/>
            <a:ext cx="714978" cy="717182"/>
            <a:chOff x="323505" y="4768120"/>
            <a:chExt cx="714978" cy="717182"/>
          </a:xfrm>
        </p:grpSpPr>
        <p:sp>
          <p:nvSpPr>
            <p:cNvPr id="22" name="Gefaltete Ecke 22"/>
            <p:cNvSpPr/>
            <p:nvPr/>
          </p:nvSpPr>
          <p:spPr>
            <a:xfrm>
              <a:off x="472571" y="4768120"/>
              <a:ext cx="416856" cy="45268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23" name="Textfeld 23"/>
            <p:cNvSpPr txBox="1"/>
            <p:nvPr/>
          </p:nvSpPr>
          <p:spPr>
            <a:xfrm>
              <a:off x="323505" y="5271296"/>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dirty="0" err="1">
                  <a:solidFill>
                    <a:srgbClr val="000000"/>
                  </a:solidFill>
                  <a:latin typeface="Calibri"/>
                </a:rPr>
                <a:t>f</a:t>
              </a:r>
              <a:r>
                <a:rPr lang="de-DE" sz="900" b="0" i="0" u="none" strike="noStrike" kern="1200" cap="none" spc="0" baseline="0" dirty="0" err="1" smtClean="0">
                  <a:solidFill>
                    <a:srgbClr val="000000"/>
                  </a:solidFill>
                  <a:uFillTx/>
                  <a:latin typeface="Calibri"/>
                </a:rPr>
                <a:t>orce</a:t>
              </a:r>
              <a:r>
                <a:rPr lang="de-DE" sz="900" b="0" i="0" u="none" strike="noStrike" kern="1200" cap="none" spc="0" baseline="0" dirty="0" smtClean="0">
                  <a:solidFill>
                    <a:srgbClr val="000000"/>
                  </a:solidFill>
                  <a:uFillTx/>
                  <a:latin typeface="Calibri"/>
                </a:rPr>
                <a:t> </a:t>
              </a:r>
              <a:r>
                <a:rPr lang="de-DE" sz="900" b="0" i="0" u="none" strike="noStrike" kern="1200" cap="none" spc="0" baseline="0" dirty="0" err="1" smtClean="0">
                  <a:solidFill>
                    <a:srgbClr val="000000"/>
                  </a:solidFill>
                  <a:uFillTx/>
                  <a:latin typeface="Calibri"/>
                </a:rPr>
                <a:t>fields</a:t>
              </a:r>
              <a:endParaRPr lang="de-DE" sz="900" b="0" i="0" u="none" strike="noStrike" kern="1200" cap="none" spc="0" baseline="0" dirty="0">
                <a:solidFill>
                  <a:srgbClr val="000000"/>
                </a:solidFill>
                <a:uFillTx/>
                <a:latin typeface="Calibri"/>
              </a:endParaRPr>
            </a:p>
          </p:txBody>
        </p:sp>
      </p:grpSp>
      <p:sp>
        <p:nvSpPr>
          <p:cNvPr id="24" name="Zylinder 24"/>
          <p:cNvSpPr/>
          <p:nvPr/>
        </p:nvSpPr>
        <p:spPr>
          <a:xfrm>
            <a:off x="6430261" y="4764755"/>
            <a:ext cx="690756" cy="566607"/>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800" kern="0" dirty="0" err="1" smtClean="0">
                <a:solidFill>
                  <a:srgbClr val="FFFFFF"/>
                </a:solidFill>
                <a:latin typeface="Calibri"/>
              </a:rPr>
              <a:t>t</a:t>
            </a:r>
            <a:r>
              <a:rPr lang="de-DE" sz="800" b="0" i="0" u="none" strike="noStrike" kern="1200" cap="none" spc="0" baseline="0" dirty="0" err="1" smtClean="0">
                <a:solidFill>
                  <a:srgbClr val="FFFFFF"/>
                </a:solidFill>
                <a:uFillTx/>
                <a:latin typeface="Calibri"/>
              </a:rPr>
              <a:t>rajectory</a:t>
            </a:r>
            <a:r>
              <a:rPr lang="de-DE" sz="800" b="0" i="0" u="none" strike="noStrike" kern="1200" cap="none" spc="0" baseline="0" dirty="0" smtClean="0">
                <a:solidFill>
                  <a:srgbClr val="FFFFFF"/>
                </a:solidFill>
                <a:uFillTx/>
                <a:latin typeface="Calibri"/>
              </a:rPr>
              <a:t> (</a:t>
            </a:r>
            <a:r>
              <a:rPr lang="de-DE" sz="800" b="0" i="0" u="none" strike="noStrike" kern="1200" cap="none" spc="0" baseline="0" dirty="0" err="1" smtClean="0">
                <a:solidFill>
                  <a:srgbClr val="FFFFFF"/>
                </a:solidFill>
                <a:uFillTx/>
                <a:latin typeface="Calibri"/>
              </a:rPr>
              <a:t>raw</a:t>
            </a:r>
            <a:r>
              <a:rPr lang="de-DE" sz="800" b="0" i="0" u="none" strike="noStrike" kern="1200" cap="none" spc="0" baseline="0" dirty="0" smtClean="0">
                <a:solidFill>
                  <a:srgbClr val="FFFFFF"/>
                </a:solidFill>
                <a:uFillTx/>
                <a:latin typeface="Calibri"/>
              </a:rPr>
              <a:t> </a:t>
            </a:r>
            <a:r>
              <a:rPr lang="de-DE" sz="800" b="0" i="0" u="none" strike="noStrike" kern="1200" cap="none" spc="0" baseline="0" dirty="0" err="1" smtClean="0">
                <a:solidFill>
                  <a:srgbClr val="FFFFFF"/>
                </a:solidFill>
                <a:uFillTx/>
                <a:latin typeface="Calibri"/>
              </a:rPr>
              <a:t>data</a:t>
            </a:r>
            <a:r>
              <a:rPr lang="de-DE" sz="800" b="0" i="0" u="none" strike="noStrike" kern="1200" cap="none" spc="0" baseline="0" dirty="0" smtClean="0">
                <a:solidFill>
                  <a:srgbClr val="FFFFFF"/>
                </a:solidFill>
                <a:uFillTx/>
                <a:latin typeface="Calibri"/>
              </a:rPr>
              <a:t>)</a:t>
            </a:r>
            <a:endParaRPr lang="de-DE" sz="800" b="0" i="0" u="none" strike="noStrike" kern="1200" cap="none" spc="0" baseline="0" dirty="0">
              <a:solidFill>
                <a:srgbClr val="FFFFFF"/>
              </a:solidFill>
              <a:uFillTx/>
              <a:latin typeface="Calibri"/>
            </a:endParaRPr>
          </a:p>
        </p:txBody>
      </p:sp>
      <p:sp>
        <p:nvSpPr>
          <p:cNvPr id="25" name="Zylinder 25"/>
          <p:cNvSpPr/>
          <p:nvPr/>
        </p:nvSpPr>
        <p:spPr>
          <a:xfrm>
            <a:off x="7392393" y="4847856"/>
            <a:ext cx="690756" cy="214289"/>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800" b="0" i="0" u="none" strike="noStrike" kern="1200" cap="none" spc="0" baseline="0" dirty="0" err="1" smtClean="0">
                <a:solidFill>
                  <a:srgbClr val="FFFFFF"/>
                </a:solidFill>
                <a:uFillTx/>
                <a:latin typeface="Calibri"/>
              </a:rPr>
              <a:t>forces</a:t>
            </a:r>
            <a:endParaRPr lang="de-DE" sz="800" b="0" i="0" u="none" strike="noStrike" kern="1200" cap="none" spc="0" baseline="0" dirty="0">
              <a:solidFill>
                <a:srgbClr val="FFFFFF"/>
              </a:solidFill>
              <a:uFillTx/>
              <a:latin typeface="Calibri"/>
            </a:endParaRPr>
          </a:p>
        </p:txBody>
      </p:sp>
      <p:sp>
        <p:nvSpPr>
          <p:cNvPr id="26" name="Zylinder 26"/>
          <p:cNvSpPr/>
          <p:nvPr/>
        </p:nvSpPr>
        <p:spPr>
          <a:xfrm>
            <a:off x="7392402" y="5062145"/>
            <a:ext cx="690756" cy="209141"/>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800" b="0" i="0" u="none" strike="noStrike" kern="1200" cap="none" spc="0" baseline="0" dirty="0" err="1" smtClean="0">
                <a:solidFill>
                  <a:srgbClr val="FFFFFF"/>
                </a:solidFill>
                <a:uFillTx/>
                <a:latin typeface="Calibri"/>
              </a:rPr>
              <a:t>energy</a:t>
            </a:r>
            <a:endParaRPr lang="de-DE" sz="800" b="0" i="0" u="none" strike="noStrike" kern="1200" cap="none" spc="0" baseline="0" dirty="0">
              <a:solidFill>
                <a:srgbClr val="FFFFFF"/>
              </a:solidFill>
              <a:uFillTx/>
              <a:latin typeface="Calibri"/>
            </a:endParaRPr>
          </a:p>
        </p:txBody>
      </p:sp>
      <p:grpSp>
        <p:nvGrpSpPr>
          <p:cNvPr id="27" name="Gruppieren 27"/>
          <p:cNvGrpSpPr/>
          <p:nvPr/>
        </p:nvGrpSpPr>
        <p:grpSpPr>
          <a:xfrm>
            <a:off x="6413299" y="5519217"/>
            <a:ext cx="714978" cy="717173"/>
            <a:chOff x="6413299" y="5519217"/>
            <a:chExt cx="714978" cy="717173"/>
          </a:xfrm>
        </p:grpSpPr>
        <p:sp>
          <p:nvSpPr>
            <p:cNvPr id="28" name="Gefaltete Ecke 28"/>
            <p:cNvSpPr/>
            <p:nvPr/>
          </p:nvSpPr>
          <p:spPr>
            <a:xfrm>
              <a:off x="6562365" y="5519217"/>
              <a:ext cx="416856" cy="45268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FFFFFF"/>
                </a:solidFill>
                <a:uFillTx/>
                <a:latin typeface="Calibri"/>
              </a:endParaRPr>
            </a:p>
          </p:txBody>
        </p:sp>
        <p:sp>
          <p:nvSpPr>
            <p:cNvPr id="29" name="Textfeld 29"/>
            <p:cNvSpPr txBox="1"/>
            <p:nvPr/>
          </p:nvSpPr>
          <p:spPr>
            <a:xfrm>
              <a:off x="6413299" y="6022384"/>
              <a:ext cx="714978"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dirty="0" smtClean="0">
                  <a:solidFill>
                    <a:srgbClr val="000000"/>
                  </a:solidFill>
                  <a:latin typeface="Calibri"/>
                </a:rPr>
                <a:t>L</a:t>
              </a:r>
              <a:r>
                <a:rPr lang="de-DE" sz="900" b="0" i="0" u="none" strike="noStrike" kern="1200" cap="none" spc="0" baseline="0" dirty="0" smtClean="0">
                  <a:solidFill>
                    <a:srgbClr val="000000"/>
                  </a:solidFill>
                  <a:uFillTx/>
                  <a:latin typeface="Calibri"/>
                </a:rPr>
                <a:t>og</a:t>
              </a:r>
              <a:r>
                <a:rPr lang="de-DE" sz="900" b="0" i="0" u="none" strike="noStrike" kern="1200" cap="none" spc="0" dirty="0" smtClean="0">
                  <a:solidFill>
                    <a:srgbClr val="000000"/>
                  </a:solidFill>
                  <a:uFillTx/>
                  <a:latin typeface="Calibri"/>
                </a:rPr>
                <a:t> </a:t>
              </a:r>
              <a:r>
                <a:rPr lang="de-DE" sz="900" b="0" i="0" u="none" strike="noStrike" kern="1200" cap="none" spc="0" dirty="0" err="1" smtClean="0">
                  <a:solidFill>
                    <a:srgbClr val="000000"/>
                  </a:solidFill>
                  <a:uFillTx/>
                  <a:latin typeface="Calibri"/>
                </a:rPr>
                <a:t>f</a:t>
              </a:r>
              <a:r>
                <a:rPr lang="de-DE" sz="900" b="0" i="0" u="none" strike="noStrike" kern="1200" cap="none" spc="0" baseline="0" dirty="0" err="1" smtClean="0">
                  <a:solidFill>
                    <a:srgbClr val="000000"/>
                  </a:solidFill>
                  <a:uFillTx/>
                  <a:latin typeface="Calibri"/>
                </a:rPr>
                <a:t>ile</a:t>
              </a:r>
              <a:endParaRPr lang="de-DE" sz="900" b="0" i="0" u="none" strike="noStrike" kern="1200" cap="none" spc="0" baseline="0" dirty="0">
                <a:solidFill>
                  <a:srgbClr val="000000"/>
                </a:solidFill>
                <a:uFillTx/>
                <a:latin typeface="Calibri"/>
              </a:endParaRPr>
            </a:p>
          </p:txBody>
        </p:sp>
      </p:grpSp>
      <p:grpSp>
        <p:nvGrpSpPr>
          <p:cNvPr id="30" name="Gruppieren 31"/>
          <p:cNvGrpSpPr/>
          <p:nvPr/>
        </p:nvGrpSpPr>
        <p:grpSpPr>
          <a:xfrm>
            <a:off x="8657502" y="3807223"/>
            <a:ext cx="918139" cy="624480"/>
            <a:chOff x="8657502" y="3807223"/>
            <a:chExt cx="918139" cy="624480"/>
          </a:xfrm>
        </p:grpSpPr>
        <p:sp>
          <p:nvSpPr>
            <p:cNvPr id="31" name="Gefaltete Ecke 32"/>
            <p:cNvSpPr/>
            <p:nvPr/>
          </p:nvSpPr>
          <p:spPr>
            <a:xfrm>
              <a:off x="8941067" y="3807223"/>
              <a:ext cx="351010" cy="398422"/>
            </a:xfrm>
            <a:custGeom>
              <a:avLst>
                <a:gd name="f5" fmla="val 16667"/>
              </a:avLst>
              <a:gdLst>
                <a:gd name="f1" fmla="val w"/>
                <a:gd name="f2" fmla="val h"/>
                <a:gd name="f3" fmla="val ss"/>
                <a:gd name="f4" fmla="val 0"/>
                <a:gd name="f5" fmla="val 16667"/>
                <a:gd name="f6" fmla="abs f1"/>
                <a:gd name="f7" fmla="abs f2"/>
                <a:gd name="f8" fmla="abs f3"/>
                <a:gd name="f9" fmla="val f4"/>
                <a:gd name="f10" fmla="val f5"/>
                <a:gd name="f11" fmla="?: f6 f1 1"/>
                <a:gd name="f12" fmla="?: f7 f2 1"/>
                <a:gd name="f13" fmla="?: f8 f3 1"/>
                <a:gd name="f14" fmla="*/ f11 1 21600"/>
                <a:gd name="f15" fmla="*/ f12 1 21600"/>
                <a:gd name="f16" fmla="*/ 21600 f11 1"/>
                <a:gd name="f17" fmla="*/ 21600 f12 1"/>
                <a:gd name="f18" fmla="min f15 f14"/>
                <a:gd name="f19" fmla="*/ f16 1 f13"/>
                <a:gd name="f20" fmla="*/ f17 1 f13"/>
                <a:gd name="f21" fmla="val f19"/>
                <a:gd name="f22" fmla="val f20"/>
                <a:gd name="f23" fmla="*/ f9 f18 1"/>
                <a:gd name="f24" fmla="+- f22 0 f9"/>
                <a:gd name="f25" fmla="+- f21 0 f9"/>
                <a:gd name="f26" fmla="*/ f21 f18 1"/>
                <a:gd name="f27" fmla="*/ f22 f18 1"/>
                <a:gd name="f28" fmla="min f25 f24"/>
                <a:gd name="f29" fmla="*/ f28 f10 1"/>
                <a:gd name="f30" fmla="*/ f29 1 100000"/>
                <a:gd name="f31" fmla="*/ f30 1 5"/>
                <a:gd name="f32" fmla="+- f21 0 f30"/>
                <a:gd name="f33" fmla="+- f22 0 f30"/>
                <a:gd name="f34" fmla="+- f32 f31 0"/>
                <a:gd name="f35" fmla="+- f33 f31 0"/>
                <a:gd name="f36" fmla="*/ f33 f18 1"/>
                <a:gd name="f37" fmla="*/ f32 f18 1"/>
                <a:gd name="f38" fmla="*/ f34 f18 1"/>
                <a:gd name="f39" fmla="*/ f35 f18 1"/>
              </a:gdLst>
              <a:ahLst/>
              <a:cxnLst>
                <a:cxn ang="3cd4">
                  <a:pos x="hc" y="t"/>
                </a:cxn>
                <a:cxn ang="0">
                  <a:pos x="r" y="vc"/>
                </a:cxn>
                <a:cxn ang="cd4">
                  <a:pos x="hc" y="b"/>
                </a:cxn>
                <a:cxn ang="cd2">
                  <a:pos x="l" y="vc"/>
                </a:cxn>
              </a:cxnLst>
              <a:rect l="f23" t="f23" r="f26" b="f36"/>
              <a:pathLst>
                <a:path stroke="0">
                  <a:moveTo>
                    <a:pt x="f23" y="f23"/>
                  </a:moveTo>
                  <a:lnTo>
                    <a:pt x="f26" y="f23"/>
                  </a:lnTo>
                  <a:lnTo>
                    <a:pt x="f26" y="f36"/>
                  </a:lnTo>
                  <a:lnTo>
                    <a:pt x="f37" y="f27"/>
                  </a:lnTo>
                  <a:lnTo>
                    <a:pt x="f23" y="f27"/>
                  </a:lnTo>
                  <a:close/>
                </a:path>
                <a:path stroke="0">
                  <a:moveTo>
                    <a:pt x="f37" y="f27"/>
                  </a:moveTo>
                  <a:lnTo>
                    <a:pt x="f38" y="f39"/>
                  </a:lnTo>
                  <a:lnTo>
                    <a:pt x="f26" y="f36"/>
                  </a:lnTo>
                  <a:close/>
                </a:path>
                <a:path fill="none">
                  <a:moveTo>
                    <a:pt x="f37" y="f27"/>
                  </a:moveTo>
                  <a:lnTo>
                    <a:pt x="f38" y="f39"/>
                  </a:lnTo>
                  <a:lnTo>
                    <a:pt x="f26" y="f36"/>
                  </a:lnTo>
                  <a:lnTo>
                    <a:pt x="f37" y="f27"/>
                  </a:lnTo>
                  <a:lnTo>
                    <a:pt x="f23" y="f27"/>
                  </a:lnTo>
                  <a:lnTo>
                    <a:pt x="f23" y="f23"/>
                  </a:lnTo>
                  <a:lnTo>
                    <a:pt x="f26" y="f23"/>
                  </a:lnTo>
                  <a:lnTo>
                    <a:pt x="f26" y="f36"/>
                  </a:lnTo>
                </a:path>
              </a:pathLst>
            </a:custGeom>
            <a:solidFill>
              <a:srgbClr val="5B9BD5"/>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a:solidFill>
                    <a:srgbClr val="FFFFFF"/>
                  </a:solidFill>
                  <a:uFillTx/>
                  <a:latin typeface="Calibri"/>
                </a:rPr>
                <a:t>&lt;/&gt;</a:t>
              </a:r>
            </a:p>
          </p:txBody>
        </p:sp>
        <p:sp>
          <p:nvSpPr>
            <p:cNvPr id="32" name="Textfeld 33"/>
            <p:cNvSpPr txBox="1"/>
            <p:nvPr/>
          </p:nvSpPr>
          <p:spPr>
            <a:xfrm>
              <a:off x="8657502" y="4217697"/>
              <a:ext cx="918139" cy="214006"/>
            </a:xfrm>
            <a:prstGeom prst="rect">
              <a:avLst/>
            </a:prstGeom>
            <a:noFill/>
            <a:ln cap="flat">
              <a:noFill/>
            </a:ln>
          </p:spPr>
          <p:txBody>
            <a:bodyPr vert="horz" wrap="square" lIns="0" tIns="0" rIns="0" bIns="0" anchor="t"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900" b="0" i="0" u="none" strike="noStrike" kern="1200" cap="none" spc="0" baseline="0" dirty="0" err="1" smtClean="0">
                  <a:solidFill>
                    <a:srgbClr val="000000"/>
                  </a:solidFill>
                  <a:uFillTx/>
                  <a:latin typeface="Calibri"/>
                </a:rPr>
                <a:t>visualisation</a:t>
              </a:r>
              <a:endParaRPr lang="de-DE" sz="900" b="0" i="0" u="none" strike="noStrike" kern="1200" cap="none" spc="0" baseline="0" dirty="0">
                <a:solidFill>
                  <a:srgbClr val="000000"/>
                </a:solidFill>
                <a:uFillTx/>
                <a:latin typeface="Calibri"/>
              </a:endParaRPr>
            </a:p>
          </p:txBody>
        </p:sp>
      </p:grpSp>
      <p:sp>
        <p:nvSpPr>
          <p:cNvPr id="33" name="Zylinder 34"/>
          <p:cNvSpPr/>
          <p:nvPr/>
        </p:nvSpPr>
        <p:spPr>
          <a:xfrm>
            <a:off x="7392393" y="5562724"/>
            <a:ext cx="690756" cy="343604"/>
          </a:xfrm>
          <a:custGeom>
            <a:avLst>
              <a:gd name="f10" fmla="val 25000"/>
            </a:avLst>
            <a:gdLst>
              <a:gd name="f1" fmla="val 21600000"/>
              <a:gd name="f2" fmla="val 10800000"/>
              <a:gd name="f3" fmla="val 5400000"/>
              <a:gd name="f4" fmla="val 180"/>
              <a:gd name="f5" fmla="val w"/>
              <a:gd name="f6" fmla="val h"/>
              <a:gd name="f7" fmla="val ss"/>
              <a:gd name="f8" fmla="val 0"/>
              <a:gd name="f9" fmla="+- 0 0 10800000"/>
              <a:gd name="f10" fmla="val 25000"/>
              <a:gd name="f11" fmla="+- 0 0 -360"/>
              <a:gd name="f12" fmla="abs f5"/>
              <a:gd name="f13" fmla="abs f6"/>
              <a:gd name="f14" fmla="abs f7"/>
              <a:gd name="f15" fmla="val f8"/>
              <a:gd name="f16" fmla="val f10"/>
              <a:gd name="f17" fmla="*/ f11 f2 1"/>
              <a:gd name="f18" fmla="?: f12 f5 1"/>
              <a:gd name="f19" fmla="?: f13 f6 1"/>
              <a:gd name="f20" fmla="?: f14 f7 1"/>
              <a:gd name="f21" fmla="*/ f17 1 f4"/>
              <a:gd name="f22" fmla="*/ f18 1 21600"/>
              <a:gd name="f23" fmla="*/ f19 1 21600"/>
              <a:gd name="f24" fmla="*/ 21600 f18 1"/>
              <a:gd name="f25" fmla="*/ 21600 f19 1"/>
              <a:gd name="f26" fmla="+- f21 0 f3"/>
              <a:gd name="f27" fmla="min f23 f22"/>
              <a:gd name="f28" fmla="*/ f24 1 f20"/>
              <a:gd name="f29" fmla="*/ f25 1 f20"/>
              <a:gd name="f30" fmla="val f28"/>
              <a:gd name="f31" fmla="val f29"/>
              <a:gd name="f32" fmla="*/ f15 f27 1"/>
              <a:gd name="f33" fmla="+- f31 0 f15"/>
              <a:gd name="f34" fmla="+- f30 0 f15"/>
              <a:gd name="f35" fmla="*/ f30 f27 1"/>
              <a:gd name="f36" fmla="*/ f34 1 2"/>
              <a:gd name="f37" fmla="min f34 f33"/>
              <a:gd name="f38" fmla="+- f15 f36 0"/>
              <a:gd name="f39" fmla="*/ f37 f16 1"/>
              <a:gd name="f40" fmla="*/ f36 f27 1"/>
              <a:gd name="f41" fmla="*/ f39 1 200000"/>
              <a:gd name="f42" fmla="*/ f38 f27 1"/>
              <a:gd name="f43" fmla="+- f41 f41 0"/>
              <a:gd name="f44" fmla="+- f31 0 f41"/>
              <a:gd name="f45" fmla="*/ f41 f27 1"/>
              <a:gd name="f46" fmla="*/ f43 f27 1"/>
              <a:gd name="f47" fmla="*/ f44 f27 1"/>
            </a:gdLst>
            <a:ahLst/>
            <a:cxnLst>
              <a:cxn ang="3cd4">
                <a:pos x="hc" y="t"/>
              </a:cxn>
              <a:cxn ang="0">
                <a:pos x="r" y="vc"/>
              </a:cxn>
              <a:cxn ang="cd4">
                <a:pos x="hc" y="b"/>
              </a:cxn>
              <a:cxn ang="cd2">
                <a:pos x="l" y="vc"/>
              </a:cxn>
              <a:cxn ang="f26">
                <a:pos x="f42" y="f46"/>
              </a:cxn>
            </a:cxnLst>
            <a:rect l="f32" t="f46" r="f35" b="f47"/>
            <a:pathLst>
              <a:path stroke="0">
                <a:moveTo>
                  <a:pt x="f32" y="f45"/>
                </a:moveTo>
                <a:arcTo wR="f40" hR="f45" stAng="f2" swAng="f9"/>
                <a:lnTo>
                  <a:pt x="f35" y="f47"/>
                </a:lnTo>
                <a:arcTo wR="f40" hR="f45" stAng="f8" swAng="f2"/>
                <a:close/>
              </a:path>
              <a:path stroke="0">
                <a:moveTo>
                  <a:pt x="f32" y="f45"/>
                </a:moveTo>
                <a:arcTo wR="f40" hR="f45" stAng="f2" swAng="f1"/>
                <a:close/>
              </a:path>
              <a:path fill="none">
                <a:moveTo>
                  <a:pt x="f35" y="f45"/>
                </a:moveTo>
                <a:arcTo wR="f40" hR="f45" stAng="f8" swAng="f1"/>
                <a:lnTo>
                  <a:pt x="f35" y="f47"/>
                </a:lnTo>
                <a:arcTo wR="f40" hR="f45" stAng="f8" swAng="f2"/>
                <a:lnTo>
                  <a:pt x="f32" y="f45"/>
                </a:lnTo>
              </a:path>
            </a:pathLst>
          </a:custGeom>
          <a:solidFill>
            <a:srgbClr val="A5A5A5"/>
          </a:solidFill>
          <a:ln w="12701" cap="flat">
            <a:solidFill>
              <a:srgbClr val="78787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800" dirty="0" err="1">
                <a:solidFill>
                  <a:srgbClr val="FFFFFF"/>
                </a:solidFill>
                <a:latin typeface="Calibri"/>
              </a:rPr>
              <a:t>c</a:t>
            </a:r>
            <a:r>
              <a:rPr lang="de-DE" sz="800" b="0" i="0" u="none" strike="noStrike" kern="1200" cap="none" spc="0" baseline="0" dirty="0" err="1" smtClean="0">
                <a:solidFill>
                  <a:srgbClr val="FFFFFF"/>
                </a:solidFill>
                <a:uFillTx/>
                <a:latin typeface="Calibri"/>
              </a:rPr>
              <a:t>heckpoint</a:t>
            </a:r>
            <a:r>
              <a:rPr lang="de-DE" sz="800" b="0" i="0" u="none" strike="noStrike" kern="1200" cap="none" spc="0" baseline="0" dirty="0">
                <a:solidFill>
                  <a:srgbClr val="FFFFFF"/>
                </a:solidFill>
                <a:uFillTx/>
                <a:latin typeface="Calibri"/>
              </a:rPr>
              <a:t>/ </a:t>
            </a:r>
            <a:r>
              <a:rPr lang="de-DE" sz="800" b="0" i="0" u="none" strike="noStrike" kern="1200" cap="none" spc="0" baseline="0" dirty="0" smtClean="0">
                <a:solidFill>
                  <a:srgbClr val="FFFFFF"/>
                </a:solidFill>
                <a:uFillTx/>
                <a:latin typeface="Calibri"/>
              </a:rPr>
              <a:t>restart-File</a:t>
            </a:r>
            <a:endParaRPr lang="de-DE" sz="800" b="0" i="0" u="none" strike="noStrike" kern="1200" cap="none" spc="0" baseline="0" dirty="0">
              <a:solidFill>
                <a:srgbClr val="FFFFFF"/>
              </a:solidFill>
              <a:uFillTx/>
              <a:latin typeface="Calibri"/>
            </a:endParaRPr>
          </a:p>
        </p:txBody>
      </p:sp>
      <p:sp>
        <p:nvSpPr>
          <p:cNvPr id="34" name="Abgerundetes Rechteck 37"/>
          <p:cNvSpPr/>
          <p:nvPr/>
        </p:nvSpPr>
        <p:spPr>
          <a:xfrm>
            <a:off x="4161864" y="3491755"/>
            <a:ext cx="769842" cy="18153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versioned</a:t>
            </a:r>
            <a:endParaRPr lang="de-DE" sz="1000" b="0" i="0" u="none" strike="noStrike" kern="1200" cap="none" spc="0" baseline="0" dirty="0">
              <a:solidFill>
                <a:srgbClr val="FFFFFF"/>
              </a:solidFill>
              <a:uFillTx/>
              <a:latin typeface="Calibri"/>
            </a:endParaRPr>
          </a:p>
        </p:txBody>
      </p:sp>
      <p:sp>
        <p:nvSpPr>
          <p:cNvPr id="35" name="Abgerundetes Rechteck 40"/>
          <p:cNvSpPr/>
          <p:nvPr/>
        </p:nvSpPr>
        <p:spPr>
          <a:xfrm>
            <a:off x="4979895" y="3486149"/>
            <a:ext cx="936811" cy="18153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published</a:t>
            </a:r>
            <a:endParaRPr lang="de-DE" sz="1000" b="0" i="0" u="none" strike="noStrike" kern="1200" cap="none" spc="0" baseline="0" dirty="0">
              <a:solidFill>
                <a:srgbClr val="FFFFFF"/>
              </a:solidFill>
              <a:uFillTx/>
              <a:latin typeface="Calibri"/>
            </a:endParaRPr>
          </a:p>
        </p:txBody>
      </p:sp>
      <p:sp>
        <p:nvSpPr>
          <p:cNvPr id="36" name="Abgerundetes Rechteck 37"/>
          <p:cNvSpPr/>
          <p:nvPr/>
        </p:nvSpPr>
        <p:spPr>
          <a:xfrm>
            <a:off x="7094362" y="3486148"/>
            <a:ext cx="769842" cy="18153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versioned</a:t>
            </a:r>
            <a:endParaRPr lang="de-DE" sz="1000" b="0" i="0" u="none" strike="noStrike" kern="1200" cap="none" spc="0" baseline="0" dirty="0">
              <a:solidFill>
                <a:srgbClr val="FFFFFF"/>
              </a:solidFill>
              <a:uFillTx/>
              <a:latin typeface="Calibri"/>
            </a:endParaRPr>
          </a:p>
        </p:txBody>
      </p:sp>
      <p:sp>
        <p:nvSpPr>
          <p:cNvPr id="37" name="Abgerundetes Rechteck 37"/>
          <p:cNvSpPr/>
          <p:nvPr/>
        </p:nvSpPr>
        <p:spPr>
          <a:xfrm>
            <a:off x="8731650" y="3486147"/>
            <a:ext cx="769842" cy="181535"/>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70AD47"/>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000" b="0" i="0" u="none" strike="noStrike" kern="1200" cap="none" spc="0" baseline="0" dirty="0" err="1" smtClean="0">
                <a:solidFill>
                  <a:srgbClr val="FFFFFF"/>
                </a:solidFill>
                <a:uFillTx/>
                <a:latin typeface="Calibri"/>
              </a:rPr>
              <a:t>versioned</a:t>
            </a:r>
            <a:endParaRPr lang="de-DE" sz="1000" b="0" i="0" u="none" strike="noStrike" kern="1200" cap="none" spc="0" baseline="0" dirty="0">
              <a:solidFill>
                <a:srgbClr val="FFFFFF"/>
              </a:solidFill>
              <a:uFillTx/>
              <a:latin typeface="Calibri"/>
            </a:endParaRPr>
          </a:p>
        </p:txBody>
      </p:sp>
      <p:sp>
        <p:nvSpPr>
          <p:cNvPr id="38" name="Textfeld 37"/>
          <p:cNvSpPr txBox="1"/>
          <p:nvPr/>
        </p:nvSpPr>
        <p:spPr>
          <a:xfrm>
            <a:off x="323505" y="6849979"/>
            <a:ext cx="3398263" cy="369332"/>
          </a:xfrm>
          <a:prstGeom prst="rect">
            <a:avLst/>
          </a:prstGeom>
          <a:noFill/>
        </p:spPr>
        <p:txBody>
          <a:bodyPr wrap="square" rtlCol="0">
            <a:spAutoFit/>
          </a:bodyPr>
          <a:lstStyle/>
          <a:p>
            <a:r>
              <a:rPr lang="de-DE" dirty="0" smtClean="0"/>
              <a:t>* </a:t>
            </a:r>
            <a:r>
              <a:rPr lang="de-DE" dirty="0">
                <a:hlinkClick r:id="rId3"/>
              </a:rPr>
              <a:t>http://www.gromacs.org/</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err="1" smtClean="0"/>
              <a:t>Assignment</a:t>
            </a:r>
            <a:endParaRPr lang="de-DE" dirty="0"/>
          </a:p>
        </p:txBody>
      </p:sp>
      <p:sp>
        <p:nvSpPr>
          <p:cNvPr id="3" name="Inhaltsplatzhalter 2"/>
          <p:cNvSpPr txBox="1">
            <a:spLocks noGrp="1"/>
          </p:cNvSpPr>
          <p:nvPr>
            <p:ph idx="1"/>
          </p:nvPr>
        </p:nvSpPr>
        <p:spPr/>
        <p:txBody>
          <a:bodyPr/>
          <a:lstStyle/>
          <a:p>
            <a:pPr lvl="0"/>
            <a:r>
              <a:rPr lang="de-DE" dirty="0" err="1" smtClean="0"/>
              <a:t>Which</a:t>
            </a:r>
            <a:r>
              <a:rPr lang="de-DE" dirty="0" smtClean="0"/>
              <a:t> </a:t>
            </a:r>
            <a:r>
              <a:rPr lang="de-DE" dirty="0" err="1" smtClean="0"/>
              <a:t>software</a:t>
            </a:r>
            <a:r>
              <a:rPr lang="de-DE" dirty="0" smtClean="0"/>
              <a:t>/</a:t>
            </a:r>
            <a:r>
              <a:rPr lang="de-DE" dirty="0" err="1" smtClean="0"/>
              <a:t>codes</a:t>
            </a:r>
            <a:r>
              <a:rPr lang="de-DE" dirty="0" smtClean="0"/>
              <a:t> do </a:t>
            </a:r>
            <a:r>
              <a:rPr lang="de-DE" dirty="0" err="1" smtClean="0"/>
              <a:t>you</a:t>
            </a:r>
            <a:r>
              <a:rPr lang="de-DE" dirty="0" smtClean="0"/>
              <a:t> </a:t>
            </a:r>
            <a:r>
              <a:rPr lang="de-DE" dirty="0" err="1" smtClean="0"/>
              <a:t>use</a:t>
            </a:r>
            <a:r>
              <a:rPr lang="de-DE" dirty="0" smtClean="0"/>
              <a:t> in </a:t>
            </a:r>
            <a:r>
              <a:rPr lang="de-DE" dirty="0" err="1" smtClean="0"/>
              <a:t>your</a:t>
            </a:r>
            <a:r>
              <a:rPr lang="de-DE" dirty="0" smtClean="0"/>
              <a:t> </a:t>
            </a:r>
            <a:r>
              <a:rPr lang="de-DE" dirty="0" err="1" smtClean="0"/>
              <a:t>current</a:t>
            </a:r>
            <a:r>
              <a:rPr lang="de-DE" dirty="0" smtClean="0"/>
              <a:t> </a:t>
            </a:r>
            <a:r>
              <a:rPr lang="de-DE" dirty="0" err="1" smtClean="0"/>
              <a:t>research</a:t>
            </a:r>
            <a:r>
              <a:rPr lang="de-DE" dirty="0" smtClean="0"/>
              <a:t> </a:t>
            </a:r>
            <a:r>
              <a:rPr lang="de-DE" dirty="0" err="1" smtClean="0"/>
              <a:t>project</a:t>
            </a:r>
            <a:r>
              <a:rPr lang="de-DE" dirty="0" smtClean="0"/>
              <a:t>?</a:t>
            </a:r>
            <a:endParaRPr lang="de-DE" dirty="0"/>
          </a:p>
          <a:p>
            <a:pPr marL="1028700" lvl="1" indent="-342900"/>
            <a:r>
              <a:rPr lang="de-DE" dirty="0" err="1" smtClean="0"/>
              <a:t>Which</a:t>
            </a:r>
            <a:r>
              <a:rPr lang="de-DE" dirty="0" smtClean="0"/>
              <a:t> </a:t>
            </a:r>
            <a:r>
              <a:rPr lang="de-DE" dirty="0" err="1" smtClean="0"/>
              <a:t>of</a:t>
            </a:r>
            <a:r>
              <a:rPr lang="de-DE" dirty="0" smtClean="0"/>
              <a:t> </a:t>
            </a:r>
            <a:r>
              <a:rPr lang="de-DE" dirty="0" err="1" smtClean="0"/>
              <a:t>them</a:t>
            </a:r>
            <a:r>
              <a:rPr lang="de-DE" dirty="0" smtClean="0"/>
              <a:t> </a:t>
            </a:r>
            <a:r>
              <a:rPr lang="de-DE" dirty="0" err="1" smtClean="0"/>
              <a:t>is</a:t>
            </a:r>
            <a:r>
              <a:rPr lang="de-DE" dirty="0" smtClean="0"/>
              <a:t> </a:t>
            </a:r>
            <a:r>
              <a:rPr lang="de-DE" dirty="0" err="1" smtClean="0"/>
              <a:t>OpenSource</a:t>
            </a:r>
            <a:r>
              <a:rPr lang="de-DE" dirty="0" smtClean="0"/>
              <a:t>, </a:t>
            </a:r>
            <a:r>
              <a:rPr lang="de-DE" dirty="0" err="1" smtClean="0"/>
              <a:t>which</a:t>
            </a:r>
            <a:r>
              <a:rPr lang="de-DE" dirty="0" smtClean="0"/>
              <a:t> </a:t>
            </a:r>
            <a:r>
              <a:rPr lang="de-DE" dirty="0" err="1" smtClean="0"/>
              <a:t>is</a:t>
            </a:r>
            <a:r>
              <a:rPr lang="de-DE" dirty="0" smtClean="0"/>
              <a:t> </a:t>
            </a:r>
            <a:r>
              <a:rPr lang="de-DE" dirty="0" err="1" smtClean="0"/>
              <a:t>proprietary</a:t>
            </a:r>
            <a:r>
              <a:rPr lang="de-DE" dirty="0" smtClean="0"/>
              <a:t>?</a:t>
            </a:r>
            <a:endParaRPr lang="de-DE" dirty="0"/>
          </a:p>
          <a:p>
            <a:pPr marL="1028700" lvl="1" indent="-342900"/>
            <a:r>
              <a:rPr lang="de-DE" dirty="0" err="1" smtClean="0"/>
              <a:t>Which</a:t>
            </a:r>
            <a:r>
              <a:rPr lang="de-DE" dirty="0" smtClean="0"/>
              <a:t> </a:t>
            </a:r>
            <a:r>
              <a:rPr lang="de-DE" dirty="0" err="1" smtClean="0"/>
              <a:t>of</a:t>
            </a:r>
            <a:r>
              <a:rPr lang="de-DE" dirty="0" smtClean="0"/>
              <a:t> </a:t>
            </a:r>
            <a:r>
              <a:rPr lang="de-DE" dirty="0" err="1" smtClean="0"/>
              <a:t>them</a:t>
            </a:r>
            <a:r>
              <a:rPr lang="de-DE" dirty="0" smtClean="0"/>
              <a:t> </a:t>
            </a:r>
            <a:r>
              <a:rPr lang="de-DE" dirty="0" err="1" smtClean="0"/>
              <a:t>did</a:t>
            </a:r>
            <a:r>
              <a:rPr lang="de-DE" dirty="0" smtClean="0"/>
              <a:t> </a:t>
            </a:r>
            <a:r>
              <a:rPr lang="de-DE" dirty="0" err="1" smtClean="0"/>
              <a:t>you</a:t>
            </a:r>
            <a:r>
              <a:rPr lang="de-DE" dirty="0" smtClean="0"/>
              <a:t> </a:t>
            </a:r>
            <a:r>
              <a:rPr lang="de-DE" dirty="0" err="1" smtClean="0"/>
              <a:t>buy</a:t>
            </a:r>
            <a:r>
              <a:rPr lang="de-DE" dirty="0" smtClean="0"/>
              <a:t> a </a:t>
            </a:r>
            <a:r>
              <a:rPr lang="de-DE" dirty="0" err="1" smtClean="0"/>
              <a:t>license</a:t>
            </a:r>
            <a:r>
              <a:rPr lang="de-DE" dirty="0" smtClean="0"/>
              <a:t> </a:t>
            </a:r>
            <a:r>
              <a:rPr lang="de-DE" dirty="0" err="1" smtClean="0"/>
              <a:t>for</a:t>
            </a:r>
            <a:r>
              <a:rPr lang="de-DE" dirty="0" smtClean="0"/>
              <a:t>?</a:t>
            </a:r>
            <a:endParaRPr lang="de-DE" dirty="0"/>
          </a:p>
          <a:p>
            <a:pPr marL="1028700" lvl="1" indent="-342900"/>
            <a:r>
              <a:rPr lang="de-DE" dirty="0" err="1" smtClean="0"/>
              <a:t>Which</a:t>
            </a:r>
            <a:r>
              <a:rPr lang="de-DE" dirty="0" smtClean="0"/>
              <a:t> </a:t>
            </a:r>
            <a:r>
              <a:rPr lang="de-DE" dirty="0" err="1" smtClean="0"/>
              <a:t>of</a:t>
            </a:r>
            <a:r>
              <a:rPr lang="de-DE" dirty="0" smtClean="0"/>
              <a:t> </a:t>
            </a:r>
            <a:r>
              <a:rPr lang="de-DE" dirty="0" err="1" smtClean="0"/>
              <a:t>them</a:t>
            </a:r>
            <a:r>
              <a:rPr lang="de-DE" dirty="0" smtClean="0"/>
              <a:t> </a:t>
            </a:r>
            <a:r>
              <a:rPr lang="de-DE" dirty="0" err="1" smtClean="0"/>
              <a:t>is</a:t>
            </a:r>
            <a:r>
              <a:rPr lang="de-DE" dirty="0" smtClean="0"/>
              <a:t> </a:t>
            </a:r>
            <a:r>
              <a:rPr lang="de-DE" dirty="0" err="1" smtClean="0"/>
              <a:t>self-written</a:t>
            </a:r>
            <a:r>
              <a:rPr lang="de-DE" dirty="0" smtClean="0"/>
              <a:t>? </a:t>
            </a:r>
            <a:endParaRPr lang="de-DE" dirty="0"/>
          </a:p>
          <a:p>
            <a:pPr marL="1028700" lvl="1" indent="-342900"/>
            <a:r>
              <a:rPr lang="de-DE" dirty="0" err="1" smtClean="0"/>
              <a:t>Which</a:t>
            </a:r>
            <a:r>
              <a:rPr lang="de-DE" dirty="0" smtClean="0"/>
              <a:t> </a:t>
            </a:r>
            <a:r>
              <a:rPr lang="de-DE" dirty="0" err="1" smtClean="0"/>
              <a:t>of</a:t>
            </a:r>
            <a:r>
              <a:rPr lang="de-DE" dirty="0" smtClean="0"/>
              <a:t> </a:t>
            </a:r>
            <a:r>
              <a:rPr lang="de-DE" dirty="0" err="1" smtClean="0"/>
              <a:t>them</a:t>
            </a:r>
            <a:r>
              <a:rPr lang="de-DE" dirty="0" smtClean="0"/>
              <a:t> </a:t>
            </a:r>
            <a:r>
              <a:rPr lang="de-DE" dirty="0" err="1" smtClean="0"/>
              <a:t>is</a:t>
            </a:r>
            <a:r>
              <a:rPr lang="de-DE" dirty="0" smtClean="0"/>
              <a:t> </a:t>
            </a:r>
            <a:r>
              <a:rPr lang="de-DE" dirty="0" err="1" smtClean="0"/>
              <a:t>published</a:t>
            </a:r>
            <a:r>
              <a:rPr lang="de-DE" dirty="0" smtClean="0"/>
              <a:t>? </a:t>
            </a:r>
            <a:r>
              <a:rPr lang="de-DE" dirty="0" err="1" smtClean="0"/>
              <a:t>Which</a:t>
            </a:r>
            <a:r>
              <a:rPr lang="de-DE" dirty="0" smtClean="0"/>
              <a:t> </a:t>
            </a:r>
            <a:r>
              <a:rPr lang="de-DE" dirty="0" err="1" smtClean="0"/>
              <a:t>versioned</a:t>
            </a:r>
            <a:r>
              <a:rPr lang="de-DE" dirty="0" smtClean="0"/>
              <a:t>?</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err="1" smtClean="0"/>
              <a:t>How</a:t>
            </a:r>
            <a:r>
              <a:rPr lang="de-DE" dirty="0" smtClean="0"/>
              <a:t> </a:t>
            </a:r>
            <a:r>
              <a:rPr lang="de-DE" dirty="0" err="1" smtClean="0"/>
              <a:t>is</a:t>
            </a:r>
            <a:r>
              <a:rPr lang="de-DE" dirty="0" smtClean="0"/>
              <a:t> </a:t>
            </a:r>
            <a:r>
              <a:rPr lang="de-DE" dirty="0" err="1" smtClean="0"/>
              <a:t>software</a:t>
            </a:r>
            <a:r>
              <a:rPr lang="de-DE" dirty="0" smtClean="0"/>
              <a:t> </a:t>
            </a:r>
            <a:r>
              <a:rPr lang="de-DE" dirty="0" err="1" smtClean="0"/>
              <a:t>identified</a:t>
            </a:r>
            <a:r>
              <a:rPr lang="de-DE" dirty="0" smtClean="0"/>
              <a:t> </a:t>
            </a:r>
            <a:r>
              <a:rPr lang="de-DE" dirty="0" err="1" smtClean="0"/>
              <a:t>and</a:t>
            </a:r>
            <a:r>
              <a:rPr lang="de-DE" dirty="0" smtClean="0"/>
              <a:t> </a:t>
            </a:r>
            <a:r>
              <a:rPr lang="de-DE" dirty="0" err="1" smtClean="0"/>
              <a:t>referenced</a:t>
            </a:r>
            <a:r>
              <a:rPr lang="de-DE" dirty="0" smtClean="0"/>
              <a:t>?</a:t>
            </a:r>
            <a:endParaRPr lang="de-DE" dirty="0"/>
          </a:p>
        </p:txBody>
      </p:sp>
      <p:sp>
        <p:nvSpPr>
          <p:cNvPr id="3" name="Inhaltsplatzhalter 2"/>
          <p:cNvSpPr txBox="1">
            <a:spLocks noGrp="1"/>
          </p:cNvSpPr>
          <p:nvPr>
            <p:ph idx="1"/>
          </p:nvPr>
        </p:nvSpPr>
        <p:spPr>
          <a:xfrm>
            <a:off x="2284125" y="1769043"/>
            <a:ext cx="7291507" cy="4989240"/>
          </a:xfrm>
        </p:spPr>
        <p:txBody>
          <a:bodyPr/>
          <a:lstStyle/>
          <a:p>
            <a:pPr lvl="1">
              <a:spcBef>
                <a:spcPts val="2270"/>
              </a:spcBef>
              <a:spcAft>
                <a:spcPts val="1415"/>
              </a:spcAft>
            </a:pPr>
            <a:r>
              <a:rPr lang="en-GB" dirty="0"/>
              <a:t>Science: </a:t>
            </a:r>
            <a:r>
              <a:rPr lang="en-GB" dirty="0" smtClean="0"/>
              <a:t>Approx. </a:t>
            </a:r>
            <a:r>
              <a:rPr lang="en-GB" dirty="0"/>
              <a:t>50% </a:t>
            </a:r>
            <a:r>
              <a:rPr lang="en-GB" dirty="0" smtClean="0"/>
              <a:t>of articles descript software-intensive projects</a:t>
            </a:r>
            <a:endParaRPr lang="en-GB" dirty="0"/>
          </a:p>
          <a:p>
            <a:pPr lvl="1">
              <a:spcBef>
                <a:spcPts val="2270"/>
              </a:spcBef>
              <a:spcAft>
                <a:spcPts val="1415"/>
              </a:spcAft>
            </a:pPr>
            <a:r>
              <a:rPr lang="en-GB" dirty="0"/>
              <a:t>Nature (Jan–Mar 2017): 32 </a:t>
            </a:r>
            <a:r>
              <a:rPr lang="en-GB" dirty="0" smtClean="0"/>
              <a:t>of 40 name software (      </a:t>
            </a:r>
            <a:r>
              <a:rPr lang="en-GB" dirty="0"/>
              <a:t>6,5 </a:t>
            </a:r>
            <a:r>
              <a:rPr lang="en-GB" dirty="0" smtClean="0"/>
              <a:t>software packages/article)</a:t>
            </a:r>
            <a:endParaRPr lang="en-GB" dirty="0"/>
          </a:p>
          <a:p>
            <a:pPr lvl="0"/>
            <a:endParaRPr lang="de-DE" dirty="0"/>
          </a:p>
        </p:txBody>
      </p:sp>
      <p:sp>
        <p:nvSpPr>
          <p:cNvPr id="4" name="Rechteck 4"/>
          <p:cNvSpPr/>
          <p:nvPr/>
        </p:nvSpPr>
        <p:spPr>
          <a:xfrm>
            <a:off x="503998" y="3653969"/>
            <a:ext cx="9211501" cy="46166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0"/>
              </a:spcBef>
              <a:spcAft>
                <a:spcPts val="285"/>
              </a:spcAft>
              <a:buNone/>
              <a:tabLst/>
              <a:defRPr sz="1200" b="0" i="0" u="none" strike="noStrike" kern="0" cap="none" spc="0" baseline="0">
                <a:solidFill>
                  <a:srgbClr val="000000"/>
                </a:solidFill>
                <a:uFillTx/>
              </a:defRPr>
            </a:pPr>
            <a:r>
              <a:rPr lang="de-DE" sz="1200" b="0" i="0" u="none" strike="noStrike" kern="1200" cap="none" spc="0" baseline="0" dirty="0">
                <a:solidFill>
                  <a:srgbClr val="000000"/>
                </a:solidFill>
                <a:uFillTx/>
                <a:ea typeface="Microsoft YaHei" pitchFamily="2"/>
                <a:cs typeface="Mangal" pitchFamily="2"/>
              </a:rPr>
              <a:t>U. </a:t>
            </a:r>
            <a:r>
              <a:rPr lang="de-DE" sz="1200" b="0" i="0" u="none" strike="noStrike" kern="1200" cap="none" spc="0" baseline="0" dirty="0" err="1">
                <a:solidFill>
                  <a:srgbClr val="000000"/>
                </a:solidFill>
                <a:uFillTx/>
                <a:ea typeface="Microsoft YaHei" pitchFamily="2"/>
                <a:cs typeface="Mangal" pitchFamily="2"/>
              </a:rPr>
              <a:t>Nangia</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and</a:t>
            </a:r>
            <a:r>
              <a:rPr lang="de-DE" sz="1200" b="0" i="0" u="none" strike="noStrike" kern="1200" cap="none" spc="0" baseline="0" dirty="0">
                <a:solidFill>
                  <a:srgbClr val="000000"/>
                </a:solidFill>
                <a:uFillTx/>
                <a:ea typeface="Microsoft YaHei" pitchFamily="2"/>
                <a:cs typeface="Mangal" pitchFamily="2"/>
              </a:rPr>
              <a:t> D. S. Katz, "Understanding Software in Research: Initial </a:t>
            </a:r>
            <a:r>
              <a:rPr lang="de-DE" sz="1200" b="0" i="0" u="none" strike="noStrike" kern="1200" cap="none" spc="0" baseline="0" dirty="0" err="1">
                <a:solidFill>
                  <a:srgbClr val="000000"/>
                </a:solidFill>
                <a:uFillTx/>
                <a:ea typeface="Microsoft YaHei" pitchFamily="2"/>
                <a:cs typeface="Mangal" pitchFamily="2"/>
              </a:rPr>
              <a:t>Results</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from</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Examining</a:t>
            </a:r>
            <a:r>
              <a:rPr lang="de-DE" sz="1200" b="0" i="0" u="none" strike="noStrike" kern="1200" cap="none" spc="0" baseline="0" dirty="0">
                <a:solidFill>
                  <a:srgbClr val="000000"/>
                </a:solidFill>
                <a:uFillTx/>
                <a:ea typeface="Microsoft YaHei" pitchFamily="2"/>
                <a:cs typeface="Mangal" pitchFamily="2"/>
              </a:rPr>
              <a:t> Nature </a:t>
            </a:r>
            <a:r>
              <a:rPr lang="de-DE" sz="1200" b="0" i="0" u="none" strike="noStrike" kern="1200" cap="none" spc="0" baseline="0" dirty="0" err="1">
                <a:solidFill>
                  <a:srgbClr val="000000"/>
                </a:solidFill>
                <a:uFillTx/>
                <a:ea typeface="Microsoft YaHei" pitchFamily="2"/>
                <a:cs typeface="Mangal" pitchFamily="2"/>
              </a:rPr>
              <a:t>and</a:t>
            </a:r>
            <a:r>
              <a:rPr lang="de-DE" sz="1200" b="0" i="0" u="none" strike="noStrike" kern="1200" cap="none" spc="0" baseline="0" dirty="0">
                <a:solidFill>
                  <a:srgbClr val="000000"/>
                </a:solidFill>
                <a:uFillTx/>
                <a:ea typeface="Microsoft YaHei" pitchFamily="2"/>
                <a:cs typeface="Mangal" pitchFamily="2"/>
              </a:rPr>
              <a:t> a Call </a:t>
            </a:r>
            <a:r>
              <a:rPr lang="de-DE" sz="1200" b="0" i="0" u="none" strike="noStrike" kern="1200" cap="none" spc="0" baseline="0" dirty="0" err="1">
                <a:solidFill>
                  <a:srgbClr val="000000"/>
                </a:solidFill>
                <a:uFillTx/>
                <a:ea typeface="Microsoft YaHei" pitchFamily="2"/>
                <a:cs typeface="Mangal" pitchFamily="2"/>
              </a:rPr>
              <a:t>for</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Collaboration</a:t>
            </a:r>
            <a:r>
              <a:rPr lang="de-DE" sz="1200" b="0" i="0" u="none" strike="noStrike" kern="1200" cap="none" spc="0" baseline="0" dirty="0">
                <a:solidFill>
                  <a:srgbClr val="000000"/>
                </a:solidFill>
                <a:uFillTx/>
                <a:ea typeface="Microsoft YaHei" pitchFamily="2"/>
                <a:cs typeface="Mangal" pitchFamily="2"/>
              </a:rPr>
              <a:t>," </a:t>
            </a:r>
            <a:r>
              <a:rPr lang="de-DE" sz="1200" b="0" i="0" u="none" strike="noStrike" kern="1200" cap="none" spc="0" baseline="0" dirty="0" err="1">
                <a:solidFill>
                  <a:srgbClr val="000000"/>
                </a:solidFill>
                <a:uFillTx/>
                <a:ea typeface="Microsoft YaHei" pitchFamily="2"/>
                <a:cs typeface="Mangal" pitchFamily="2"/>
              </a:rPr>
              <a:t>arXiv</a:t>
            </a:r>
            <a:r>
              <a:rPr lang="de-DE" sz="1200" b="0" i="0" u="none" strike="noStrike" kern="1200" cap="none" spc="0" baseline="0" dirty="0">
                <a:solidFill>
                  <a:srgbClr val="000000"/>
                </a:solidFill>
                <a:uFillTx/>
                <a:ea typeface="Microsoft YaHei" pitchFamily="2"/>
                <a:cs typeface="Mangal" pitchFamily="2"/>
              </a:rPr>
              <a:t>, 2017. https://arxiv.org/abs/1706.06527</a:t>
            </a:r>
          </a:p>
        </p:txBody>
      </p:sp>
      <p:pic>
        <p:nvPicPr>
          <p:cNvPr id="5" name="Grafik 5"/>
          <p:cNvPicPr>
            <a:picLocks noChangeAspect="1"/>
          </p:cNvPicPr>
          <p:nvPr/>
        </p:nvPicPr>
        <p:blipFill>
          <a:blip r:embed="rId3">
            <a:lum bright="-50000"/>
            <a:alphaModFix/>
          </a:blip>
          <a:srcRect/>
          <a:stretch>
            <a:fillRect/>
          </a:stretch>
        </p:blipFill>
        <p:spPr>
          <a:xfrm>
            <a:off x="503998" y="1680072"/>
            <a:ext cx="1010476" cy="1285006"/>
          </a:xfrm>
          <a:prstGeom prst="rect">
            <a:avLst/>
          </a:prstGeom>
          <a:noFill/>
          <a:ln cap="flat">
            <a:noFill/>
          </a:ln>
        </p:spPr>
      </p:pic>
      <p:pic>
        <p:nvPicPr>
          <p:cNvPr id="6" name="Grafik 6"/>
          <p:cNvPicPr>
            <a:picLocks noChangeAspect="1"/>
          </p:cNvPicPr>
          <p:nvPr/>
        </p:nvPicPr>
        <p:blipFill>
          <a:blip r:embed="rId4">
            <a:lum bright="-50000"/>
            <a:alphaModFix/>
          </a:blip>
          <a:srcRect/>
          <a:stretch>
            <a:fillRect/>
          </a:stretch>
        </p:blipFill>
        <p:spPr>
          <a:xfrm>
            <a:off x="1153817" y="2129500"/>
            <a:ext cx="1116025" cy="1465627"/>
          </a:xfrm>
          <a:prstGeom prst="rect">
            <a:avLst/>
          </a:prstGeom>
          <a:noFill/>
          <a:ln cap="flat">
            <a:noFill/>
          </a:ln>
        </p:spPr>
      </p:pic>
      <p:grpSp>
        <p:nvGrpSpPr>
          <p:cNvPr id="7" name="Gruppieren 10"/>
          <p:cNvGrpSpPr/>
          <p:nvPr/>
        </p:nvGrpSpPr>
        <p:grpSpPr>
          <a:xfrm>
            <a:off x="8013013" y="2815194"/>
            <a:ext cx="266693" cy="299768"/>
            <a:chOff x="4295778" y="3248021"/>
            <a:chExt cx="266693" cy="299768"/>
          </a:xfrm>
        </p:grpSpPr>
        <p:sp>
          <p:nvSpPr>
            <p:cNvPr id="8" name="Ellipse 7"/>
            <p:cNvSpPr/>
            <p:nvPr/>
          </p:nvSpPr>
          <p:spPr>
            <a:xfrm>
              <a:off x="4324353" y="3267078"/>
              <a:ext cx="228600" cy="252136"/>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FFFFF"/>
            </a:solid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800" b="0" i="0" u="none" strike="noStrike" kern="1200" cap="none" spc="0" baseline="0">
                <a:solidFill>
                  <a:srgbClr val="000000"/>
                </a:solidFill>
                <a:uFillTx/>
                <a:latin typeface="Calibri"/>
              </a:endParaRPr>
            </a:p>
          </p:txBody>
        </p:sp>
        <p:cxnSp>
          <p:nvCxnSpPr>
            <p:cNvPr id="9" name="Gerader Verbinder 9"/>
            <p:cNvCxnSpPr/>
            <p:nvPr/>
          </p:nvCxnSpPr>
          <p:spPr>
            <a:xfrm flipV="1">
              <a:off x="4295778" y="3248021"/>
              <a:ext cx="266693" cy="299768"/>
            </a:xfrm>
            <a:prstGeom prst="straightConnector1">
              <a:avLst/>
            </a:prstGeom>
            <a:noFill/>
            <a:ln w="12701" cap="flat">
              <a:solidFill>
                <a:srgbClr val="000000"/>
              </a:solidFill>
              <a:prstDash val="solid"/>
              <a:miter/>
            </a:ln>
          </p:spPr>
        </p:cxnSp>
      </p:grpSp>
      <p:sp>
        <p:nvSpPr>
          <p:cNvPr id="10" name="Inhaltsplatzhalter 2"/>
          <p:cNvSpPr txBox="1"/>
          <p:nvPr/>
        </p:nvSpPr>
        <p:spPr>
          <a:xfrm>
            <a:off x="4933535" y="4321189"/>
            <a:ext cx="4032915" cy="1868082"/>
          </a:xfrm>
          <a:prstGeom prst="rect">
            <a:avLst/>
          </a:prstGeom>
          <a:noFill/>
          <a:ln cap="flat">
            <a:noFill/>
          </a:ln>
        </p:spPr>
        <p:txBody>
          <a:bodyPr vert="horz" wrap="square" lIns="0" tIns="0" rIns="0" bIns="0" anchor="t" anchorCtr="0" compatLnSpc="1">
            <a:noAutofit/>
          </a:bodyPr>
          <a:lstStyle/>
          <a:p>
            <a:pPr marL="0" marR="0" lvl="0" indent="0" algn="l" defTabSz="914400" rtl="0" fontAlgn="auto" hangingPunct="0">
              <a:lnSpc>
                <a:spcPct val="100000"/>
              </a:lnSpc>
              <a:spcBef>
                <a:spcPts val="0"/>
              </a:spcBef>
              <a:spcAft>
                <a:spcPts val="1415"/>
              </a:spcAft>
              <a:buNone/>
              <a:tabLst/>
              <a:defRPr sz="1800" b="0" i="0" u="none" strike="noStrike" kern="0" cap="none" spc="0" baseline="0">
                <a:solidFill>
                  <a:srgbClr val="000000"/>
                </a:solidFill>
                <a:uFillTx/>
              </a:defRPr>
            </a:pPr>
            <a:r>
              <a:rPr lang="de-DE" sz="2400" b="0" i="0" u="none" strike="noStrike" kern="1200" cap="none" spc="0" baseline="0" dirty="0" smtClean="0">
                <a:solidFill>
                  <a:srgbClr val="000000"/>
                </a:solidFill>
                <a:uFillTx/>
                <a:latin typeface="Calibri"/>
              </a:rPr>
              <a:t>Random </a:t>
            </a:r>
            <a:r>
              <a:rPr lang="de-DE" sz="2400" b="0" i="0" u="none" strike="noStrike" kern="1200" cap="none" spc="0" baseline="0" dirty="0" err="1" smtClean="0">
                <a:solidFill>
                  <a:srgbClr val="000000"/>
                </a:solidFill>
                <a:uFillTx/>
                <a:latin typeface="Calibri"/>
              </a:rPr>
              <a:t>selection</a:t>
            </a:r>
            <a:r>
              <a:rPr lang="de-DE" sz="2400" b="0" i="0" u="none" strike="noStrike" kern="1200" cap="none" spc="0" baseline="0" dirty="0" smtClean="0">
                <a:solidFill>
                  <a:srgbClr val="000000"/>
                </a:solidFill>
                <a:uFillTx/>
                <a:latin typeface="Calibri"/>
              </a:rPr>
              <a:t> </a:t>
            </a:r>
            <a:r>
              <a:rPr lang="de-DE" sz="2400" b="0" i="0" u="none" strike="noStrike" kern="1200" cap="none" spc="0" baseline="0" dirty="0" err="1" smtClean="0">
                <a:solidFill>
                  <a:srgbClr val="000000"/>
                </a:solidFill>
                <a:uFillTx/>
                <a:latin typeface="Calibri"/>
              </a:rPr>
              <a:t>of</a:t>
            </a:r>
            <a:r>
              <a:rPr lang="de-DE" sz="2400" b="0" i="0" u="none" strike="noStrike" kern="1200" cap="none" spc="0" baseline="0" dirty="0" smtClean="0">
                <a:solidFill>
                  <a:srgbClr val="000000"/>
                </a:solidFill>
                <a:uFillTx/>
                <a:latin typeface="Calibri"/>
              </a:rPr>
              <a:t> </a:t>
            </a:r>
            <a:r>
              <a:rPr lang="de-DE" sz="2400" b="0" i="0" u="none" strike="noStrike" kern="1200" cap="none" spc="0" baseline="0" dirty="0">
                <a:solidFill>
                  <a:srgbClr val="000000"/>
                </a:solidFill>
                <a:uFillTx/>
                <a:latin typeface="Calibri"/>
              </a:rPr>
              <a:t>90 </a:t>
            </a:r>
            <a:r>
              <a:rPr lang="de-DE" sz="2400" b="0" i="0" u="none" strike="noStrike" kern="1200" cap="none" spc="0" baseline="0" dirty="0" err="1" smtClean="0">
                <a:solidFill>
                  <a:srgbClr val="000000"/>
                </a:solidFill>
                <a:uFillTx/>
                <a:latin typeface="Calibri"/>
              </a:rPr>
              <a:t>articles</a:t>
            </a:r>
            <a:r>
              <a:rPr lang="de-DE" sz="2400" b="0" i="0" u="none" strike="noStrike" kern="1200" cap="none" spc="0" baseline="0" dirty="0" smtClean="0">
                <a:solidFill>
                  <a:srgbClr val="000000"/>
                </a:solidFill>
                <a:uFillTx/>
                <a:latin typeface="Calibri"/>
              </a:rPr>
              <a:t> </a:t>
            </a:r>
            <a:r>
              <a:rPr lang="de-DE" sz="2400" b="0" i="0" u="none" strike="noStrike" kern="1200" cap="none" spc="0" baseline="0" dirty="0" err="1" smtClean="0">
                <a:solidFill>
                  <a:srgbClr val="000000"/>
                </a:solidFill>
                <a:uFillTx/>
                <a:latin typeface="Calibri"/>
              </a:rPr>
              <a:t>from</a:t>
            </a:r>
            <a:r>
              <a:rPr lang="de-DE" sz="2400" b="0" i="0" u="none" strike="noStrike" kern="1200" cap="none" spc="0" baseline="0" dirty="0" smtClean="0">
                <a:solidFill>
                  <a:srgbClr val="000000"/>
                </a:solidFill>
                <a:uFillTx/>
                <a:latin typeface="Calibri"/>
              </a:rPr>
              <a:t> </a:t>
            </a:r>
            <a:r>
              <a:rPr lang="de-DE" sz="2400" dirty="0" err="1" smtClean="0">
                <a:solidFill>
                  <a:srgbClr val="000000"/>
                </a:solidFill>
                <a:latin typeface="Calibri"/>
              </a:rPr>
              <a:t>biological</a:t>
            </a:r>
            <a:r>
              <a:rPr lang="de-DE" sz="2400" dirty="0" smtClean="0">
                <a:solidFill>
                  <a:srgbClr val="000000"/>
                </a:solidFill>
                <a:latin typeface="Calibri"/>
              </a:rPr>
              <a:t> </a:t>
            </a:r>
            <a:r>
              <a:rPr lang="de-DE" sz="2400" dirty="0" err="1" smtClean="0">
                <a:solidFill>
                  <a:srgbClr val="000000"/>
                </a:solidFill>
                <a:latin typeface="Calibri"/>
              </a:rPr>
              <a:t>literature</a:t>
            </a:r>
            <a:r>
              <a:rPr lang="de-DE" sz="2400" b="0" i="0" u="none" strike="noStrike" kern="1200" cap="none" spc="0" baseline="0" dirty="0" smtClean="0">
                <a:solidFill>
                  <a:srgbClr val="000000"/>
                </a:solidFill>
                <a:uFillTx/>
                <a:latin typeface="Calibri"/>
              </a:rPr>
              <a:t>, </a:t>
            </a:r>
            <a:r>
              <a:rPr lang="de-DE" sz="2400" b="0" i="0" u="none" strike="noStrike" kern="1200" cap="none" spc="0" baseline="0" dirty="0" err="1" smtClean="0">
                <a:solidFill>
                  <a:srgbClr val="000000"/>
                </a:solidFill>
                <a:uFillTx/>
                <a:latin typeface="Calibri"/>
              </a:rPr>
              <a:t>including</a:t>
            </a:r>
            <a:r>
              <a:rPr lang="de-DE" sz="2400" b="0" i="0" u="none" strike="noStrike" kern="1200" cap="none" spc="0" baseline="0" dirty="0" smtClean="0">
                <a:solidFill>
                  <a:srgbClr val="000000"/>
                </a:solidFill>
                <a:uFillTx/>
                <a:latin typeface="Calibri"/>
              </a:rPr>
              <a:t> 286 </a:t>
            </a:r>
            <a:r>
              <a:rPr lang="de-DE" sz="2400" b="0" i="0" u="none" strike="noStrike" kern="1200" cap="none" spc="0" baseline="0" dirty="0" err="1" smtClean="0">
                <a:solidFill>
                  <a:srgbClr val="000000"/>
                </a:solidFill>
                <a:uFillTx/>
                <a:latin typeface="Calibri"/>
              </a:rPr>
              <a:t>software</a:t>
            </a:r>
            <a:r>
              <a:rPr lang="de-DE" sz="2400" b="0" i="0" u="none" strike="noStrike" kern="1200" cap="none" spc="0" baseline="0" dirty="0" smtClean="0">
                <a:solidFill>
                  <a:srgbClr val="000000"/>
                </a:solidFill>
                <a:uFillTx/>
                <a:latin typeface="Calibri"/>
              </a:rPr>
              <a:t> </a:t>
            </a:r>
            <a:r>
              <a:rPr lang="de-DE" sz="2400" b="0" i="0" u="none" strike="noStrike" kern="1200" cap="none" spc="0" baseline="0" dirty="0" err="1" smtClean="0">
                <a:solidFill>
                  <a:srgbClr val="000000"/>
                </a:solidFill>
                <a:uFillTx/>
                <a:latin typeface="Calibri"/>
              </a:rPr>
              <a:t>mentions</a:t>
            </a:r>
            <a:endParaRPr lang="de-DE" sz="2400" b="0" i="0" u="none" strike="noStrike" kern="1200" cap="none" spc="0" baseline="0" dirty="0">
              <a:solidFill>
                <a:srgbClr val="000000"/>
              </a:solidFill>
              <a:uFillTx/>
              <a:latin typeface="Calibri"/>
            </a:endParaRPr>
          </a:p>
        </p:txBody>
      </p:sp>
      <p:pic>
        <p:nvPicPr>
          <p:cNvPr id="11" name="Grafik 12"/>
          <p:cNvPicPr>
            <a:picLocks noChangeAspect="1"/>
          </p:cNvPicPr>
          <p:nvPr/>
        </p:nvPicPr>
        <p:blipFill>
          <a:blip r:embed="rId5"/>
          <a:stretch>
            <a:fillRect/>
          </a:stretch>
        </p:blipFill>
        <p:spPr>
          <a:xfrm>
            <a:off x="446848" y="4161160"/>
            <a:ext cx="3877504" cy="3147492"/>
          </a:xfrm>
          <a:prstGeom prst="rect">
            <a:avLst/>
          </a:prstGeom>
          <a:noFill/>
          <a:ln cap="flat">
            <a:noFill/>
          </a:ln>
        </p:spPr>
      </p:pic>
      <p:sp>
        <p:nvSpPr>
          <p:cNvPr id="12" name="Rechteck 13"/>
          <p:cNvSpPr/>
          <p:nvPr/>
        </p:nvSpPr>
        <p:spPr>
          <a:xfrm>
            <a:off x="4887339" y="5985653"/>
            <a:ext cx="4702585" cy="830997"/>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Calibri"/>
              </a:rPr>
              <a:t>Howison, J. &amp; Bullard, J. (2016). Software in the scientific literature: Problems with seeing, finding, and using software mentioned in the biology literature. </a:t>
            </a:r>
            <a:r>
              <a:rPr lang="en-US" sz="1200" b="0" i="1" u="none" strike="noStrike" kern="1200" cap="none" spc="0" baseline="0">
                <a:solidFill>
                  <a:srgbClr val="000000"/>
                </a:solidFill>
                <a:uFillTx/>
                <a:latin typeface="Calibri"/>
              </a:rPr>
              <a:t>Journal of the Association for Information Science and Technology</a:t>
            </a:r>
            <a:r>
              <a:rPr lang="en-US" sz="1200" b="0" i="0" u="none" strike="noStrike" kern="1200" cap="none" spc="0" baseline="0">
                <a:solidFill>
                  <a:srgbClr val="000000"/>
                </a:solidFill>
                <a:uFillTx/>
                <a:latin typeface="Calibri"/>
              </a:rPr>
              <a:t>, 67, 2137--2155. doi: 10.1002/asi.23538 </a:t>
            </a:r>
            <a:endParaRPr lang="de-DE" sz="1200" b="0" i="0" u="none" strike="noStrike" kern="1200" cap="none" spc="0" baseline="0">
              <a:solidFill>
                <a:srgbClr val="000000"/>
              </a:solidFill>
              <a:uFillTx/>
              <a:latin typeface="Times New Roman"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Class="entr"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659</Words>
  <Application>Microsoft Office PowerPoint</Application>
  <PresentationFormat>Benutzerdefiniert</PresentationFormat>
  <Paragraphs>110</Paragraphs>
  <Slides>10</Slides>
  <Notes>4</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10</vt:i4>
      </vt:variant>
    </vt:vector>
  </HeadingPairs>
  <TitlesOfParts>
    <vt:vector size="19" baseType="lpstr">
      <vt:lpstr>Arial Unicode MS</vt:lpstr>
      <vt:lpstr>Microsoft YaHei</vt:lpstr>
      <vt:lpstr>Arial</vt:lpstr>
      <vt:lpstr>Calibri</vt:lpstr>
      <vt:lpstr>Calibri Light</vt:lpstr>
      <vt:lpstr>Mangal</vt:lpstr>
      <vt:lpstr>Tahoma</vt:lpstr>
      <vt:lpstr>Times New Roman</vt:lpstr>
      <vt:lpstr>Office Theme</vt:lpstr>
      <vt:lpstr>Software as Research Data</vt:lpstr>
      <vt:lpstr>Software vs. data in research</vt:lpstr>
      <vt:lpstr>Software in Research</vt:lpstr>
      <vt:lpstr>Query</vt:lpstr>
      <vt:lpstr>What is software used for?</vt:lpstr>
      <vt:lpstr>Software types</vt:lpstr>
      <vt:lpstr>Example</vt:lpstr>
      <vt:lpstr>Assignment</vt:lpstr>
      <vt:lpstr>How is software identified and referenced?</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Dorothea Iglezakis</dc:creator>
  <cp:lastModifiedBy>Dorothea Iglezakis</cp:lastModifiedBy>
  <cp:revision>32</cp:revision>
  <cp:lastPrinted>2019-02-12T07:54:32Z</cp:lastPrinted>
  <dcterms:created xsi:type="dcterms:W3CDTF">2018-04-12T13:26:42Z</dcterms:created>
  <dcterms:modified xsi:type="dcterms:W3CDTF">2019-03-27T13:26:20Z</dcterms:modified>
</cp:coreProperties>
</file>