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sldIdLst>
    <p:sldId id="256" r:id="rId4"/>
    <p:sldId id="261" r:id="rId5"/>
    <p:sldId id="304" r:id="rId6"/>
    <p:sldId id="265" r:id="rId7"/>
    <p:sldId id="276" r:id="rId8"/>
    <p:sldId id="273" r:id="rId9"/>
    <p:sldId id="272" r:id="rId10"/>
    <p:sldId id="300" r:id="rId11"/>
    <p:sldId id="305" r:id="rId12"/>
    <p:sldId id="266" r:id="rId13"/>
    <p:sldId id="301" r:id="rId14"/>
    <p:sldId id="282" r:id="rId15"/>
    <p:sldId id="306" r:id="rId16"/>
    <p:sldId id="307" r:id="rId17"/>
    <p:sldId id="309" r:id="rId18"/>
    <p:sldId id="310" r:id="rId19"/>
    <p:sldId id="312" r:id="rId20"/>
    <p:sldId id="313" r:id="rId21"/>
    <p:sldId id="314" r:id="rId22"/>
    <p:sldId id="315" r:id="rId23"/>
    <p:sldId id="262" r:id="rId24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2A40D"/>
    <a:srgbClr val="32A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26" autoAdjust="0"/>
    <p:restoredTop sz="94628" autoAdjust="0"/>
  </p:normalViewPr>
  <p:slideViewPr>
    <p:cSldViewPr>
      <p:cViewPr varScale="1">
        <p:scale>
          <a:sx n="98" d="100"/>
          <a:sy n="98" d="100"/>
        </p:scale>
        <p:origin x="642" y="84"/>
      </p:cViewPr>
      <p:guideLst>
        <p:guide orient="horz" pos="139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851920" y="1794902"/>
            <a:ext cx="5292080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</a:t>
            </a:r>
          </a:p>
          <a:p>
            <a:r>
              <a:rPr lang="en-US" altLang="ko-KR" dirty="0">
                <a:ea typeface="맑은 고딕" pitchFamily="50" charset="-127"/>
              </a:rPr>
              <a:t>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851772" y="2947030"/>
            <a:ext cx="5292080" cy="48881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pic>
        <p:nvPicPr>
          <p:cNvPr id="1026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640" y="657349"/>
            <a:ext cx="1765300" cy="39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932113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31590"/>
            <a:ext cx="7230270" cy="36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13480" y="1626257"/>
            <a:ext cx="3465217" cy="2562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467544" y="3363838"/>
            <a:ext cx="3024336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058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759754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208" y="1042230"/>
            <a:ext cx="2869272" cy="347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380312" y="1175233"/>
            <a:ext cx="1008112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643269" y="1261134"/>
            <a:ext cx="1654766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0137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4860032" y="0"/>
            <a:ext cx="36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4896032" y="1311750"/>
            <a:ext cx="180000" cy="25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440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5063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131840" y="181632"/>
            <a:ext cx="601216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131840" y="757696"/>
            <a:ext cx="601216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146470" y="1131590"/>
            <a:ext cx="3059832" cy="4011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8877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11510"/>
            <a:ext cx="6444208" cy="4320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5622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223854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312086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2137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444208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444208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986213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986213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93977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3291830"/>
            <a:ext cx="8748464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867894"/>
            <a:ext cx="87484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67544" y="339502"/>
            <a:ext cx="3312128" cy="280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995936" y="339502"/>
            <a:ext cx="468052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9593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61619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723645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2426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31069092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572242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414830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3311860" y="737642"/>
            <a:ext cx="2520280" cy="25202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351" y="1139211"/>
            <a:ext cx="819298" cy="1818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71750"/>
            <a:ext cx="9144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2116108" y="843558"/>
            <a:ext cx="4896544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116108" y="0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116108" y="4948014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116108" y="3049518"/>
            <a:ext cx="4896544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116108" y="3625582"/>
            <a:ext cx="489654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2050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55985" y="1156325"/>
            <a:ext cx="816788" cy="181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71750"/>
            <a:ext cx="9144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2116108" y="843558"/>
            <a:ext cx="4896544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116108" y="0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116108" y="4948014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116108" y="3049518"/>
            <a:ext cx="4896544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116108" y="3625582"/>
            <a:ext cx="489654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2050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55985" y="1156325"/>
            <a:ext cx="816788" cy="181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84" y="938231"/>
            <a:ext cx="1584176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89484" y="938231"/>
            <a:ext cx="792088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35" y="2931790"/>
            <a:ext cx="945499" cy="209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998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99842"/>
            <a:ext cx="9144000" cy="1743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4043561" y="2859782"/>
            <a:ext cx="1080120" cy="1080120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057" y="3010192"/>
            <a:ext cx="351128" cy="77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867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6085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43508" y="92609"/>
            <a:ext cx="8856984" cy="49582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32792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5584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98376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328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656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984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6" Type="http://schemas.openxmlformats.org/officeDocument/2006/relationships/slideLayout" Target="../slideLayouts/slideLayout19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4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2" r:id="rId2"/>
    <p:sldLayoutId id="2147483670" r:id="rId3"/>
    <p:sldLayoutId id="2147483652" r:id="rId4"/>
    <p:sldLayoutId id="2147483671" r:id="rId5"/>
    <p:sldLayoutId id="2147483655" r:id="rId6"/>
    <p:sldLayoutId id="2147483662" r:id="rId7"/>
    <p:sldLayoutId id="2147483663" r:id="rId8"/>
    <p:sldLayoutId id="2147483665" r:id="rId9"/>
    <p:sldLayoutId id="2147483666" r:id="rId10"/>
    <p:sldLayoutId id="2147483667" r:id="rId11"/>
    <p:sldLayoutId id="2147483664" r:id="rId12"/>
    <p:sldLayoutId id="2147483668" r:id="rId13"/>
    <p:sldLayoutId id="2147483669" r:id="rId14"/>
    <p:sldLayoutId id="2147483673" r:id="rId15"/>
    <p:sldLayoutId id="2147483656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76600" y="824447"/>
            <a:ext cx="5410200" cy="2292484"/>
          </a:xfrm>
        </p:spPr>
        <p:txBody>
          <a:bodyPr/>
          <a:lstStyle/>
          <a:p>
            <a:r>
              <a:rPr lang="en-US" i="1" dirty="0"/>
              <a:t>Design of Coal Handling </a:t>
            </a:r>
          </a:p>
          <a:p>
            <a:r>
              <a:rPr lang="en-US" i="1" dirty="0"/>
              <a:t>System Control for Filling </a:t>
            </a:r>
          </a:p>
          <a:p>
            <a:r>
              <a:rPr lang="en-US" i="1" dirty="0"/>
              <a:t>Bunkers using PID Method </a:t>
            </a:r>
          </a:p>
          <a:p>
            <a:r>
              <a:rPr lang="en-US" i="1" dirty="0"/>
              <a:t>in Coal PLTU</a:t>
            </a:r>
            <a:endParaRPr lang="en-ID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33350"/>
            <a:ext cx="821887" cy="914400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228600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11"/>
          <p:cNvSpPr/>
          <p:nvPr/>
        </p:nvSpPr>
        <p:spPr>
          <a:xfrm>
            <a:off x="697712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9"/>
          <p:cNvSpPr/>
          <p:nvPr/>
        </p:nvSpPr>
        <p:spPr>
          <a:xfrm flipH="1">
            <a:off x="3439308" y="537123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6"/>
          <p:cNvSpPr/>
          <p:nvPr/>
        </p:nvSpPr>
        <p:spPr>
          <a:xfrm rot="18900000" flipH="1">
            <a:off x="335496" y="4765228"/>
            <a:ext cx="129480" cy="23213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Oval 21"/>
          <p:cNvSpPr>
            <a:spLocks noChangeAspect="1"/>
          </p:cNvSpPr>
          <p:nvPr/>
        </p:nvSpPr>
        <p:spPr>
          <a:xfrm>
            <a:off x="762000" y="4771641"/>
            <a:ext cx="214696" cy="21648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177378"/>
            <a:ext cx="8712968" cy="4788744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1775" y="0"/>
            <a:ext cx="2016224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6763892" y="771302"/>
            <a:ext cx="1800200" cy="14404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Flowchart  </a:t>
            </a:r>
            <a:r>
              <a:rPr lang="en-US" altLang="ko-KR" sz="2400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sistem</a:t>
            </a:r>
            <a:endParaRPr lang="ko-KR" altLang="en-US" sz="2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3790950"/>
            <a:ext cx="821887" cy="914400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228600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11"/>
          <p:cNvSpPr/>
          <p:nvPr/>
        </p:nvSpPr>
        <p:spPr>
          <a:xfrm>
            <a:off x="697712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6"/>
          <p:cNvSpPr/>
          <p:nvPr/>
        </p:nvSpPr>
        <p:spPr>
          <a:xfrm rot="18900000" flipH="1">
            <a:off x="335496" y="4765228"/>
            <a:ext cx="129480" cy="23213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Oval 21"/>
          <p:cNvSpPr>
            <a:spLocks noChangeAspect="1"/>
          </p:cNvSpPr>
          <p:nvPr/>
        </p:nvSpPr>
        <p:spPr>
          <a:xfrm>
            <a:off x="762000" y="4771641"/>
            <a:ext cx="214696" cy="21648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B7C6915-413A-40A4-A188-492DE767A6A1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94697" y="306509"/>
            <a:ext cx="3358303" cy="4551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7594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177378"/>
            <a:ext cx="8712968" cy="4788744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1775" y="0"/>
            <a:ext cx="2016224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6763892" y="771302"/>
            <a:ext cx="1800200" cy="14404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Flowchart  emergency</a:t>
            </a:r>
            <a:endParaRPr lang="ko-KR" altLang="en-US" sz="2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63490" name="Picture 2" descr="F:\TUGAS AKHIR\Coal Handling System\alur sistem proteksi.jpg"/>
          <p:cNvPicPr>
            <a:picLocks noChangeAspect="1" noChangeArrowheads="1"/>
          </p:cNvPicPr>
          <p:nvPr/>
        </p:nvPicPr>
        <p:blipFill>
          <a:blip r:embed="rId2"/>
          <a:srcRect t="13983"/>
          <a:stretch>
            <a:fillRect/>
          </a:stretch>
        </p:blipFill>
        <p:spPr bwMode="auto">
          <a:xfrm>
            <a:off x="2667000" y="288808"/>
            <a:ext cx="1525190" cy="4568942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3790950"/>
            <a:ext cx="821887" cy="9144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28600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697712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16"/>
          <p:cNvSpPr/>
          <p:nvPr/>
        </p:nvSpPr>
        <p:spPr>
          <a:xfrm rot="18900000" flipH="1">
            <a:off x="335496" y="4765228"/>
            <a:ext cx="129480" cy="23213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21"/>
          <p:cNvSpPr>
            <a:spLocks noChangeAspect="1"/>
          </p:cNvSpPr>
          <p:nvPr/>
        </p:nvSpPr>
        <p:spPr>
          <a:xfrm>
            <a:off x="762000" y="4771641"/>
            <a:ext cx="214696" cy="21648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594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desain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0198" b="10198"/>
          <a:stretch>
            <a:fillRect/>
          </a:stretch>
        </p:blipFill>
        <p:spPr>
          <a:xfrm>
            <a:off x="152400" y="133350"/>
            <a:ext cx="8839200" cy="307657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 Placeholder 1"/>
          <p:cNvSpPr txBox="1">
            <a:spLocks/>
          </p:cNvSpPr>
          <p:nvPr/>
        </p:nvSpPr>
        <p:spPr>
          <a:xfrm>
            <a:off x="5980814" y="3409950"/>
            <a:ext cx="2808312" cy="1295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Mechanic</a:t>
            </a:r>
            <a:endParaRPr lang="ko-KR" altLang="en-US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3486150"/>
            <a:ext cx="502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altLang="ko-KR" sz="1200" dirty="0" err="1">
                <a:solidFill>
                  <a:schemeClr val="bg1"/>
                </a:solidFill>
                <a:cs typeface="Arial" pitchFamily="34" charset="0"/>
              </a:rPr>
              <a:t>Keterangan</a:t>
            </a: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 :</a:t>
            </a:r>
          </a:p>
          <a:p>
            <a:pPr marL="228600" indent="-228600"/>
            <a:endParaRPr lang="en-US" altLang="ko-KR" sz="1200" dirty="0">
              <a:solidFill>
                <a:schemeClr val="bg1"/>
              </a:solidFill>
              <a:cs typeface="Arial" pitchFamily="34" charset="0"/>
            </a:endParaRPr>
          </a:p>
          <a:p>
            <a:pPr marL="228600" indent="-228600">
              <a:buAutoNum type="arabicPeriod"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Servo 			4. </a:t>
            </a:r>
            <a:r>
              <a:rPr lang="en-US" altLang="ko-KR" sz="1200" dirty="0" err="1">
                <a:solidFill>
                  <a:schemeClr val="bg1"/>
                </a:solidFill>
                <a:cs typeface="Arial" pitchFamily="34" charset="0"/>
              </a:rPr>
              <a:t>Temperatur</a:t>
            </a:r>
            <a:r>
              <a:rPr lang="en-US" altLang="ko-KR" sz="1200">
                <a:solidFill>
                  <a:schemeClr val="bg1"/>
                </a:solidFill>
                <a:cs typeface="Arial" pitchFamily="34" charset="0"/>
              </a:rPr>
              <a:t> Sensor</a:t>
            </a:r>
            <a:endParaRPr lang="en-US" altLang="ko-KR" sz="1200" dirty="0">
              <a:solidFill>
                <a:schemeClr val="bg1"/>
              </a:solidFill>
              <a:cs typeface="Arial" pitchFamily="34" charset="0"/>
            </a:endParaRPr>
          </a:p>
          <a:p>
            <a:pPr marL="228600" indent="-228600">
              <a:buAutoNum type="arabicPeriod"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Motor DC			5. Coal Plough</a:t>
            </a:r>
          </a:p>
          <a:p>
            <a:pPr marL="228600" indent="-228600">
              <a:buAutoNum type="arabicPeriod"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Ultrasonic Sensor 		6. Conveyor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362200" y="285750"/>
            <a:ext cx="381000" cy="15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038600" y="285750"/>
            <a:ext cx="381000" cy="15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943600" y="285750"/>
            <a:ext cx="381000" cy="15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981200" y="742950"/>
            <a:ext cx="381000" cy="15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657600" y="742950"/>
            <a:ext cx="381000" cy="15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562600" y="742950"/>
            <a:ext cx="381000" cy="15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>
            <a:off x="2362200" y="1581150"/>
            <a:ext cx="609600" cy="15240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0800000">
            <a:off x="4114800" y="1581150"/>
            <a:ext cx="609600" cy="15240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>
            <a:off x="5943600" y="1581150"/>
            <a:ext cx="609600" cy="15240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59" idx="1"/>
          </p:cNvCxnSpPr>
          <p:nvPr/>
        </p:nvCxnSpPr>
        <p:spPr>
          <a:xfrm rot="10800000">
            <a:off x="2286000" y="1962155"/>
            <a:ext cx="685800" cy="318697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53" idx="3"/>
          </p:cNvCxnSpPr>
          <p:nvPr/>
        </p:nvCxnSpPr>
        <p:spPr>
          <a:xfrm flipV="1">
            <a:off x="803026" y="1125541"/>
            <a:ext cx="644774" cy="12309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 flipH="1" flipV="1">
            <a:off x="8193088" y="1693862"/>
            <a:ext cx="379412" cy="15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092574" y="133350"/>
            <a:ext cx="26962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768974" y="161151"/>
            <a:ext cx="26962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673974" y="161151"/>
            <a:ext cx="26962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711574" y="618351"/>
            <a:ext cx="26962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5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387974" y="618350"/>
            <a:ext cx="26962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5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292974" y="618350"/>
            <a:ext cx="26962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5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33400" y="999350"/>
            <a:ext cx="26962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6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8264774" y="1885950"/>
            <a:ext cx="26962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2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971800" y="1608951"/>
            <a:ext cx="26962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4724400" y="1608951"/>
            <a:ext cx="26962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477000" y="1608951"/>
            <a:ext cx="2696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3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2971800" y="2142351"/>
            <a:ext cx="26962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dirty="0"/>
          </a:p>
        </p:txBody>
      </p:sp>
      <p:cxnSp>
        <p:nvCxnSpPr>
          <p:cNvPr id="61" name="Straight Arrow Connector 60"/>
          <p:cNvCxnSpPr>
            <a:stCxn id="62" idx="1"/>
          </p:cNvCxnSpPr>
          <p:nvPr/>
        </p:nvCxnSpPr>
        <p:spPr>
          <a:xfrm rot="10800000">
            <a:off x="4114800" y="1962150"/>
            <a:ext cx="685800" cy="318697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800600" y="2142346"/>
            <a:ext cx="26962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dirty="0"/>
          </a:p>
        </p:txBody>
      </p:sp>
      <p:cxnSp>
        <p:nvCxnSpPr>
          <p:cNvPr id="64" name="Straight Arrow Connector 63"/>
          <p:cNvCxnSpPr>
            <a:stCxn id="65" idx="1"/>
          </p:cNvCxnSpPr>
          <p:nvPr/>
        </p:nvCxnSpPr>
        <p:spPr>
          <a:xfrm rot="10800000">
            <a:off x="5943600" y="1962150"/>
            <a:ext cx="685800" cy="318697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629400" y="2142346"/>
            <a:ext cx="2696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228600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Oval 66"/>
          <p:cNvSpPr/>
          <p:nvPr/>
        </p:nvSpPr>
        <p:spPr>
          <a:xfrm>
            <a:off x="697712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Rectangle 16"/>
          <p:cNvSpPr/>
          <p:nvPr/>
        </p:nvSpPr>
        <p:spPr>
          <a:xfrm rot="18900000" flipH="1">
            <a:off x="335496" y="4765228"/>
            <a:ext cx="129480" cy="23213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Oval 21"/>
          <p:cNvSpPr>
            <a:spLocks noChangeAspect="1"/>
          </p:cNvSpPr>
          <p:nvPr/>
        </p:nvSpPr>
        <p:spPr>
          <a:xfrm>
            <a:off x="762000" y="4771641"/>
            <a:ext cx="214696" cy="21648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9135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177378"/>
            <a:ext cx="8712968" cy="4788744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1775" y="0"/>
            <a:ext cx="2016224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6432466" y="771302"/>
            <a:ext cx="2254334" cy="14404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400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Spesification</a:t>
            </a: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 of Conveyor</a:t>
            </a:r>
            <a:endParaRPr lang="ko-KR" altLang="en-US" sz="2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3790950"/>
            <a:ext cx="821887" cy="9144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28600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697712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16"/>
          <p:cNvSpPr/>
          <p:nvPr/>
        </p:nvSpPr>
        <p:spPr>
          <a:xfrm rot="18900000" flipH="1">
            <a:off x="335496" y="4765228"/>
            <a:ext cx="129480" cy="23213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21"/>
          <p:cNvSpPr>
            <a:spLocks noChangeAspect="1"/>
          </p:cNvSpPr>
          <p:nvPr/>
        </p:nvSpPr>
        <p:spPr>
          <a:xfrm>
            <a:off x="762000" y="4771641"/>
            <a:ext cx="214696" cy="21648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88E5ECA-3A20-4E48-AE4C-81D0AF05B7CC}"/>
                  </a:ext>
                </a:extLst>
              </p:cNvPr>
              <p:cNvSpPr txBox="1"/>
              <p:nvPr/>
            </p:nvSpPr>
            <p:spPr>
              <a:xfrm>
                <a:off x="515813" y="570147"/>
                <a:ext cx="6079903" cy="3742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 smtClean="0"/>
                  <a:t>The length of the conveyor is 1000mm, so the length of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the conveyor belt is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L = 2 x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𝑎𝑟𝑜𝑢𝑛𝑑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𝑝𝑢𝑙𝑖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)</m:t>
                    </m:r>
                  </m:oMath>
                </a14:m>
                <a:r>
                  <a:rPr lang="en-US" dirty="0"/>
                  <a:t> + 2 x distance between </a:t>
                </a:r>
                <a:r>
                  <a:rPr lang="en-US" dirty="0" err="1"/>
                  <a:t>puli</a:t>
                </a:r>
                <a:endParaRPr lang="en-ID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	= 2 x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𝑝𝑢𝑙𝑖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) + 2 x </a:t>
                </a:r>
                <a:r>
                  <a:rPr lang="en-US" dirty="0" err="1"/>
                  <a:t>X</a:t>
                </a:r>
                <a:endParaRPr lang="en-ID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	= 2 x (3.14 x 8mm) + 2 x 1000mm</a:t>
                </a:r>
                <a:endParaRPr lang="en-ID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	 = 50.24mm + 2000mm</a:t>
                </a:r>
                <a:endParaRPr lang="en-ID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	 = 2050.24mm =125.025cm</a:t>
                </a:r>
                <a:endParaRPr lang="en-ID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The maximum mass in the conveyor belt is 1kg = 1000g</a:t>
                </a:r>
                <a:endParaRPr lang="en-ID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88E5ECA-3A20-4E48-AE4C-81D0AF05B7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813" y="570147"/>
                <a:ext cx="6079903" cy="3742435"/>
              </a:xfrm>
              <a:prstGeom prst="rect">
                <a:avLst/>
              </a:prstGeom>
              <a:blipFill>
                <a:blip r:embed="rId3"/>
                <a:stretch>
                  <a:fillRect l="-903" b="-17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203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177378"/>
            <a:ext cx="8712968" cy="4788744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1775" y="0"/>
            <a:ext cx="2016224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6516595" y="771302"/>
            <a:ext cx="2170205" cy="14404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400" b="1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Spesification</a:t>
            </a: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 of Motor</a:t>
            </a:r>
            <a:endParaRPr lang="ko-KR" altLang="en-US" sz="2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3790950"/>
            <a:ext cx="821887" cy="9144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28600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697712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16"/>
          <p:cNvSpPr/>
          <p:nvPr/>
        </p:nvSpPr>
        <p:spPr>
          <a:xfrm rot="18900000" flipH="1">
            <a:off x="335496" y="4765228"/>
            <a:ext cx="129480" cy="23213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21"/>
          <p:cNvSpPr>
            <a:spLocks noChangeAspect="1"/>
          </p:cNvSpPr>
          <p:nvPr/>
        </p:nvSpPr>
        <p:spPr>
          <a:xfrm>
            <a:off x="762000" y="4771641"/>
            <a:ext cx="214696" cy="21648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88E5ECA-3A20-4E48-AE4C-81D0AF05B7CC}"/>
                  </a:ext>
                </a:extLst>
              </p:cNvPr>
              <p:cNvSpPr txBox="1"/>
              <p:nvPr/>
            </p:nvSpPr>
            <p:spPr>
              <a:xfrm>
                <a:off x="322020" y="166697"/>
                <a:ext cx="6079903" cy="49058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dirty="0"/>
                  <a:t>Motors that can be used on conveyors in the final project are permanent magnet motors with the following </a:t>
                </a:r>
              </a:p>
              <a:p>
                <a:pPr algn="just"/>
                <a:r>
                  <a:rPr lang="en-US" dirty="0"/>
                  <a:t>specifications </a:t>
                </a:r>
              </a:p>
              <a:p>
                <a:pPr algn="just"/>
                <a:r>
                  <a:rPr lang="en-US" dirty="0"/>
                  <a:t>Supply voltage rating = 24VDC</a:t>
                </a:r>
              </a:p>
              <a:p>
                <a:pPr algn="just"/>
                <a:r>
                  <a:rPr lang="en-US" dirty="0"/>
                  <a:t>Current = 3 A</a:t>
                </a:r>
              </a:p>
              <a:p>
                <a:pPr algn="just"/>
                <a:r>
                  <a:rPr lang="en-US" dirty="0"/>
                  <a:t>Maximum RPM = 600 rpm</a:t>
                </a:r>
              </a:p>
              <a:p>
                <a:pPr algn="just"/>
                <a:r>
                  <a:rPr lang="en-US" dirty="0"/>
                  <a:t>Motor power constant in HP = 5252</a:t>
                </a:r>
              </a:p>
              <a:p>
                <a:pPr algn="just"/>
                <a:r>
                  <a:rPr lang="en-US" dirty="0"/>
                  <a:t>So :</a:t>
                </a:r>
              </a:p>
              <a:p>
                <a:r>
                  <a:rPr lang="en-US" dirty="0" err="1"/>
                  <a:t>Daya</a:t>
                </a:r>
                <a:r>
                  <a:rPr lang="en-US" dirty="0"/>
                  <a:t> = V x I = 24V x 3A</a:t>
                </a:r>
                <a:endParaRPr lang="en-ID" dirty="0"/>
              </a:p>
              <a:p>
                <a:r>
                  <a:rPr lang="en-US" dirty="0"/>
                  <a:t>	 = 72 W</a:t>
                </a:r>
                <a:endParaRPr lang="en-ID" dirty="0"/>
              </a:p>
              <a:p>
                <a:r>
                  <a:rPr lang="en-US" dirty="0"/>
                  <a:t>	= 0.0965 HP</a:t>
                </a:r>
                <a:endParaRPr lang="en-ID" dirty="0"/>
              </a:p>
              <a:p>
                <a:r>
                  <a:rPr lang="en-US" dirty="0"/>
                  <a:t>Torsi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5252 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ID" dirty="0"/>
              </a:p>
              <a:p>
                <a:r>
                  <a:rPr lang="en-US" dirty="0"/>
                  <a:t>	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5252 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0.0965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600</m:t>
                        </m:r>
                      </m:den>
                    </m:f>
                  </m:oMath>
                </a14:m>
                <a:endParaRPr lang="en-ID" dirty="0"/>
              </a:p>
              <a:p>
                <a:r>
                  <a:rPr lang="en-US" dirty="0"/>
                  <a:t>	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506.818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600</m:t>
                        </m:r>
                      </m:den>
                    </m:f>
                  </m:oMath>
                </a14:m>
                <a:endParaRPr lang="en-ID" dirty="0"/>
              </a:p>
              <a:p>
                <a:r>
                  <a:rPr lang="en-US" dirty="0"/>
                  <a:t>	= 0.845 Nm</a:t>
                </a:r>
                <a:endParaRPr lang="en-ID" dirty="0"/>
              </a:p>
              <a:p>
                <a:pPr algn="just"/>
                <a:endParaRPr lang="en-US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88E5ECA-3A20-4E48-AE4C-81D0AF05B7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020" y="166697"/>
                <a:ext cx="6079903" cy="4905895"/>
              </a:xfrm>
              <a:prstGeom prst="rect">
                <a:avLst/>
              </a:prstGeom>
              <a:blipFill>
                <a:blip r:embed="rId3"/>
                <a:stretch>
                  <a:fillRect l="-903" t="-621" r="-80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903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116108" y="2876550"/>
            <a:ext cx="4896544" cy="576064"/>
          </a:xfrm>
        </p:spPr>
        <p:txBody>
          <a:bodyPr/>
          <a:lstStyle/>
          <a:p>
            <a:r>
              <a:rPr lang="en-US" altLang="ko-KR" sz="2400" b="1" dirty="0"/>
              <a:t>TEST RESULT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8132744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177378"/>
            <a:ext cx="8712968" cy="4788744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1775" y="0"/>
            <a:ext cx="2016224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6763892" y="771302"/>
            <a:ext cx="1800200" cy="14404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Ultrasonic Sensor Testing</a:t>
            </a:r>
            <a:endParaRPr lang="ko-KR" altLang="en-US" sz="2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3790950"/>
            <a:ext cx="821887" cy="9144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28600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697712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16"/>
          <p:cNvSpPr/>
          <p:nvPr/>
        </p:nvSpPr>
        <p:spPr>
          <a:xfrm rot="18900000" flipH="1">
            <a:off x="335496" y="4765228"/>
            <a:ext cx="129480" cy="23213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21"/>
          <p:cNvSpPr>
            <a:spLocks noChangeAspect="1"/>
          </p:cNvSpPr>
          <p:nvPr/>
        </p:nvSpPr>
        <p:spPr>
          <a:xfrm>
            <a:off x="762000" y="4771641"/>
            <a:ext cx="214696" cy="21648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F1E1F03-C56C-423C-9D90-6018F2D203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551639"/>
              </p:ext>
            </p:extLst>
          </p:nvPr>
        </p:nvGraphicFramePr>
        <p:xfrm>
          <a:off x="1090201" y="1162052"/>
          <a:ext cx="4324164" cy="2819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2098">
                  <a:extLst>
                    <a:ext uri="{9D8B030D-6E8A-4147-A177-3AD203B41FA5}">
                      <a16:colId xmlns:a16="http://schemas.microsoft.com/office/drawing/2014/main" val="1724444755"/>
                    </a:ext>
                  </a:extLst>
                </a:gridCol>
                <a:gridCol w="894701">
                  <a:extLst>
                    <a:ext uri="{9D8B030D-6E8A-4147-A177-3AD203B41FA5}">
                      <a16:colId xmlns:a16="http://schemas.microsoft.com/office/drawing/2014/main" val="777394147"/>
                    </a:ext>
                  </a:extLst>
                </a:gridCol>
                <a:gridCol w="953227">
                  <a:extLst>
                    <a:ext uri="{9D8B030D-6E8A-4147-A177-3AD203B41FA5}">
                      <a16:colId xmlns:a16="http://schemas.microsoft.com/office/drawing/2014/main" val="4107555419"/>
                    </a:ext>
                  </a:extLst>
                </a:gridCol>
                <a:gridCol w="1140239">
                  <a:extLst>
                    <a:ext uri="{9D8B030D-6E8A-4147-A177-3AD203B41FA5}">
                      <a16:colId xmlns:a16="http://schemas.microsoft.com/office/drawing/2014/main" val="3040518324"/>
                    </a:ext>
                  </a:extLst>
                </a:gridCol>
                <a:gridCol w="953899">
                  <a:extLst>
                    <a:ext uri="{9D8B030D-6E8A-4147-A177-3AD203B41FA5}">
                      <a16:colId xmlns:a16="http://schemas.microsoft.com/office/drawing/2014/main" val="1073332630"/>
                    </a:ext>
                  </a:extLst>
                </a:gridCol>
              </a:tblGrid>
              <a:tr h="4463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testing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Sensor</a:t>
                      </a:r>
                      <a:endParaRPr lang="en-ID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(Cm)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ruler </a:t>
                      </a:r>
                      <a:endParaRPr lang="en-ID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(Cm)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Error</a:t>
                      </a:r>
                      <a:endParaRPr lang="en-ID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%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5444703"/>
                  </a:ext>
                </a:extLst>
              </a:tr>
              <a:tr h="215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3.05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1.63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5764982"/>
                  </a:ext>
                </a:extLst>
              </a:tr>
              <a:tr h="215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1690206"/>
                  </a:ext>
                </a:extLst>
              </a:tr>
              <a:tr h="215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5.12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2.34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3804575"/>
                  </a:ext>
                </a:extLst>
              </a:tr>
              <a:tr h="215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6.03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0.49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9223684"/>
                  </a:ext>
                </a:extLst>
              </a:tr>
              <a:tr h="215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 dirty="0">
                          <a:effectLst/>
                        </a:rPr>
                        <a:t>7.01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0.14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7370259"/>
                  </a:ext>
                </a:extLst>
              </a:tr>
              <a:tr h="215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1968019"/>
                  </a:ext>
                </a:extLst>
              </a:tr>
              <a:tr h="215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9.07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0.77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1334911"/>
                  </a:ext>
                </a:extLst>
              </a:tr>
              <a:tr h="215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10.01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0.1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3953711"/>
                  </a:ext>
                </a:extLst>
              </a:tr>
              <a:tr h="215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8118464"/>
                  </a:ext>
                </a:extLst>
              </a:tr>
              <a:tr h="215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12.05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0.41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6796652"/>
                  </a:ext>
                </a:extLst>
              </a:tr>
              <a:tr h="21573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A. Error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0.588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7423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72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177378"/>
            <a:ext cx="8712968" cy="4788744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1775" y="0"/>
            <a:ext cx="2016224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6763892" y="771302"/>
            <a:ext cx="1800200" cy="14404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DS18B20 Sensor Testing</a:t>
            </a:r>
            <a:endParaRPr lang="ko-KR" altLang="en-US" sz="2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3790950"/>
            <a:ext cx="821887" cy="9144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28600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697712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16"/>
          <p:cNvSpPr/>
          <p:nvPr/>
        </p:nvSpPr>
        <p:spPr>
          <a:xfrm rot="18900000" flipH="1">
            <a:off x="335496" y="4765228"/>
            <a:ext cx="129480" cy="23213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21"/>
          <p:cNvSpPr>
            <a:spLocks noChangeAspect="1"/>
          </p:cNvSpPr>
          <p:nvPr/>
        </p:nvSpPr>
        <p:spPr>
          <a:xfrm>
            <a:off x="762000" y="4771641"/>
            <a:ext cx="214696" cy="21648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416ED45-4DA6-4E26-9B21-CADACB8F6D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566999"/>
              </p:ext>
            </p:extLst>
          </p:nvPr>
        </p:nvGraphicFramePr>
        <p:xfrm>
          <a:off x="1064021" y="845346"/>
          <a:ext cx="4346179" cy="29176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8240">
                  <a:extLst>
                    <a:ext uri="{9D8B030D-6E8A-4147-A177-3AD203B41FA5}">
                      <a16:colId xmlns:a16="http://schemas.microsoft.com/office/drawing/2014/main" val="806354738"/>
                    </a:ext>
                  </a:extLst>
                </a:gridCol>
                <a:gridCol w="955915">
                  <a:extLst>
                    <a:ext uri="{9D8B030D-6E8A-4147-A177-3AD203B41FA5}">
                      <a16:colId xmlns:a16="http://schemas.microsoft.com/office/drawing/2014/main" val="142349457"/>
                    </a:ext>
                  </a:extLst>
                </a:gridCol>
                <a:gridCol w="1018445">
                  <a:extLst>
                    <a:ext uri="{9D8B030D-6E8A-4147-A177-3AD203B41FA5}">
                      <a16:colId xmlns:a16="http://schemas.microsoft.com/office/drawing/2014/main" val="1155516167"/>
                    </a:ext>
                  </a:extLst>
                </a:gridCol>
                <a:gridCol w="1218253">
                  <a:extLst>
                    <a:ext uri="{9D8B030D-6E8A-4147-A177-3AD203B41FA5}">
                      <a16:colId xmlns:a16="http://schemas.microsoft.com/office/drawing/2014/main" val="3749520966"/>
                    </a:ext>
                  </a:extLst>
                </a:gridCol>
                <a:gridCol w="745326">
                  <a:extLst>
                    <a:ext uri="{9D8B030D-6E8A-4147-A177-3AD203B41FA5}">
                      <a16:colId xmlns:a16="http://schemas.microsoft.com/office/drawing/2014/main" val="3391932787"/>
                    </a:ext>
                  </a:extLst>
                </a:gridCol>
              </a:tblGrid>
              <a:tr h="507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Testing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Sensor</a:t>
                      </a:r>
                      <a:endParaRPr lang="en-ID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(Celcius)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Thermometer</a:t>
                      </a:r>
                      <a:endParaRPr lang="en-ID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(Celcius)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Error</a:t>
                      </a:r>
                      <a:endParaRPr lang="en-ID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%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8092999"/>
                  </a:ext>
                </a:extLst>
              </a:tr>
              <a:tr h="219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31,5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31,5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7095553"/>
                  </a:ext>
                </a:extLst>
              </a:tr>
              <a:tr h="219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33,2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33,2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9931863"/>
                  </a:ext>
                </a:extLst>
              </a:tr>
              <a:tr h="219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34,6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34,0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1,76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063296"/>
                  </a:ext>
                </a:extLst>
              </a:tr>
              <a:tr h="219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37,5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37,2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0,8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9802780"/>
                  </a:ext>
                </a:extLst>
              </a:tr>
              <a:tr h="219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58,2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58,0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0,34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6313766"/>
                  </a:ext>
                </a:extLst>
              </a:tr>
              <a:tr h="219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62,5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62,2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0,48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8057240"/>
                  </a:ext>
                </a:extLst>
              </a:tr>
              <a:tr h="219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78,2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78,0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0,25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0240890"/>
                  </a:ext>
                </a:extLst>
              </a:tr>
              <a:tr h="219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81,6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81,5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0,12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6236398"/>
                  </a:ext>
                </a:extLst>
              </a:tr>
              <a:tr h="219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90,5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90,0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0,56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0787867"/>
                  </a:ext>
                </a:extLst>
              </a:tr>
              <a:tr h="219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98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98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7979211"/>
                  </a:ext>
                </a:extLst>
              </a:tr>
              <a:tr h="219134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A. Error 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0,43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950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60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177378"/>
            <a:ext cx="8712968" cy="4788744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1775" y="0"/>
            <a:ext cx="2016224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6763892" y="771302"/>
            <a:ext cx="1800200" cy="14404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Servo Sensor Testing</a:t>
            </a:r>
            <a:endParaRPr lang="ko-KR" altLang="en-US" sz="2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3790950"/>
            <a:ext cx="821887" cy="9144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28600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697712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16"/>
          <p:cNvSpPr/>
          <p:nvPr/>
        </p:nvSpPr>
        <p:spPr>
          <a:xfrm rot="18900000" flipH="1">
            <a:off x="335496" y="4765228"/>
            <a:ext cx="129480" cy="23213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21"/>
          <p:cNvSpPr>
            <a:spLocks noChangeAspect="1"/>
          </p:cNvSpPr>
          <p:nvPr/>
        </p:nvSpPr>
        <p:spPr>
          <a:xfrm>
            <a:off x="762000" y="4771641"/>
            <a:ext cx="214696" cy="21648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C595BDE-28BD-49AA-BD9C-9451F76C05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200929"/>
              </p:ext>
            </p:extLst>
          </p:nvPr>
        </p:nvGraphicFramePr>
        <p:xfrm>
          <a:off x="1064021" y="1151399"/>
          <a:ext cx="4572000" cy="28407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7484">
                  <a:extLst>
                    <a:ext uri="{9D8B030D-6E8A-4147-A177-3AD203B41FA5}">
                      <a16:colId xmlns:a16="http://schemas.microsoft.com/office/drawing/2014/main" val="759180985"/>
                    </a:ext>
                  </a:extLst>
                </a:gridCol>
                <a:gridCol w="954144">
                  <a:extLst>
                    <a:ext uri="{9D8B030D-6E8A-4147-A177-3AD203B41FA5}">
                      <a16:colId xmlns:a16="http://schemas.microsoft.com/office/drawing/2014/main" val="2698884510"/>
                    </a:ext>
                  </a:extLst>
                </a:gridCol>
                <a:gridCol w="1016558">
                  <a:extLst>
                    <a:ext uri="{9D8B030D-6E8A-4147-A177-3AD203B41FA5}">
                      <a16:colId xmlns:a16="http://schemas.microsoft.com/office/drawing/2014/main" val="4050159705"/>
                    </a:ext>
                  </a:extLst>
                </a:gridCol>
                <a:gridCol w="1215996">
                  <a:extLst>
                    <a:ext uri="{9D8B030D-6E8A-4147-A177-3AD203B41FA5}">
                      <a16:colId xmlns:a16="http://schemas.microsoft.com/office/drawing/2014/main" val="3843673690"/>
                    </a:ext>
                  </a:extLst>
                </a:gridCol>
                <a:gridCol w="977818">
                  <a:extLst>
                    <a:ext uri="{9D8B030D-6E8A-4147-A177-3AD203B41FA5}">
                      <a16:colId xmlns:a16="http://schemas.microsoft.com/office/drawing/2014/main" val="3510176129"/>
                    </a:ext>
                  </a:extLst>
                </a:gridCol>
              </a:tblGrid>
              <a:tr h="288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Testing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Servo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arc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Error (%)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7711604"/>
                  </a:ext>
                </a:extLst>
              </a:tr>
              <a:tr h="231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16°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15°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6.25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9595504"/>
                  </a:ext>
                </a:extLst>
              </a:tr>
              <a:tr h="231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20°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20°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1239625"/>
                  </a:ext>
                </a:extLst>
              </a:tr>
              <a:tr h="231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31°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30°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3.22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1632316"/>
                  </a:ext>
                </a:extLst>
              </a:tr>
              <a:tr h="231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45°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45°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3484047"/>
                  </a:ext>
                </a:extLst>
              </a:tr>
              <a:tr h="231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50°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US" sz="1200">
                          <a:effectLst/>
                        </a:rPr>
                        <a:t>50°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4826405"/>
                  </a:ext>
                </a:extLst>
              </a:tr>
              <a:tr h="231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75°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75°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7566455"/>
                  </a:ext>
                </a:extLst>
              </a:tr>
              <a:tr h="231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90°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90°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4292422"/>
                  </a:ext>
                </a:extLst>
              </a:tr>
              <a:tr h="231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132°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130°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1.51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2909795"/>
                  </a:ext>
                </a:extLst>
              </a:tr>
              <a:tr h="231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151°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150°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0.6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7553417"/>
                  </a:ext>
                </a:extLst>
              </a:tr>
              <a:tr h="231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180°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180°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7021708"/>
                  </a:ext>
                </a:extLst>
              </a:tr>
              <a:tr h="23199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A. Error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1.15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4380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104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177378"/>
            <a:ext cx="8712968" cy="4788744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1775" y="0"/>
            <a:ext cx="2016224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6705599" y="771302"/>
            <a:ext cx="1962399" cy="14404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0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Coal Handling </a:t>
            </a: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System Testing</a:t>
            </a:r>
            <a:endParaRPr lang="ko-KR" altLang="en-US" sz="2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3790950"/>
            <a:ext cx="821887" cy="9144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28600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697712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16"/>
          <p:cNvSpPr/>
          <p:nvPr/>
        </p:nvSpPr>
        <p:spPr>
          <a:xfrm rot="18900000" flipH="1">
            <a:off x="335496" y="4765228"/>
            <a:ext cx="129480" cy="23213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21"/>
          <p:cNvSpPr>
            <a:spLocks noChangeAspect="1"/>
          </p:cNvSpPr>
          <p:nvPr/>
        </p:nvSpPr>
        <p:spPr>
          <a:xfrm>
            <a:off x="762000" y="4771641"/>
            <a:ext cx="214696" cy="21648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78AB9DF-0D9C-4B53-B0EA-D6942DDBDD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827249"/>
              </p:ext>
            </p:extLst>
          </p:nvPr>
        </p:nvGraphicFramePr>
        <p:xfrm>
          <a:off x="476001" y="285750"/>
          <a:ext cx="609600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2799">
                  <a:extLst>
                    <a:ext uri="{9D8B030D-6E8A-4147-A177-3AD203B41FA5}">
                      <a16:colId xmlns:a16="http://schemas.microsoft.com/office/drawing/2014/main" val="67351773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43702700"/>
                    </a:ext>
                  </a:extLst>
                </a:gridCol>
                <a:gridCol w="3066801">
                  <a:extLst>
                    <a:ext uri="{9D8B030D-6E8A-4147-A177-3AD203B41FA5}">
                      <a16:colId xmlns:a16="http://schemas.microsoft.com/office/drawing/2014/main" val="17238032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Distance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PWM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Figure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26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11.32 cm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771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ID" dirty="0"/>
                    </a:p>
                    <a:p>
                      <a:endParaRPr lang="en-ID" dirty="0"/>
                    </a:p>
                    <a:p>
                      <a:endParaRPr lang="en-ID" dirty="0"/>
                    </a:p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260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10.06 cm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658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ID" dirty="0"/>
                    </a:p>
                    <a:p>
                      <a:endParaRPr lang="en-ID" dirty="0"/>
                    </a:p>
                    <a:p>
                      <a:endParaRPr lang="en-ID" dirty="0"/>
                    </a:p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713180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38B683E4-1FD2-4DFA-8DBC-E8F0FDC3BBB7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761112"/>
            <a:ext cx="1870250" cy="127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B77DA83-626F-4835-B231-ED1FBE3405DD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2148494"/>
            <a:ext cx="1870250" cy="143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5005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1600200" y="339502"/>
            <a:ext cx="6588224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cs typeface="Arial" pitchFamily="34" charset="0"/>
              </a:rPr>
              <a:t>FINAL PROJECT MEETING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131840" y="1200393"/>
            <a:ext cx="5256584" cy="720000"/>
            <a:chOff x="3131840" y="1491630"/>
            <a:chExt cx="5256584" cy="576064"/>
          </a:xfrm>
        </p:grpSpPr>
        <p:sp>
          <p:nvSpPr>
            <p:cNvPr id="2" name="Rectangle 1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Right Triangle 4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126085" y="2038350"/>
            <a:ext cx="5256584" cy="720000"/>
            <a:chOff x="3131840" y="1491630"/>
            <a:chExt cx="5256584" cy="576064"/>
          </a:xfrm>
        </p:grpSpPr>
        <p:sp>
          <p:nvSpPr>
            <p:cNvPr id="18" name="Rectangle 17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Right Triangle 18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120330" y="2926449"/>
            <a:ext cx="5256584" cy="720000"/>
            <a:chOff x="3131840" y="1491630"/>
            <a:chExt cx="5256584" cy="576064"/>
          </a:xfrm>
        </p:grpSpPr>
        <p:sp>
          <p:nvSpPr>
            <p:cNvPr id="21" name="Rectangle 20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2" name="Right Triangle 21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131840" y="1203500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20330" y="2038350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08820" y="2926449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97310" y="3585204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14988" y="1396222"/>
            <a:ext cx="4392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INTRODUCTION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51840" y="2125198"/>
            <a:ext cx="4392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RESEARCH METHODOLOGY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851840" y="3019503"/>
            <a:ext cx="4392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TEST RESULT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33350"/>
            <a:ext cx="821887" cy="914400"/>
          </a:xfrm>
          <a:prstGeom prst="rect">
            <a:avLst/>
          </a:prstGeom>
        </p:spPr>
      </p:pic>
      <p:sp>
        <p:nvSpPr>
          <p:cNvPr id="33" name="Oval 32"/>
          <p:cNvSpPr/>
          <p:nvPr/>
        </p:nvSpPr>
        <p:spPr>
          <a:xfrm>
            <a:off x="228600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Oval 33"/>
          <p:cNvSpPr/>
          <p:nvPr/>
        </p:nvSpPr>
        <p:spPr>
          <a:xfrm>
            <a:off x="697712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Rectangle 16"/>
          <p:cNvSpPr/>
          <p:nvPr/>
        </p:nvSpPr>
        <p:spPr>
          <a:xfrm rot="18900000" flipH="1">
            <a:off x="335496" y="4765228"/>
            <a:ext cx="129480" cy="23213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Oval 21"/>
          <p:cNvSpPr>
            <a:spLocks noChangeAspect="1"/>
          </p:cNvSpPr>
          <p:nvPr/>
        </p:nvSpPr>
        <p:spPr>
          <a:xfrm>
            <a:off x="762000" y="4771641"/>
            <a:ext cx="214696" cy="21648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7A1C995-1910-4D34-A42E-05BC7DCC93FE}"/>
              </a:ext>
            </a:extLst>
          </p:cNvPr>
          <p:cNvGrpSpPr/>
          <p:nvPr/>
        </p:nvGrpSpPr>
        <p:grpSpPr>
          <a:xfrm>
            <a:off x="3097310" y="3750227"/>
            <a:ext cx="5256584" cy="720000"/>
            <a:chOff x="3131840" y="1491630"/>
            <a:chExt cx="5256584" cy="576064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7FAF7F6-BBB8-40F2-9CCD-B2A78B4EA4CA}"/>
                </a:ext>
              </a:extLst>
            </p:cNvPr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31" name="Right Triangle 30">
              <a:extLst>
                <a:ext uri="{FF2B5EF4-FFF2-40B4-BE49-F238E27FC236}">
                  <a16:creationId xmlns:a16="http://schemas.microsoft.com/office/drawing/2014/main" id="{1DFCBEDB-6A5F-4E05-8237-80F21444CDF2}"/>
                </a:ext>
              </a:extLst>
            </p:cNvPr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5ED9C82E-FF4C-4631-8705-97361C56927C}"/>
              </a:ext>
            </a:extLst>
          </p:cNvPr>
          <p:cNvSpPr txBox="1"/>
          <p:nvPr/>
        </p:nvSpPr>
        <p:spPr>
          <a:xfrm>
            <a:off x="3085800" y="3750227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CD97B83-7BB1-49BB-982F-95144D5C69D6}"/>
              </a:ext>
            </a:extLst>
          </p:cNvPr>
          <p:cNvSpPr txBox="1"/>
          <p:nvPr/>
        </p:nvSpPr>
        <p:spPr>
          <a:xfrm>
            <a:off x="3828820" y="3843281"/>
            <a:ext cx="4392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CONCLUSION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177378"/>
            <a:ext cx="8712968" cy="4788744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1775" y="0"/>
            <a:ext cx="2016224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6763892" y="771302"/>
            <a:ext cx="1800200" cy="14404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Protection System Testing</a:t>
            </a:r>
            <a:endParaRPr lang="ko-KR" altLang="en-US" sz="2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3790950"/>
            <a:ext cx="821887" cy="9144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28600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697712" y="4705350"/>
            <a:ext cx="343272" cy="3432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16"/>
          <p:cNvSpPr/>
          <p:nvPr/>
        </p:nvSpPr>
        <p:spPr>
          <a:xfrm rot="18900000" flipH="1">
            <a:off x="335496" y="4765228"/>
            <a:ext cx="129480" cy="23213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21"/>
          <p:cNvSpPr>
            <a:spLocks noChangeAspect="1"/>
          </p:cNvSpPr>
          <p:nvPr/>
        </p:nvSpPr>
        <p:spPr>
          <a:xfrm>
            <a:off x="762000" y="4771641"/>
            <a:ext cx="214696" cy="21648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9A19FF6-8C13-4DF5-9E22-4B39BC491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841963"/>
              </p:ext>
            </p:extLst>
          </p:nvPr>
        </p:nvGraphicFramePr>
        <p:xfrm>
          <a:off x="905920" y="1730502"/>
          <a:ext cx="4984115" cy="14586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5930">
                  <a:extLst>
                    <a:ext uri="{9D8B030D-6E8A-4147-A177-3AD203B41FA5}">
                      <a16:colId xmlns:a16="http://schemas.microsoft.com/office/drawing/2014/main" val="4271703962"/>
                    </a:ext>
                  </a:extLst>
                </a:gridCol>
                <a:gridCol w="1725930">
                  <a:extLst>
                    <a:ext uri="{9D8B030D-6E8A-4147-A177-3AD203B41FA5}">
                      <a16:colId xmlns:a16="http://schemas.microsoft.com/office/drawing/2014/main" val="3045531926"/>
                    </a:ext>
                  </a:extLst>
                </a:gridCol>
                <a:gridCol w="1532255">
                  <a:extLst>
                    <a:ext uri="{9D8B030D-6E8A-4147-A177-3AD203B41FA5}">
                      <a16:colId xmlns:a16="http://schemas.microsoft.com/office/drawing/2014/main" val="22533050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Tank</a:t>
                      </a:r>
                      <a:r>
                        <a:rPr lang="en-US" sz="1200" baseline="0" dirty="0" smtClean="0">
                          <a:effectLst/>
                        </a:rPr>
                        <a:t> Sensor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Temperature </a:t>
                      </a:r>
                      <a:r>
                        <a:rPr lang="en-US" sz="1200" dirty="0">
                          <a:effectLst/>
                        </a:rPr>
                        <a:t>(°C)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Condition System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6545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30.25°C 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On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09051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&gt;60°C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Off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711005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29.31°C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On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390490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&gt;60°C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Off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0415088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29.81°C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On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10450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&gt;60°C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Off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6708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4442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561194"/>
            <a:ext cx="9144000" cy="576063"/>
          </a:xfrm>
        </p:spPr>
        <p:txBody>
          <a:bodyPr/>
          <a:lstStyle/>
          <a:p>
            <a:r>
              <a:rPr lang="en-US" altLang="ko-KR" sz="3600" dirty="0"/>
              <a:t>Thank you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116108" y="2876550"/>
            <a:ext cx="4896544" cy="576064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873603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95486"/>
            <a:ext cx="9144000" cy="576064"/>
          </a:xfrm>
        </p:spPr>
        <p:txBody>
          <a:bodyPr/>
          <a:lstStyle/>
          <a:p>
            <a:pPr lvl="0"/>
            <a:r>
              <a:rPr lang="en-US" altLang="ko-KR" b="1" dirty="0"/>
              <a:t>BACKGROUND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275606"/>
            <a:ext cx="9144000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" name="Oval 6"/>
          <p:cNvSpPr/>
          <p:nvPr/>
        </p:nvSpPr>
        <p:spPr>
          <a:xfrm>
            <a:off x="652611" y="1707654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634752" y="2715766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616893" y="3723878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300683" y="1530872"/>
            <a:ext cx="2664296" cy="929628"/>
            <a:chOff x="803640" y="3362835"/>
            <a:chExt cx="2059657" cy="929628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Coal supply failures and errors have a fateful impact on the generating unit.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Part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300683" y="2538984"/>
            <a:ext cx="2664296" cy="929628"/>
            <a:chOff x="803640" y="3362835"/>
            <a:chExt cx="2059657" cy="929628"/>
          </a:xfrm>
        </p:grpSpPr>
        <p:sp>
          <p:nvSpPr>
            <p:cNvPr id="15" name="TextBox 14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Operate manually by the operator from the control room so that it is prone to human error.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Operation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300683" y="3547096"/>
            <a:ext cx="2664296" cy="929628"/>
            <a:chOff x="803640" y="3362835"/>
            <a:chExt cx="2059657" cy="929628"/>
          </a:xfrm>
        </p:grpSpPr>
        <p:sp>
          <p:nvSpPr>
            <p:cNvPr id="18" name="TextBox 17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The availability of coal in the bunker must be maintained for the combustion process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Condition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4554000" y="1653798"/>
            <a:ext cx="36000" cy="27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619207" y="1773236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3489" y="2772965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3489" y="3781077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17690" y="1779662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04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81972" y="2779391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05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pic>
        <p:nvPicPr>
          <p:cNvPr id="35847" name="Picture 7" descr="C:\Users\ASUS\Downloads\WhatsApp Image 2019-02-06 at 18.20.3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1581150"/>
            <a:ext cx="3098800" cy="23241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0" name="Text Placeholder 2"/>
          <p:cNvSpPr txBox="1">
            <a:spLocks/>
          </p:cNvSpPr>
          <p:nvPr/>
        </p:nvSpPr>
        <p:spPr>
          <a:xfrm>
            <a:off x="5715000" y="4171950"/>
            <a:ext cx="2514600" cy="304800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spcBef>
                <a:spcPct val="20000"/>
              </a:spcBef>
              <a:defRPr/>
            </a:pP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Field Conditions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33350"/>
            <a:ext cx="821887" cy="914400"/>
          </a:xfrm>
          <a:prstGeom prst="rect">
            <a:avLst/>
          </a:prstGeom>
        </p:spPr>
      </p:pic>
      <p:sp>
        <p:nvSpPr>
          <p:cNvPr id="42" name="Oval 41"/>
          <p:cNvSpPr/>
          <p:nvPr/>
        </p:nvSpPr>
        <p:spPr>
          <a:xfrm>
            <a:off x="228600" y="4705350"/>
            <a:ext cx="343272" cy="3432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Oval 42"/>
          <p:cNvSpPr/>
          <p:nvPr/>
        </p:nvSpPr>
        <p:spPr>
          <a:xfrm>
            <a:off x="697712" y="4705350"/>
            <a:ext cx="343272" cy="3432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Rectangle 16"/>
          <p:cNvSpPr/>
          <p:nvPr/>
        </p:nvSpPr>
        <p:spPr>
          <a:xfrm rot="18900000" flipH="1">
            <a:off x="335496" y="4765228"/>
            <a:ext cx="129480" cy="23213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Oval 21"/>
          <p:cNvSpPr>
            <a:spLocks noChangeAspect="1"/>
          </p:cNvSpPr>
          <p:nvPr/>
        </p:nvSpPr>
        <p:spPr>
          <a:xfrm>
            <a:off x="762000" y="4771641"/>
            <a:ext cx="214696" cy="21648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9406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61950"/>
            <a:ext cx="9144000" cy="576064"/>
          </a:xfrm>
        </p:spPr>
        <p:txBody>
          <a:bodyPr/>
          <a:lstStyle/>
          <a:p>
            <a:r>
              <a:rPr lang="en-US" altLang="ko-KR" dirty="0"/>
              <a:t>Formulation of the Problem</a:t>
            </a:r>
            <a:endParaRPr lang="ko-KR" alt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737740" y="1573354"/>
            <a:ext cx="5642572" cy="2726588"/>
            <a:chOff x="1521716" y="1275606"/>
            <a:chExt cx="5642572" cy="2726588"/>
          </a:xfrm>
          <a:solidFill>
            <a:schemeClr val="accent1"/>
          </a:solidFill>
        </p:grpSpPr>
        <p:grpSp>
          <p:nvGrpSpPr>
            <p:cNvPr id="6" name="Group 5"/>
            <p:cNvGrpSpPr/>
            <p:nvPr/>
          </p:nvGrpSpPr>
          <p:grpSpPr>
            <a:xfrm>
              <a:off x="1521716" y="1596158"/>
              <a:ext cx="3168352" cy="2406036"/>
              <a:chOff x="1521716" y="1596158"/>
              <a:chExt cx="3168352" cy="2406036"/>
            </a:xfrm>
            <a:grpFill/>
          </p:grpSpPr>
          <p:grpSp>
            <p:nvGrpSpPr>
              <p:cNvPr id="12" name="Group 11"/>
              <p:cNvGrpSpPr/>
              <p:nvPr/>
            </p:nvGrpSpPr>
            <p:grpSpPr>
              <a:xfrm>
                <a:off x="1521716" y="1596158"/>
                <a:ext cx="3168352" cy="2406036"/>
                <a:chOff x="1691680" y="-1532706"/>
                <a:chExt cx="7101775" cy="5393065"/>
              </a:xfrm>
              <a:grpFill/>
            </p:grpSpPr>
            <p:sp>
              <p:nvSpPr>
                <p:cNvPr id="14" name="Donut 13"/>
                <p:cNvSpPr/>
                <p:nvPr/>
              </p:nvSpPr>
              <p:spPr>
                <a:xfrm>
                  <a:off x="1691680" y="-1532706"/>
                  <a:ext cx="4896544" cy="4896544"/>
                </a:xfrm>
                <a:prstGeom prst="donut">
                  <a:avLst>
                    <a:gd name="adj" fmla="val 17523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" name="Right Arrow 14"/>
                <p:cNvSpPr/>
                <p:nvPr/>
              </p:nvSpPr>
              <p:spPr>
                <a:xfrm>
                  <a:off x="4355976" y="2009174"/>
                  <a:ext cx="4437479" cy="1851185"/>
                </a:xfrm>
                <a:prstGeom prst="rightArrow">
                  <a:avLst>
                    <a:gd name="adj1" fmla="val 45464"/>
                    <a:gd name="adj2" fmla="val 5000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3" name="Oval 12"/>
              <p:cNvSpPr/>
              <p:nvPr/>
            </p:nvSpPr>
            <p:spPr>
              <a:xfrm>
                <a:off x="2263185" y="2337627"/>
                <a:ext cx="701581" cy="70158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995936" y="1275606"/>
              <a:ext cx="3168352" cy="2406036"/>
              <a:chOff x="3851920" y="1401130"/>
              <a:chExt cx="3168352" cy="2406036"/>
            </a:xfrm>
            <a:grpFill/>
          </p:grpSpPr>
          <p:grpSp>
            <p:nvGrpSpPr>
              <p:cNvPr id="8" name="Group 7"/>
              <p:cNvGrpSpPr/>
              <p:nvPr/>
            </p:nvGrpSpPr>
            <p:grpSpPr>
              <a:xfrm rot="10800000">
                <a:off x="3851920" y="1401130"/>
                <a:ext cx="3168352" cy="2406036"/>
                <a:chOff x="1691680" y="-1532706"/>
                <a:chExt cx="7101775" cy="5393065"/>
              </a:xfrm>
              <a:grpFill/>
            </p:grpSpPr>
            <p:sp>
              <p:nvSpPr>
                <p:cNvPr id="10" name="Donut 9"/>
                <p:cNvSpPr/>
                <p:nvPr/>
              </p:nvSpPr>
              <p:spPr>
                <a:xfrm>
                  <a:off x="1691680" y="-1532706"/>
                  <a:ext cx="4896544" cy="4896544"/>
                </a:xfrm>
                <a:prstGeom prst="donut">
                  <a:avLst>
                    <a:gd name="adj" fmla="val 17523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" name="Right Arrow 10"/>
                <p:cNvSpPr/>
                <p:nvPr/>
              </p:nvSpPr>
              <p:spPr>
                <a:xfrm>
                  <a:off x="4355976" y="2009174"/>
                  <a:ext cx="4437479" cy="1851185"/>
                </a:xfrm>
                <a:prstGeom prst="rightArrow">
                  <a:avLst>
                    <a:gd name="adj1" fmla="val 45464"/>
                    <a:gd name="adj2" fmla="val 5000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" name="Oval 8"/>
              <p:cNvSpPr/>
              <p:nvPr/>
            </p:nvSpPr>
            <p:spPr>
              <a:xfrm>
                <a:off x="5577220" y="2364114"/>
                <a:ext cx="701581" cy="70158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6" name="Isosceles Triangle 15"/>
          <p:cNvSpPr/>
          <p:nvPr/>
        </p:nvSpPr>
        <p:spPr>
          <a:xfrm>
            <a:off x="4051070" y="2498755"/>
            <a:ext cx="1015912" cy="87578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Round Same Side Corner Rectangle 8"/>
          <p:cNvSpPr/>
          <p:nvPr/>
        </p:nvSpPr>
        <p:spPr>
          <a:xfrm>
            <a:off x="4393111" y="2894798"/>
            <a:ext cx="331830" cy="332339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Donut 18"/>
          <p:cNvSpPr/>
          <p:nvPr/>
        </p:nvSpPr>
        <p:spPr>
          <a:xfrm>
            <a:off x="838200" y="2876550"/>
            <a:ext cx="290009" cy="290009"/>
          </a:xfrm>
          <a:prstGeom prst="donut">
            <a:avLst>
              <a:gd name="adj" fmla="val 1575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22893" y="1275606"/>
            <a:ext cx="4031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How is the PID method applied in the coal handling system design?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43000" y="4059019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How is the performance of the coal handling control system from the device made?</a:t>
            </a:r>
          </a:p>
        </p:txBody>
      </p:sp>
      <p:sp>
        <p:nvSpPr>
          <p:cNvPr id="30" name="Freeform 108">
            <a:extLst>
              <a:ext uri="{FF2B5EF4-FFF2-40B4-BE49-F238E27FC236}">
                <a16:creationId xmlns:a16="http://schemas.microsoft.com/office/drawing/2014/main" id="{FA8FDE70-0B3F-41A1-AD35-5F67C9750B0D}"/>
              </a:ext>
            </a:extLst>
          </p:cNvPr>
          <p:cNvSpPr/>
          <p:nvPr/>
        </p:nvSpPr>
        <p:spPr>
          <a:xfrm>
            <a:off x="6096000" y="2724150"/>
            <a:ext cx="341005" cy="376812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1" name="Group 110">
            <a:extLst>
              <a:ext uri="{FF2B5EF4-FFF2-40B4-BE49-F238E27FC236}">
                <a16:creationId xmlns:a16="http://schemas.microsoft.com/office/drawing/2014/main" id="{F05F76C4-5E35-4001-AFBA-35069448C8FC}"/>
              </a:ext>
            </a:extLst>
          </p:cNvPr>
          <p:cNvGrpSpPr/>
          <p:nvPr/>
        </p:nvGrpSpPr>
        <p:grpSpPr>
          <a:xfrm flipH="1">
            <a:off x="2627006" y="2796162"/>
            <a:ext cx="420994" cy="385188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32" name="Freeform 111">
              <a:extLst>
                <a:ext uri="{FF2B5EF4-FFF2-40B4-BE49-F238E27FC236}">
                  <a16:creationId xmlns:a16="http://schemas.microsoft.com/office/drawing/2014/main" id="{23AD0CD6-23C3-4D75-B94E-AD570CADE2CF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Oval 37">
              <a:extLst>
                <a:ext uri="{FF2B5EF4-FFF2-40B4-BE49-F238E27FC236}">
                  <a16:creationId xmlns:a16="http://schemas.microsoft.com/office/drawing/2014/main" id="{EEAC6E97-E676-4161-A721-8D6E8D83915D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34" name="Pictur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33350"/>
            <a:ext cx="821887" cy="914400"/>
          </a:xfrm>
          <a:prstGeom prst="rect">
            <a:avLst/>
          </a:prstGeom>
        </p:spPr>
      </p:pic>
      <p:sp>
        <p:nvSpPr>
          <p:cNvPr id="35" name="Oval 34"/>
          <p:cNvSpPr/>
          <p:nvPr/>
        </p:nvSpPr>
        <p:spPr>
          <a:xfrm>
            <a:off x="228600" y="4705350"/>
            <a:ext cx="343272" cy="3432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Oval 35"/>
          <p:cNvSpPr/>
          <p:nvPr/>
        </p:nvSpPr>
        <p:spPr>
          <a:xfrm>
            <a:off x="697712" y="4705350"/>
            <a:ext cx="343272" cy="3432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Rectangle 16"/>
          <p:cNvSpPr/>
          <p:nvPr/>
        </p:nvSpPr>
        <p:spPr>
          <a:xfrm rot="18900000" flipH="1">
            <a:off x="335496" y="4765228"/>
            <a:ext cx="129480" cy="23213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Oval 21"/>
          <p:cNvSpPr>
            <a:spLocks noChangeAspect="1"/>
          </p:cNvSpPr>
          <p:nvPr/>
        </p:nvSpPr>
        <p:spPr>
          <a:xfrm>
            <a:off x="762000" y="4771641"/>
            <a:ext cx="214696" cy="21648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476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4872859" y="2000387"/>
            <a:ext cx="3705951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Rectangle 25"/>
          <p:cNvSpPr/>
          <p:nvPr/>
        </p:nvSpPr>
        <p:spPr>
          <a:xfrm>
            <a:off x="4872859" y="3476967"/>
            <a:ext cx="3705951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243086"/>
            <a:ext cx="9144000" cy="576064"/>
          </a:xfrm>
        </p:spPr>
        <p:txBody>
          <a:bodyPr/>
          <a:lstStyle/>
          <a:p>
            <a:r>
              <a:rPr lang="en-US" altLang="ko-KR" dirty="0"/>
              <a:t>Purpose</a:t>
            </a:r>
            <a:endParaRPr lang="ko-KR" alt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058860" y="987781"/>
            <a:ext cx="1052368" cy="3696329"/>
            <a:chOff x="4058860" y="987781"/>
            <a:chExt cx="1052368" cy="3696329"/>
          </a:xfrm>
        </p:grpSpPr>
        <p:sp>
          <p:nvSpPr>
            <p:cNvPr id="6" name="Rectangle 8"/>
            <p:cNvSpPr/>
            <p:nvPr/>
          </p:nvSpPr>
          <p:spPr>
            <a:xfrm rot="36931">
              <a:off x="4276045" y="3801165"/>
              <a:ext cx="592195" cy="863021"/>
            </a:xfrm>
            <a:custGeom>
              <a:avLst/>
              <a:gdLst/>
              <a:ahLst/>
              <a:cxnLst/>
              <a:rect l="l" t="t" r="r" b="b"/>
              <a:pathLst>
                <a:path w="1802378" h="1800199">
                  <a:moveTo>
                    <a:pt x="0" y="0"/>
                  </a:moveTo>
                  <a:lnTo>
                    <a:pt x="1802378" y="0"/>
                  </a:lnTo>
                  <a:lnTo>
                    <a:pt x="1802378" y="289727"/>
                  </a:lnTo>
                  <a:lnTo>
                    <a:pt x="1801366" y="289727"/>
                  </a:lnTo>
                  <a:lnTo>
                    <a:pt x="901188" y="1800199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70000"/>
                    <a:lumOff val="30000"/>
                  </a:schemeClr>
                </a:gs>
                <a:gs pos="100000">
                  <a:schemeClr val="accent2">
                    <a:lumMod val="70000"/>
                    <a:lumOff val="3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Rectangle 8"/>
            <p:cNvSpPr/>
            <p:nvPr/>
          </p:nvSpPr>
          <p:spPr>
            <a:xfrm>
              <a:off x="4468857" y="3793500"/>
              <a:ext cx="200342" cy="872829"/>
            </a:xfrm>
            <a:custGeom>
              <a:avLst/>
              <a:gdLst>
                <a:gd name="connsiteX0" fmla="*/ 0 w 1359043"/>
                <a:gd name="connsiteY0" fmla="*/ 0 h 1813992"/>
                <a:gd name="connsiteX1" fmla="*/ 1359043 w 1359043"/>
                <a:gd name="connsiteY1" fmla="*/ 0 h 1813992"/>
                <a:gd name="connsiteX2" fmla="*/ 1359043 w 1359043"/>
                <a:gd name="connsiteY2" fmla="*/ 212596 h 1813992"/>
                <a:gd name="connsiteX3" fmla="*/ 806822 w 1359043"/>
                <a:gd name="connsiteY3" fmla="*/ 1813992 h 1813992"/>
                <a:gd name="connsiteX4" fmla="*/ 1012 w 1359043"/>
                <a:gd name="connsiteY4" fmla="*/ 289727 h 1813992"/>
                <a:gd name="connsiteX5" fmla="*/ 0 w 1359043"/>
                <a:gd name="connsiteY5" fmla="*/ 289727 h 1813992"/>
                <a:gd name="connsiteX6" fmla="*/ 0 w 1359043"/>
                <a:gd name="connsiteY6" fmla="*/ 288030 h 1813992"/>
                <a:gd name="connsiteX7" fmla="*/ 0 w 1359043"/>
                <a:gd name="connsiteY7" fmla="*/ 0 h 1813992"/>
                <a:gd name="connsiteX0" fmla="*/ 0 w 1359043"/>
                <a:gd name="connsiteY0" fmla="*/ 0 h 1820658"/>
                <a:gd name="connsiteX1" fmla="*/ 1359043 w 1359043"/>
                <a:gd name="connsiteY1" fmla="*/ 0 h 1820658"/>
                <a:gd name="connsiteX2" fmla="*/ 1359043 w 1359043"/>
                <a:gd name="connsiteY2" fmla="*/ 212596 h 1820658"/>
                <a:gd name="connsiteX3" fmla="*/ 720119 w 1359043"/>
                <a:gd name="connsiteY3" fmla="*/ 1820658 h 1820658"/>
                <a:gd name="connsiteX4" fmla="*/ 1012 w 1359043"/>
                <a:gd name="connsiteY4" fmla="*/ 289727 h 1820658"/>
                <a:gd name="connsiteX5" fmla="*/ 0 w 1359043"/>
                <a:gd name="connsiteY5" fmla="*/ 289727 h 1820658"/>
                <a:gd name="connsiteX6" fmla="*/ 0 w 1359043"/>
                <a:gd name="connsiteY6" fmla="*/ 288030 h 1820658"/>
                <a:gd name="connsiteX7" fmla="*/ 0 w 1359043"/>
                <a:gd name="connsiteY7" fmla="*/ 0 h 182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9043" h="1820658">
                  <a:moveTo>
                    <a:pt x="0" y="0"/>
                  </a:moveTo>
                  <a:lnTo>
                    <a:pt x="1359043" y="0"/>
                  </a:lnTo>
                  <a:lnTo>
                    <a:pt x="1359043" y="212596"/>
                  </a:lnTo>
                  <a:lnTo>
                    <a:pt x="720119" y="1820658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50000"/>
                    <a:lumOff val="50000"/>
                  </a:schemeClr>
                </a:gs>
                <a:gs pos="100000">
                  <a:schemeClr val="accent2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ectangle 2"/>
            <p:cNvSpPr/>
            <p:nvPr/>
          </p:nvSpPr>
          <p:spPr>
            <a:xfrm>
              <a:off x="4291066" y="1891296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0" y="0"/>
                  </a:moveTo>
                  <a:lnTo>
                    <a:pt x="99616" y="0"/>
                  </a:lnTo>
                  <a:lnTo>
                    <a:pt x="196906" y="63491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2"/>
            <p:cNvSpPr/>
            <p:nvPr/>
          </p:nvSpPr>
          <p:spPr>
            <a:xfrm>
              <a:off x="4486591" y="1953886"/>
              <a:ext cx="196906" cy="1950905"/>
            </a:xfrm>
            <a:custGeom>
              <a:avLst/>
              <a:gdLst/>
              <a:ahLst/>
              <a:cxnLst/>
              <a:rect l="l" t="t" r="r" b="b"/>
              <a:pathLst>
                <a:path w="196906" h="1950905">
                  <a:moveTo>
                    <a:pt x="0" y="0"/>
                  </a:moveTo>
                  <a:lnTo>
                    <a:pt x="101941" y="66527"/>
                  </a:lnTo>
                  <a:lnTo>
                    <a:pt x="196906" y="4552"/>
                  </a:lnTo>
                  <a:lnTo>
                    <a:pt x="196906" y="1950905"/>
                  </a:lnTo>
                  <a:lnTo>
                    <a:pt x="193201" y="1950905"/>
                  </a:lnTo>
                  <a:cubicBezTo>
                    <a:pt x="183184" y="1893988"/>
                    <a:pt x="144512" y="1851984"/>
                    <a:pt x="98453" y="1851984"/>
                  </a:cubicBezTo>
                  <a:cubicBezTo>
                    <a:pt x="52394" y="1851984"/>
                    <a:pt x="13723" y="1893988"/>
                    <a:pt x="3706" y="1950905"/>
                  </a:cubicBezTo>
                  <a:lnTo>
                    <a:pt x="0" y="195090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2"/>
            <p:cNvSpPr/>
            <p:nvPr/>
          </p:nvSpPr>
          <p:spPr>
            <a:xfrm>
              <a:off x="4683483" y="1895514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96435" y="0"/>
                  </a:moveTo>
                  <a:lnTo>
                    <a:pt x="196906" y="0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lnTo>
                    <a:pt x="0" y="6293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Isosceles Triangle 10"/>
            <p:cNvSpPr/>
            <p:nvPr/>
          </p:nvSpPr>
          <p:spPr>
            <a:xfrm rot="10800000">
              <a:off x="4468813" y="4423239"/>
              <a:ext cx="196906" cy="260871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Parallelogram 15"/>
            <p:cNvSpPr/>
            <p:nvPr/>
          </p:nvSpPr>
          <p:spPr>
            <a:xfrm rot="16200000">
              <a:off x="4098945" y="947696"/>
              <a:ext cx="972197" cy="1052368"/>
            </a:xfrm>
            <a:custGeom>
              <a:avLst/>
              <a:gdLst/>
              <a:ahLst/>
              <a:cxnLst/>
              <a:rect l="l" t="t" r="r" b="b"/>
              <a:pathLst>
                <a:path w="2993176" h="3240001">
                  <a:moveTo>
                    <a:pt x="1299907" y="647892"/>
                  </a:moveTo>
                  <a:lnTo>
                    <a:pt x="665509" y="1620000"/>
                  </a:lnTo>
                  <a:lnTo>
                    <a:pt x="1299907" y="2592108"/>
                  </a:lnTo>
                  <a:lnTo>
                    <a:pt x="634398" y="2592108"/>
                  </a:lnTo>
                  <a:lnTo>
                    <a:pt x="0" y="1620000"/>
                  </a:lnTo>
                  <a:lnTo>
                    <a:pt x="634398" y="647892"/>
                  </a:lnTo>
                  <a:close/>
                  <a:moveTo>
                    <a:pt x="2993176" y="1620001"/>
                  </a:moveTo>
                  <a:lnTo>
                    <a:pt x="1913056" y="3240001"/>
                  </a:lnTo>
                  <a:lnTo>
                    <a:pt x="1782206" y="3043749"/>
                  </a:lnTo>
                  <a:lnTo>
                    <a:pt x="1110064" y="3043749"/>
                  </a:lnTo>
                  <a:cubicBezTo>
                    <a:pt x="1089036" y="3096599"/>
                    <a:pt x="1037333" y="3133759"/>
                    <a:pt x="976952" y="3133759"/>
                  </a:cubicBezTo>
                  <a:cubicBezTo>
                    <a:pt x="923853" y="3133759"/>
                    <a:pt x="877466" y="3105022"/>
                    <a:pt x="854540" y="3061058"/>
                  </a:cubicBezTo>
                  <a:lnTo>
                    <a:pt x="302383" y="3169763"/>
                  </a:lnTo>
                  <a:lnTo>
                    <a:pt x="302383" y="2809723"/>
                  </a:lnTo>
                  <a:lnTo>
                    <a:pt x="854540" y="2918427"/>
                  </a:lnTo>
                  <a:cubicBezTo>
                    <a:pt x="877466" y="2874463"/>
                    <a:pt x="923853" y="2845727"/>
                    <a:pt x="976952" y="2845727"/>
                  </a:cubicBezTo>
                  <a:cubicBezTo>
                    <a:pt x="1037333" y="2845727"/>
                    <a:pt x="1089036" y="2882887"/>
                    <a:pt x="1110064" y="2935737"/>
                  </a:cubicBezTo>
                  <a:lnTo>
                    <a:pt x="1710190" y="2935737"/>
                  </a:lnTo>
                  <a:lnTo>
                    <a:pt x="832936" y="1620001"/>
                  </a:lnTo>
                  <a:lnTo>
                    <a:pt x="1913056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683568" y="2013823"/>
            <a:ext cx="3705951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ectangle 22"/>
          <p:cNvSpPr/>
          <p:nvPr/>
        </p:nvSpPr>
        <p:spPr>
          <a:xfrm>
            <a:off x="683568" y="3490403"/>
            <a:ext cx="3705951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914400" y="2518886"/>
            <a:ext cx="32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dirty="0">
                <a:latin typeface="Bahnschrift" pitchFamily="34" charset="0"/>
                <a:cs typeface="Arial" pitchFamily="34" charset="0"/>
              </a:rPr>
              <a:t>Applying the use of the PID Method to the Coal Handling System at the Coal Power Plant to minimize human error</a:t>
            </a:r>
            <a:endParaRPr lang="ko-KR" altLang="en-US" sz="1400" dirty="0">
              <a:latin typeface="Bahnschrift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105400" y="264795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dirty="0">
                <a:latin typeface="Bahnschrift" pitchFamily="34" charset="0"/>
                <a:cs typeface="Arial" pitchFamily="34" charset="0"/>
              </a:rPr>
              <a:t>Protection and monitoring of actual bunker level conditions</a:t>
            </a:r>
            <a:endParaRPr lang="ko-KR" altLang="en-US" sz="1400" dirty="0">
              <a:latin typeface="Bahnschrift" pitchFamily="34" charset="0"/>
              <a:cs typeface="Arial" pitchFamily="34" charset="0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33350"/>
            <a:ext cx="821887" cy="914400"/>
          </a:xfrm>
          <a:prstGeom prst="rect">
            <a:avLst/>
          </a:prstGeom>
        </p:spPr>
      </p:pic>
      <p:sp>
        <p:nvSpPr>
          <p:cNvPr id="42" name="Oval 41"/>
          <p:cNvSpPr/>
          <p:nvPr/>
        </p:nvSpPr>
        <p:spPr>
          <a:xfrm>
            <a:off x="228600" y="4705350"/>
            <a:ext cx="343272" cy="3432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Oval 42"/>
          <p:cNvSpPr/>
          <p:nvPr/>
        </p:nvSpPr>
        <p:spPr>
          <a:xfrm>
            <a:off x="697712" y="4705350"/>
            <a:ext cx="343272" cy="3432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Rectangle 16"/>
          <p:cNvSpPr/>
          <p:nvPr/>
        </p:nvSpPr>
        <p:spPr>
          <a:xfrm rot="18900000" flipH="1">
            <a:off x="335496" y="4765228"/>
            <a:ext cx="129480" cy="23213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Oval 21"/>
          <p:cNvSpPr>
            <a:spLocks noChangeAspect="1"/>
          </p:cNvSpPr>
          <p:nvPr/>
        </p:nvSpPr>
        <p:spPr>
          <a:xfrm>
            <a:off x="762000" y="4771641"/>
            <a:ext cx="214696" cy="21648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227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19286"/>
            <a:ext cx="9144000" cy="576064"/>
          </a:xfrm>
        </p:spPr>
        <p:txBody>
          <a:bodyPr/>
          <a:lstStyle/>
          <a:p>
            <a:r>
              <a:rPr lang="en-US" altLang="ko-KR" dirty="0"/>
              <a:t>Benefit</a:t>
            </a:r>
            <a:endParaRPr lang="ko-KR" altLang="en-US" dirty="0"/>
          </a:p>
        </p:txBody>
      </p:sp>
      <p:grpSp>
        <p:nvGrpSpPr>
          <p:cNvPr id="13319" name="Group 13318"/>
          <p:cNvGrpSpPr/>
          <p:nvPr/>
        </p:nvGrpSpPr>
        <p:grpSpPr>
          <a:xfrm rot="19917947">
            <a:off x="1469388" y="1353546"/>
            <a:ext cx="1665869" cy="3558872"/>
            <a:chOff x="1359132" y="345882"/>
            <a:chExt cx="1966239" cy="4200564"/>
          </a:xfrm>
        </p:grpSpPr>
        <p:grpSp>
          <p:nvGrpSpPr>
            <p:cNvPr id="24" name="Group 23"/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Isosceles Triangle 4"/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3313" name="Freeform 13312"/>
          <p:cNvSpPr/>
          <p:nvPr/>
        </p:nvSpPr>
        <p:spPr>
          <a:xfrm>
            <a:off x="-15861" y="2530131"/>
            <a:ext cx="3091680" cy="1938501"/>
          </a:xfrm>
          <a:custGeom>
            <a:avLst/>
            <a:gdLst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70591 w 2896332"/>
              <a:gd name="connsiteY13" fmla="*/ 23329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62971 w 2896332"/>
              <a:gd name="connsiteY13" fmla="*/ 26758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06617 w 2896332"/>
              <a:gd name="connsiteY10" fmla="*/ 176960 h 1871397"/>
              <a:gd name="connsiteX11" fmla="*/ 1962971 w 2896332"/>
              <a:gd name="connsiteY11" fmla="*/ 267583 h 1871397"/>
              <a:gd name="connsiteX12" fmla="*/ 1973469 w 2896332"/>
              <a:gd name="connsiteY12" fmla="*/ 784519 h 1871397"/>
              <a:gd name="connsiteX13" fmla="*/ 1866010 w 2896332"/>
              <a:gd name="connsiteY13" fmla="*/ 878218 h 1871397"/>
              <a:gd name="connsiteX14" fmla="*/ 2733769 w 2896332"/>
              <a:gd name="connsiteY14" fmla="*/ 1387129 h 1871397"/>
              <a:gd name="connsiteX15" fmla="*/ 2694623 w 2896332"/>
              <a:gd name="connsiteY15" fmla="*/ 1674208 h 1871397"/>
              <a:gd name="connsiteX16" fmla="*/ 2394496 w 2896332"/>
              <a:gd name="connsiteY16" fmla="*/ 1654634 h 1871397"/>
              <a:gd name="connsiteX17" fmla="*/ 2023060 w 2896332"/>
              <a:gd name="connsiteY17" fmla="*/ 1634793 h 1871397"/>
              <a:gd name="connsiteX18" fmla="*/ 1739085 w 2896332"/>
              <a:gd name="connsiteY18" fmla="*/ 1871397 h 1871397"/>
              <a:gd name="connsiteX19" fmla="*/ 1648664 w 2896332"/>
              <a:gd name="connsiteY19" fmla="*/ 1582137 h 1871397"/>
              <a:gd name="connsiteX20" fmla="*/ 1376671 w 2896332"/>
              <a:gd name="connsiteY20" fmla="*/ 1700306 h 1871397"/>
              <a:gd name="connsiteX21" fmla="*/ 1415819 w 2896332"/>
              <a:gd name="connsiteY21" fmla="*/ 1334933 h 1871397"/>
              <a:gd name="connsiteX22" fmla="*/ 665501 w 2896332"/>
              <a:gd name="connsiteY22" fmla="*/ 1276212 h 1871397"/>
              <a:gd name="connsiteX23" fmla="*/ 0 w 2896332"/>
              <a:gd name="connsiteY23" fmla="*/ 1126148 h 1871397"/>
              <a:gd name="connsiteX24" fmla="*/ 13050 w 2896332"/>
              <a:gd name="connsiteY24" fmla="*/ 284488 h 1871397"/>
              <a:gd name="connsiteX25" fmla="*/ 1898646 w 2896332"/>
              <a:gd name="connsiteY25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74819 w 2896332"/>
              <a:gd name="connsiteY16" fmla="*/ 1565782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8202 h 1872827"/>
              <a:gd name="connsiteX1" fmla="*/ 2655476 w 2896332"/>
              <a:gd name="connsiteY1" fmla="*/ 586045 h 1872827"/>
              <a:gd name="connsiteX2" fmla="*/ 2828170 w 2896332"/>
              <a:gd name="connsiteY2" fmla="*/ 1011931 h 1872827"/>
              <a:gd name="connsiteX3" fmla="*/ 2883834 w 2896332"/>
              <a:gd name="connsiteY3" fmla="*/ 1310265 h 1872827"/>
              <a:gd name="connsiteX4" fmla="*/ 2799743 w 2896332"/>
              <a:gd name="connsiteY4" fmla="*/ 1673528 h 1872827"/>
              <a:gd name="connsiteX5" fmla="*/ 2521033 w 2896332"/>
              <a:gd name="connsiteY5" fmla="*/ 1161851 h 1872827"/>
              <a:gd name="connsiteX6" fmla="*/ 2514265 w 2896332"/>
              <a:gd name="connsiteY6" fmla="*/ 468202 h 1872827"/>
              <a:gd name="connsiteX7" fmla="*/ 1898646 w 2896332"/>
              <a:gd name="connsiteY7" fmla="*/ 1476 h 1872827"/>
              <a:gd name="connsiteX8" fmla="*/ 1906617 w 2896332"/>
              <a:gd name="connsiteY8" fmla="*/ 178390 h 1872827"/>
              <a:gd name="connsiteX9" fmla="*/ 1962971 w 2896332"/>
              <a:gd name="connsiteY9" fmla="*/ 269013 h 1872827"/>
              <a:gd name="connsiteX10" fmla="*/ 1973469 w 2896332"/>
              <a:gd name="connsiteY10" fmla="*/ 785949 h 1872827"/>
              <a:gd name="connsiteX11" fmla="*/ 1866010 w 2896332"/>
              <a:gd name="connsiteY11" fmla="*/ 879648 h 1872827"/>
              <a:gd name="connsiteX12" fmla="*/ 2733769 w 2896332"/>
              <a:gd name="connsiteY12" fmla="*/ 1388559 h 1872827"/>
              <a:gd name="connsiteX13" fmla="*/ 2694623 w 2896332"/>
              <a:gd name="connsiteY13" fmla="*/ 1641133 h 1872827"/>
              <a:gd name="connsiteX14" fmla="*/ 2385869 w 2896332"/>
              <a:gd name="connsiteY14" fmla="*/ 1587053 h 1872827"/>
              <a:gd name="connsiteX15" fmla="*/ 2074819 w 2896332"/>
              <a:gd name="connsiteY15" fmla="*/ 1567212 h 1872827"/>
              <a:gd name="connsiteX16" fmla="*/ 1739085 w 2896332"/>
              <a:gd name="connsiteY16" fmla="*/ 1872827 h 1872827"/>
              <a:gd name="connsiteX17" fmla="*/ 1648664 w 2896332"/>
              <a:gd name="connsiteY17" fmla="*/ 1583567 h 1872827"/>
              <a:gd name="connsiteX18" fmla="*/ 1376671 w 2896332"/>
              <a:gd name="connsiteY18" fmla="*/ 1701736 h 1872827"/>
              <a:gd name="connsiteX19" fmla="*/ 1415819 w 2896332"/>
              <a:gd name="connsiteY19" fmla="*/ 1336363 h 1872827"/>
              <a:gd name="connsiteX20" fmla="*/ 665501 w 2896332"/>
              <a:gd name="connsiteY20" fmla="*/ 1277642 h 1872827"/>
              <a:gd name="connsiteX21" fmla="*/ 0 w 2896332"/>
              <a:gd name="connsiteY21" fmla="*/ 1127578 h 1872827"/>
              <a:gd name="connsiteX22" fmla="*/ 13050 w 2896332"/>
              <a:gd name="connsiteY22" fmla="*/ 285918 h 1872827"/>
              <a:gd name="connsiteX23" fmla="*/ 1898646 w 2896332"/>
              <a:gd name="connsiteY23" fmla="*/ 1476 h 187282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87909 w 2896332"/>
              <a:gd name="connsiteY5" fmla="*/ 1152990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6332"/>
              <a:gd name="connsiteY0" fmla="*/ 251285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09609 w 2896332"/>
              <a:gd name="connsiteY6" fmla="*/ 251285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4163"/>
              <a:gd name="connsiteY0" fmla="*/ 251285 h 1871397"/>
              <a:gd name="connsiteX1" fmla="*/ 2655476 w 2894163"/>
              <a:gd name="connsiteY1" fmla="*/ 584615 h 1871397"/>
              <a:gd name="connsiteX2" fmla="*/ 2828170 w 2894163"/>
              <a:gd name="connsiteY2" fmla="*/ 1010501 h 1871397"/>
              <a:gd name="connsiteX3" fmla="*/ 2883834 w 2894163"/>
              <a:gd name="connsiteY3" fmla="*/ 1308835 h 1871397"/>
              <a:gd name="connsiteX4" fmla="*/ 2792313 w 2894163"/>
              <a:gd name="connsiteY4" fmla="*/ 1690675 h 1871397"/>
              <a:gd name="connsiteX5" fmla="*/ 2651069 w 2894163"/>
              <a:gd name="connsiteY5" fmla="*/ 1156706 h 1871397"/>
              <a:gd name="connsiteX6" fmla="*/ 2209609 w 2894163"/>
              <a:gd name="connsiteY6" fmla="*/ 251285 h 1871397"/>
              <a:gd name="connsiteX7" fmla="*/ 1898646 w 2894163"/>
              <a:gd name="connsiteY7" fmla="*/ 46 h 1871397"/>
              <a:gd name="connsiteX8" fmla="*/ 1941303 w 2894163"/>
              <a:gd name="connsiteY8" fmla="*/ 293585 h 1871397"/>
              <a:gd name="connsiteX9" fmla="*/ 1974640 w 2894163"/>
              <a:gd name="connsiteY9" fmla="*/ 533402 h 1871397"/>
              <a:gd name="connsiteX10" fmla="*/ 1973469 w 2894163"/>
              <a:gd name="connsiteY10" fmla="*/ 784519 h 1871397"/>
              <a:gd name="connsiteX11" fmla="*/ 1866010 w 2894163"/>
              <a:gd name="connsiteY11" fmla="*/ 878218 h 1871397"/>
              <a:gd name="connsiteX12" fmla="*/ 2733769 w 2894163"/>
              <a:gd name="connsiteY12" fmla="*/ 1387129 h 1871397"/>
              <a:gd name="connsiteX13" fmla="*/ 2694623 w 2894163"/>
              <a:gd name="connsiteY13" fmla="*/ 1639703 h 1871397"/>
              <a:gd name="connsiteX14" fmla="*/ 2385869 w 2894163"/>
              <a:gd name="connsiteY14" fmla="*/ 1585623 h 1871397"/>
              <a:gd name="connsiteX15" fmla="*/ 2074819 w 2894163"/>
              <a:gd name="connsiteY15" fmla="*/ 1565782 h 1871397"/>
              <a:gd name="connsiteX16" fmla="*/ 1739085 w 2894163"/>
              <a:gd name="connsiteY16" fmla="*/ 1871397 h 1871397"/>
              <a:gd name="connsiteX17" fmla="*/ 1648664 w 2894163"/>
              <a:gd name="connsiteY17" fmla="*/ 1582137 h 1871397"/>
              <a:gd name="connsiteX18" fmla="*/ 1376671 w 2894163"/>
              <a:gd name="connsiteY18" fmla="*/ 1700306 h 1871397"/>
              <a:gd name="connsiteX19" fmla="*/ 1415819 w 2894163"/>
              <a:gd name="connsiteY19" fmla="*/ 1334933 h 1871397"/>
              <a:gd name="connsiteX20" fmla="*/ 665501 w 2894163"/>
              <a:gd name="connsiteY20" fmla="*/ 1276212 h 1871397"/>
              <a:gd name="connsiteX21" fmla="*/ 0 w 2894163"/>
              <a:gd name="connsiteY21" fmla="*/ 1126148 h 1871397"/>
              <a:gd name="connsiteX22" fmla="*/ 13050 w 2894163"/>
              <a:gd name="connsiteY22" fmla="*/ 284488 h 1871397"/>
              <a:gd name="connsiteX23" fmla="*/ 1898646 w 2894163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51069 w 2889213"/>
              <a:gd name="connsiteY5" fmla="*/ 1156706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228993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150164 w 2889213"/>
              <a:gd name="connsiteY6" fmla="*/ 228993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941303 w 2889213"/>
              <a:gd name="connsiteY8" fmla="*/ 178433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92904 w 2889213"/>
              <a:gd name="connsiteY9" fmla="*/ 459050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48320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56"/>
              <a:gd name="connsiteX1" fmla="*/ 2655476 w 2889213"/>
              <a:gd name="connsiteY1" fmla="*/ 469395 h 1800456"/>
              <a:gd name="connsiteX2" fmla="*/ 2828170 w 2889213"/>
              <a:gd name="connsiteY2" fmla="*/ 895281 h 1800456"/>
              <a:gd name="connsiteX3" fmla="*/ 2883834 w 2889213"/>
              <a:gd name="connsiteY3" fmla="*/ 1193615 h 1800456"/>
              <a:gd name="connsiteX4" fmla="*/ 2840612 w 2889213"/>
              <a:gd name="connsiteY4" fmla="*/ 1449135 h 1800456"/>
              <a:gd name="connsiteX5" fmla="*/ 2632493 w 2889213"/>
              <a:gd name="connsiteY5" fmla="*/ 1060062 h 1800456"/>
              <a:gd name="connsiteX6" fmla="*/ 2150164 w 2889213"/>
              <a:gd name="connsiteY6" fmla="*/ 113773 h 1800456"/>
              <a:gd name="connsiteX7" fmla="*/ 1348782 w 2889213"/>
              <a:gd name="connsiteY7" fmla="*/ 0 h 1800456"/>
              <a:gd name="connsiteX8" fmla="*/ 1714668 w 2889213"/>
              <a:gd name="connsiteY8" fmla="*/ 204372 h 1800456"/>
              <a:gd name="connsiteX9" fmla="*/ 1866896 w 2889213"/>
              <a:gd name="connsiteY9" fmla="*/ 462766 h 1800456"/>
              <a:gd name="connsiteX10" fmla="*/ 1973469 w 2889213"/>
              <a:gd name="connsiteY10" fmla="*/ 669299 h 1800456"/>
              <a:gd name="connsiteX11" fmla="*/ 1866010 w 2889213"/>
              <a:gd name="connsiteY11" fmla="*/ 762998 h 1800456"/>
              <a:gd name="connsiteX12" fmla="*/ 2733769 w 2889213"/>
              <a:gd name="connsiteY12" fmla="*/ 1271909 h 1800456"/>
              <a:gd name="connsiteX13" fmla="*/ 2694623 w 2889213"/>
              <a:gd name="connsiteY13" fmla="*/ 1524483 h 1800456"/>
              <a:gd name="connsiteX14" fmla="*/ 2385869 w 2889213"/>
              <a:gd name="connsiteY14" fmla="*/ 1470403 h 1800456"/>
              <a:gd name="connsiteX15" fmla="*/ 2191986 w 2889213"/>
              <a:gd name="connsiteY15" fmla="*/ 1800407 h 1800456"/>
              <a:gd name="connsiteX16" fmla="*/ 2074819 w 2889213"/>
              <a:gd name="connsiteY16" fmla="*/ 1450562 h 1800456"/>
              <a:gd name="connsiteX17" fmla="*/ 1739085 w 2889213"/>
              <a:gd name="connsiteY17" fmla="*/ 1756177 h 1800456"/>
              <a:gd name="connsiteX18" fmla="*/ 1648664 w 2889213"/>
              <a:gd name="connsiteY18" fmla="*/ 1466917 h 1800456"/>
              <a:gd name="connsiteX19" fmla="*/ 1376671 w 2889213"/>
              <a:gd name="connsiteY19" fmla="*/ 1585086 h 1800456"/>
              <a:gd name="connsiteX20" fmla="*/ 1415819 w 2889213"/>
              <a:gd name="connsiteY20" fmla="*/ 1219713 h 1800456"/>
              <a:gd name="connsiteX21" fmla="*/ 665501 w 2889213"/>
              <a:gd name="connsiteY21" fmla="*/ 1160992 h 1800456"/>
              <a:gd name="connsiteX22" fmla="*/ 0 w 2889213"/>
              <a:gd name="connsiteY22" fmla="*/ 1010928 h 1800456"/>
              <a:gd name="connsiteX23" fmla="*/ 13050 w 2889213"/>
              <a:gd name="connsiteY23" fmla="*/ 169268 h 1800456"/>
              <a:gd name="connsiteX24" fmla="*/ 1348782 w 2889213"/>
              <a:gd name="connsiteY24" fmla="*/ 0 h 1800456"/>
              <a:gd name="connsiteX0" fmla="*/ 2150164 w 2889213"/>
              <a:gd name="connsiteY0" fmla="*/ 113773 h 1811599"/>
              <a:gd name="connsiteX1" fmla="*/ 2655476 w 2889213"/>
              <a:gd name="connsiteY1" fmla="*/ 469395 h 1811599"/>
              <a:gd name="connsiteX2" fmla="*/ 2828170 w 2889213"/>
              <a:gd name="connsiteY2" fmla="*/ 895281 h 1811599"/>
              <a:gd name="connsiteX3" fmla="*/ 2883834 w 2889213"/>
              <a:gd name="connsiteY3" fmla="*/ 1193615 h 1811599"/>
              <a:gd name="connsiteX4" fmla="*/ 2840612 w 2889213"/>
              <a:gd name="connsiteY4" fmla="*/ 1449135 h 1811599"/>
              <a:gd name="connsiteX5" fmla="*/ 2632493 w 2889213"/>
              <a:gd name="connsiteY5" fmla="*/ 1060062 h 1811599"/>
              <a:gd name="connsiteX6" fmla="*/ 2150164 w 2889213"/>
              <a:gd name="connsiteY6" fmla="*/ 113773 h 1811599"/>
              <a:gd name="connsiteX7" fmla="*/ 1348782 w 2889213"/>
              <a:gd name="connsiteY7" fmla="*/ 0 h 1811599"/>
              <a:gd name="connsiteX8" fmla="*/ 1714668 w 2889213"/>
              <a:gd name="connsiteY8" fmla="*/ 204372 h 1811599"/>
              <a:gd name="connsiteX9" fmla="*/ 1866896 w 2889213"/>
              <a:gd name="connsiteY9" fmla="*/ 462766 h 1811599"/>
              <a:gd name="connsiteX10" fmla="*/ 1973469 w 2889213"/>
              <a:gd name="connsiteY10" fmla="*/ 669299 h 1811599"/>
              <a:gd name="connsiteX11" fmla="*/ 1866010 w 2889213"/>
              <a:gd name="connsiteY11" fmla="*/ 762998 h 1811599"/>
              <a:gd name="connsiteX12" fmla="*/ 2733769 w 2889213"/>
              <a:gd name="connsiteY12" fmla="*/ 1271909 h 1811599"/>
              <a:gd name="connsiteX13" fmla="*/ 2694623 w 2889213"/>
              <a:gd name="connsiteY13" fmla="*/ 1524483 h 1811599"/>
              <a:gd name="connsiteX14" fmla="*/ 2385869 w 2889213"/>
              <a:gd name="connsiteY14" fmla="*/ 1470403 h 1811599"/>
              <a:gd name="connsiteX15" fmla="*/ 2214278 w 2889213"/>
              <a:gd name="connsiteY15" fmla="*/ 1811553 h 1811599"/>
              <a:gd name="connsiteX16" fmla="*/ 2074819 w 2889213"/>
              <a:gd name="connsiteY16" fmla="*/ 1450562 h 1811599"/>
              <a:gd name="connsiteX17" fmla="*/ 1739085 w 2889213"/>
              <a:gd name="connsiteY17" fmla="*/ 1756177 h 1811599"/>
              <a:gd name="connsiteX18" fmla="*/ 1648664 w 2889213"/>
              <a:gd name="connsiteY18" fmla="*/ 1466917 h 1811599"/>
              <a:gd name="connsiteX19" fmla="*/ 1376671 w 2889213"/>
              <a:gd name="connsiteY19" fmla="*/ 1585086 h 1811599"/>
              <a:gd name="connsiteX20" fmla="*/ 1415819 w 2889213"/>
              <a:gd name="connsiteY20" fmla="*/ 1219713 h 1811599"/>
              <a:gd name="connsiteX21" fmla="*/ 665501 w 2889213"/>
              <a:gd name="connsiteY21" fmla="*/ 1160992 h 1811599"/>
              <a:gd name="connsiteX22" fmla="*/ 0 w 2889213"/>
              <a:gd name="connsiteY22" fmla="*/ 1010928 h 1811599"/>
              <a:gd name="connsiteX23" fmla="*/ 13050 w 2889213"/>
              <a:gd name="connsiteY23" fmla="*/ 169268 h 1811599"/>
              <a:gd name="connsiteX24" fmla="*/ 1348782 w 2889213"/>
              <a:gd name="connsiteY24" fmla="*/ 0 h 1811599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89213" h="1811553">
                <a:moveTo>
                  <a:pt x="2150164" y="113773"/>
                </a:moveTo>
                <a:lnTo>
                  <a:pt x="2655476" y="469395"/>
                </a:lnTo>
                <a:cubicBezTo>
                  <a:pt x="2724937" y="612627"/>
                  <a:pt x="2790110" y="774578"/>
                  <a:pt x="2828170" y="895281"/>
                </a:cubicBezTo>
                <a:cubicBezTo>
                  <a:pt x="2845006" y="1009922"/>
                  <a:pt x="2872906" y="1094971"/>
                  <a:pt x="2883834" y="1193615"/>
                </a:cubicBezTo>
                <a:cubicBezTo>
                  <a:pt x="2898597" y="1276508"/>
                  <a:pt x="2882583" y="1383685"/>
                  <a:pt x="2840612" y="1449135"/>
                </a:cubicBezTo>
                <a:cubicBezTo>
                  <a:pt x="2801112" y="1388173"/>
                  <a:pt x="2764708" y="1276910"/>
                  <a:pt x="2632493" y="1060062"/>
                </a:cubicBezTo>
                <a:cubicBezTo>
                  <a:pt x="2521003" y="837054"/>
                  <a:pt x="2268591" y="370791"/>
                  <a:pt x="2150164" y="113773"/>
                </a:cubicBezTo>
                <a:close/>
                <a:moveTo>
                  <a:pt x="1348782" y="0"/>
                </a:moveTo>
                <a:cubicBezTo>
                  <a:pt x="1445338" y="154432"/>
                  <a:pt x="1639668" y="165874"/>
                  <a:pt x="1714668" y="204372"/>
                </a:cubicBezTo>
                <a:cubicBezTo>
                  <a:pt x="1723722" y="285320"/>
                  <a:pt x="1831199" y="402612"/>
                  <a:pt x="1866896" y="462766"/>
                </a:cubicBezTo>
                <a:cubicBezTo>
                  <a:pt x="1913125" y="544588"/>
                  <a:pt x="1935949" y="596454"/>
                  <a:pt x="1973469" y="669299"/>
                </a:cubicBezTo>
                <a:cubicBezTo>
                  <a:pt x="1909251" y="682689"/>
                  <a:pt x="1863715" y="712895"/>
                  <a:pt x="1866010" y="762998"/>
                </a:cubicBezTo>
                <a:cubicBezTo>
                  <a:pt x="1884495" y="971782"/>
                  <a:pt x="2517373" y="1008755"/>
                  <a:pt x="2733769" y="1271909"/>
                </a:cubicBezTo>
                <a:cubicBezTo>
                  <a:pt x="2839248" y="1365427"/>
                  <a:pt x="2779441" y="1512521"/>
                  <a:pt x="2694623" y="1524483"/>
                </a:cubicBezTo>
                <a:cubicBezTo>
                  <a:pt x="2575007" y="1522308"/>
                  <a:pt x="2538107" y="1485627"/>
                  <a:pt x="2385869" y="1470403"/>
                </a:cubicBezTo>
                <a:cubicBezTo>
                  <a:pt x="2333676" y="1639614"/>
                  <a:pt x="2280982" y="1755416"/>
                  <a:pt x="2214278" y="1811553"/>
                </a:cubicBezTo>
                <a:cubicBezTo>
                  <a:pt x="2147576" y="1804531"/>
                  <a:pt x="2033271" y="1685187"/>
                  <a:pt x="2074819" y="1450562"/>
                </a:cubicBezTo>
                <a:cubicBezTo>
                  <a:pt x="1992109" y="1541380"/>
                  <a:pt x="1856720" y="1716561"/>
                  <a:pt x="1739085" y="1756177"/>
                </a:cubicBezTo>
                <a:cubicBezTo>
                  <a:pt x="1647742" y="1688758"/>
                  <a:pt x="1625791" y="1561162"/>
                  <a:pt x="1648664" y="1466917"/>
                </a:cubicBezTo>
                <a:cubicBezTo>
                  <a:pt x="1575908" y="1517602"/>
                  <a:pt x="1475987" y="1575732"/>
                  <a:pt x="1376671" y="1585086"/>
                </a:cubicBezTo>
                <a:cubicBezTo>
                  <a:pt x="1265755" y="1421973"/>
                  <a:pt x="1344050" y="1304532"/>
                  <a:pt x="1415819" y="1219713"/>
                </a:cubicBezTo>
                <a:cubicBezTo>
                  <a:pt x="1106992" y="1284958"/>
                  <a:pt x="922130" y="1226237"/>
                  <a:pt x="665501" y="1160992"/>
                </a:cubicBezTo>
                <a:cubicBezTo>
                  <a:pt x="467591" y="1128369"/>
                  <a:pt x="282729" y="1004403"/>
                  <a:pt x="0" y="1010928"/>
                </a:cubicBezTo>
                <a:lnTo>
                  <a:pt x="13050" y="169268"/>
                </a:lnTo>
                <a:cubicBezTo>
                  <a:pt x="722590" y="234513"/>
                  <a:pt x="1132701" y="28762"/>
                  <a:pt x="1348782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50000"/>
                  <a:lumOff val="50000"/>
                </a:schemeClr>
              </a:gs>
              <a:gs pos="100000">
                <a:schemeClr val="accent2">
                  <a:lumMod val="50000"/>
                  <a:lumOff val="50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Oval 49"/>
          <p:cNvSpPr/>
          <p:nvPr/>
        </p:nvSpPr>
        <p:spPr>
          <a:xfrm>
            <a:off x="4164238" y="1403944"/>
            <a:ext cx="576064" cy="57606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4164238" y="2262705"/>
            <a:ext cx="576064" cy="5760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4164238" y="3104324"/>
            <a:ext cx="576064" cy="57606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841189" y="1438930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Improve coal handling systems that exist in the industry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841189" y="2266950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Increasing system reliability and effectiveness.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841189" y="3028950"/>
            <a:ext cx="36724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Minimize the occurrence of human error and increase the efficiency of existing work systems in the industry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130834" y="1461144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130834" y="2319905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30834" y="3161524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841189" y="3867150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Adding scientific insights about the coal handling system to the previous writing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4164238" y="3954514"/>
            <a:ext cx="576064" cy="5760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130834" y="4011714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33350"/>
            <a:ext cx="821887" cy="914400"/>
          </a:xfrm>
          <a:prstGeom prst="rect">
            <a:avLst/>
          </a:prstGeom>
        </p:spPr>
      </p:pic>
      <p:sp>
        <p:nvSpPr>
          <p:cNvPr id="48" name="Oval 47"/>
          <p:cNvSpPr/>
          <p:nvPr/>
        </p:nvSpPr>
        <p:spPr>
          <a:xfrm>
            <a:off x="228600" y="4705350"/>
            <a:ext cx="343272" cy="3432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Oval 48"/>
          <p:cNvSpPr/>
          <p:nvPr/>
        </p:nvSpPr>
        <p:spPr>
          <a:xfrm>
            <a:off x="697712" y="4705350"/>
            <a:ext cx="343272" cy="3432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Rectangle 16"/>
          <p:cNvSpPr/>
          <p:nvPr/>
        </p:nvSpPr>
        <p:spPr>
          <a:xfrm rot="18900000" flipH="1">
            <a:off x="335496" y="4765228"/>
            <a:ext cx="129480" cy="23213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Oval 21"/>
          <p:cNvSpPr>
            <a:spLocks noChangeAspect="1"/>
          </p:cNvSpPr>
          <p:nvPr/>
        </p:nvSpPr>
        <p:spPr>
          <a:xfrm>
            <a:off x="762000" y="4771641"/>
            <a:ext cx="214696" cy="21648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160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19286"/>
            <a:ext cx="9144000" cy="576064"/>
          </a:xfrm>
        </p:spPr>
        <p:txBody>
          <a:bodyPr/>
          <a:lstStyle/>
          <a:p>
            <a:r>
              <a:rPr lang="id-ID" altLang="ko-KR" dirty="0"/>
              <a:t>Limitation </a:t>
            </a:r>
            <a:endParaRPr lang="ko-KR" altLang="en-US" dirty="0"/>
          </a:p>
        </p:txBody>
      </p:sp>
      <p:sp>
        <p:nvSpPr>
          <p:cNvPr id="50" name="Oval 49"/>
          <p:cNvSpPr/>
          <p:nvPr/>
        </p:nvSpPr>
        <p:spPr>
          <a:xfrm>
            <a:off x="3005204" y="1718923"/>
            <a:ext cx="576064" cy="57606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005204" y="2724150"/>
            <a:ext cx="576064" cy="5760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657600" y="181993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coal handling system is only used in Steam Power Plants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657600" y="2876550"/>
            <a:ext cx="480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coal handling system is only limited to design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776123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971800" y="2781350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37" name="Group 13">
            <a:extLst>
              <a:ext uri="{FF2B5EF4-FFF2-40B4-BE49-F238E27FC236}">
                <a16:creationId xmlns:a16="http://schemas.microsoft.com/office/drawing/2014/main" id="{65F79F49-58E8-4478-83BB-5809BAA07443}"/>
              </a:ext>
            </a:extLst>
          </p:cNvPr>
          <p:cNvGrpSpPr/>
          <p:nvPr/>
        </p:nvGrpSpPr>
        <p:grpSpPr>
          <a:xfrm>
            <a:off x="609600" y="1047750"/>
            <a:ext cx="1600200" cy="3505200"/>
            <a:chOff x="6777274" y="1831284"/>
            <a:chExt cx="552841" cy="1177414"/>
          </a:xfrm>
        </p:grpSpPr>
        <p:grpSp>
          <p:nvGrpSpPr>
            <p:cNvPr id="38" name="Group 14">
              <a:extLst>
                <a:ext uri="{FF2B5EF4-FFF2-40B4-BE49-F238E27FC236}">
                  <a16:creationId xmlns:a16="http://schemas.microsoft.com/office/drawing/2014/main" id="{39069EC5-081A-4BF5-ADB4-DFB8C9680FD7}"/>
                </a:ext>
              </a:extLst>
            </p:cNvPr>
            <p:cNvGrpSpPr/>
            <p:nvPr/>
          </p:nvGrpSpPr>
          <p:grpSpPr>
            <a:xfrm>
              <a:off x="6939980" y="1831285"/>
              <a:ext cx="385719" cy="718118"/>
              <a:chOff x="6783521" y="1654812"/>
              <a:chExt cx="726841" cy="1353205"/>
            </a:xfrm>
          </p:grpSpPr>
          <p:sp>
            <p:nvSpPr>
              <p:cNvPr id="40" name="Freeform 16">
                <a:extLst>
                  <a:ext uri="{FF2B5EF4-FFF2-40B4-BE49-F238E27FC236}">
                    <a16:creationId xmlns:a16="http://schemas.microsoft.com/office/drawing/2014/main" id="{BA14A9F0-A0DA-428A-B109-2F3FAF5EA287}"/>
                  </a:ext>
                </a:extLst>
              </p:cNvPr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Freeform 17">
                <a:extLst>
                  <a:ext uri="{FF2B5EF4-FFF2-40B4-BE49-F238E27FC236}">
                    <a16:creationId xmlns:a16="http://schemas.microsoft.com/office/drawing/2014/main" id="{4E58BA02-427E-476C-927F-941A5BEE8001}"/>
                  </a:ext>
                </a:extLst>
              </p:cNvPr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39" name="Freeform 15">
              <a:extLst>
                <a:ext uri="{FF2B5EF4-FFF2-40B4-BE49-F238E27FC236}">
                  <a16:creationId xmlns:a16="http://schemas.microsoft.com/office/drawing/2014/main" id="{6D576C7F-8CAF-4600-8ECF-22D5FBEC5FEA}"/>
                </a:ext>
              </a:extLst>
            </p:cNvPr>
            <p:cNvSpPr/>
            <p:nvPr/>
          </p:nvSpPr>
          <p:spPr>
            <a:xfrm>
              <a:off x="6777274" y="2572267"/>
              <a:ext cx="552841" cy="436431"/>
            </a:xfrm>
            <a:custGeom>
              <a:avLst/>
              <a:gdLst/>
              <a:ahLst/>
              <a:cxnLst/>
              <a:rect l="l" t="t" r="r" b="b"/>
              <a:pathLst>
                <a:path w="935319" h="738371">
                  <a:moveTo>
                    <a:pt x="570246" y="5904"/>
                  </a:moveTo>
                  <a:cubicBezTo>
                    <a:pt x="462283" y="64891"/>
                    <a:pt x="426421" y="317189"/>
                    <a:pt x="649701" y="474399"/>
                  </a:cubicBezTo>
                  <a:cubicBezTo>
                    <a:pt x="593836" y="327977"/>
                    <a:pt x="630970" y="255746"/>
                    <a:pt x="667057" y="182470"/>
                  </a:cubicBezTo>
                  <a:cubicBezTo>
                    <a:pt x="667659" y="219721"/>
                    <a:pt x="629598" y="299814"/>
                    <a:pt x="723199" y="346469"/>
                  </a:cubicBezTo>
                  <a:cubicBezTo>
                    <a:pt x="679394" y="206128"/>
                    <a:pt x="864427" y="161920"/>
                    <a:pt x="670152" y="6949"/>
                  </a:cubicBezTo>
                  <a:cubicBezTo>
                    <a:pt x="951156" y="47548"/>
                    <a:pt x="868526" y="190548"/>
                    <a:pt x="935319" y="334595"/>
                  </a:cubicBezTo>
                  <a:cubicBezTo>
                    <a:pt x="886447" y="343095"/>
                    <a:pt x="815632" y="212619"/>
                    <a:pt x="831546" y="274410"/>
                  </a:cubicBezTo>
                  <a:cubicBezTo>
                    <a:pt x="915063" y="518579"/>
                    <a:pt x="665249" y="525551"/>
                    <a:pt x="744586" y="738371"/>
                  </a:cubicBezTo>
                  <a:cubicBezTo>
                    <a:pt x="498005" y="724435"/>
                    <a:pt x="570128" y="495242"/>
                    <a:pt x="454164" y="439509"/>
                  </a:cubicBezTo>
                  <a:cubicBezTo>
                    <a:pt x="422689" y="433882"/>
                    <a:pt x="384944" y="459601"/>
                    <a:pt x="454829" y="574141"/>
                  </a:cubicBezTo>
                  <a:cubicBezTo>
                    <a:pt x="47812" y="270832"/>
                    <a:pt x="333584" y="22904"/>
                    <a:pt x="570246" y="5904"/>
                  </a:cubicBezTo>
                  <a:close/>
                  <a:moveTo>
                    <a:pt x="0" y="0"/>
                  </a:moveTo>
                  <a:lnTo>
                    <a:pt x="9284" y="0"/>
                  </a:lnTo>
                  <a:lnTo>
                    <a:pt x="746" y="590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42" name="Picture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33350"/>
            <a:ext cx="821887" cy="914400"/>
          </a:xfrm>
          <a:prstGeom prst="rect">
            <a:avLst/>
          </a:prstGeom>
        </p:spPr>
      </p:pic>
      <p:sp>
        <p:nvSpPr>
          <p:cNvPr id="43" name="Oval 42"/>
          <p:cNvSpPr/>
          <p:nvPr/>
        </p:nvSpPr>
        <p:spPr>
          <a:xfrm>
            <a:off x="228600" y="4705350"/>
            <a:ext cx="343272" cy="3432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Oval 43"/>
          <p:cNvSpPr/>
          <p:nvPr/>
        </p:nvSpPr>
        <p:spPr>
          <a:xfrm>
            <a:off x="697712" y="4705350"/>
            <a:ext cx="343272" cy="3432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Rectangle 16"/>
          <p:cNvSpPr/>
          <p:nvPr/>
        </p:nvSpPr>
        <p:spPr>
          <a:xfrm rot="18900000" flipH="1">
            <a:off x="335496" y="4765228"/>
            <a:ext cx="129480" cy="23213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Oval 21"/>
          <p:cNvSpPr>
            <a:spLocks noChangeAspect="1"/>
          </p:cNvSpPr>
          <p:nvPr/>
        </p:nvSpPr>
        <p:spPr>
          <a:xfrm>
            <a:off x="762000" y="4771641"/>
            <a:ext cx="214696" cy="21648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160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116108" y="2876550"/>
            <a:ext cx="4896544" cy="576064"/>
          </a:xfrm>
        </p:spPr>
        <p:txBody>
          <a:bodyPr/>
          <a:lstStyle/>
          <a:p>
            <a:r>
              <a:rPr lang="en-US" altLang="ko-KR" sz="2400" b="1" dirty="0"/>
              <a:t>RESEARCH METHODOLOGY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2176231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Cover and End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AEB8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1679</TotalTime>
  <Words>590</Words>
  <Application>Microsoft Office PowerPoint</Application>
  <PresentationFormat>On-screen Show (16:9)</PresentationFormat>
  <Paragraphs>310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 Unicode MS</vt:lpstr>
      <vt:lpstr>맑은 고딕</vt:lpstr>
      <vt:lpstr>Arial</vt:lpstr>
      <vt:lpstr>Bahnschrift</vt:lpstr>
      <vt:lpstr>Calibri</vt:lpstr>
      <vt:lpstr>Cambria Math</vt:lpstr>
      <vt:lpstr>Times New Roman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ASUS</cp:lastModifiedBy>
  <cp:revision>111</cp:revision>
  <dcterms:created xsi:type="dcterms:W3CDTF">2016-12-05T23:26:54Z</dcterms:created>
  <dcterms:modified xsi:type="dcterms:W3CDTF">2019-11-06T02:01:33Z</dcterms:modified>
</cp:coreProperties>
</file>