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2" r:id="rId3"/>
    <p:sldId id="284" r:id="rId4"/>
    <p:sldId id="266" r:id="rId5"/>
    <p:sldId id="263" r:id="rId6"/>
    <p:sldId id="267" r:id="rId7"/>
    <p:sldId id="280" r:id="rId8"/>
    <p:sldId id="268" r:id="rId9"/>
    <p:sldId id="270" r:id="rId10"/>
    <p:sldId id="282" r:id="rId11"/>
    <p:sldId id="283" r:id="rId12"/>
    <p:sldId id="281" r:id="rId13"/>
    <p:sldId id="285" r:id="rId14"/>
    <p:sldId id="260" r:id="rId15"/>
    <p:sldId id="289" r:id="rId16"/>
    <p:sldId id="258" r:id="rId17"/>
    <p:sldId id="287" r:id="rId18"/>
    <p:sldId id="288" r:id="rId19"/>
  </p:sldIdLst>
  <p:sldSz cx="10080625" cy="7559675"/>
  <p:notesSz cx="7102475" cy="102330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4660"/>
  </p:normalViewPr>
  <p:slideViewPr>
    <p:cSldViewPr snapToGrid="0">
      <p:cViewPr varScale="1">
        <p:scale>
          <a:sx n="60" d="100"/>
          <a:sy n="60" d="100"/>
        </p:scale>
        <p:origin x="6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82272" cy="511314"/>
          </a:xfrm>
          <a:prstGeom prst="rect">
            <a:avLst/>
          </a:prstGeom>
          <a:noFill/>
          <a:ln>
            <a:noFill/>
          </a:ln>
        </p:spPr>
        <p:txBody>
          <a:bodyPr vert="horz" wrap="none" lIns="85486" tIns="42738" rIns="85486" bIns="42738" anchor="t" anchorCtr="0" compatLnSpc="0">
            <a:noAutofit/>
          </a:bodyPr>
          <a:lstStyle/>
          <a:p>
            <a:pPr defTabSz="868497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020176" y="0"/>
            <a:ext cx="3082272" cy="511314"/>
          </a:xfrm>
          <a:prstGeom prst="rect">
            <a:avLst/>
          </a:prstGeom>
          <a:noFill/>
          <a:ln>
            <a:noFill/>
          </a:ln>
        </p:spPr>
        <p:txBody>
          <a:bodyPr vert="horz" wrap="none" lIns="85486" tIns="42738" rIns="85486" bIns="42738" anchor="t" anchorCtr="0" compatLnSpc="0">
            <a:noAutofit/>
          </a:bodyPr>
          <a:lstStyle/>
          <a:p>
            <a:pPr algn="r" defTabSz="868497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9721546"/>
            <a:ext cx="3082272" cy="511314"/>
          </a:xfrm>
          <a:prstGeom prst="rect">
            <a:avLst/>
          </a:prstGeom>
          <a:noFill/>
          <a:ln>
            <a:noFill/>
          </a:ln>
        </p:spPr>
        <p:txBody>
          <a:bodyPr vert="horz" wrap="none" lIns="85486" tIns="42738" rIns="85486" bIns="42738" anchor="b" anchorCtr="0" compatLnSpc="0">
            <a:noAutofit/>
          </a:bodyPr>
          <a:lstStyle/>
          <a:p>
            <a:pPr defTabSz="868497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020176" y="9721546"/>
            <a:ext cx="3082272" cy="511314"/>
          </a:xfrm>
          <a:prstGeom prst="rect">
            <a:avLst/>
          </a:prstGeom>
          <a:noFill/>
          <a:ln>
            <a:noFill/>
          </a:ln>
        </p:spPr>
        <p:txBody>
          <a:bodyPr vert="horz" wrap="none" lIns="85486" tIns="42738" rIns="85486" bIns="42738" anchor="b" anchorCtr="0" compatLnSpc="0">
            <a:noAutofit/>
          </a:bodyPr>
          <a:lstStyle/>
          <a:p>
            <a:pPr algn="r" defTabSz="868497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84B1FB-FDB5-46B8-A6B6-2021C4BCA371}" type="slidenum">
              <a:pPr algn="r" defTabSz="868497" hangingPunct="0">
                <a:defRPr sz="14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‹Nr.›</a:t>
            </a:fld>
            <a:endParaRPr lang="de-DE" sz="130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66907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77875"/>
            <a:ext cx="5114925" cy="383698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10276" y="4860602"/>
            <a:ext cx="5681886" cy="46045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82272" cy="51131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86849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020176" y="0"/>
            <a:ext cx="3082272" cy="51131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86849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9721546"/>
            <a:ext cx="3082272" cy="51131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86849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020176" y="9721546"/>
            <a:ext cx="3082272" cy="51131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86849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DA594431-085A-40E8-84A0-5980085007B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169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de-DE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/>
          <p:cNvSpPr txBox="1"/>
          <p:nvPr/>
        </p:nvSpPr>
        <p:spPr>
          <a:xfrm>
            <a:off x="4020176" y="9721546"/>
            <a:ext cx="3082272" cy="5113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algn="r" defTabSz="868497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025F7C4-101F-4681-8342-68AD824AF068}" type="slidenum">
              <a:pPr algn="r" defTabSz="868497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de-DE" sz="13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6512" cy="383698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10276" y="4860602"/>
            <a:ext cx="5681886" cy="307777"/>
          </a:xfrm>
        </p:spPr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13955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/>
          <p:cNvSpPr txBox="1"/>
          <p:nvPr/>
        </p:nvSpPr>
        <p:spPr>
          <a:xfrm>
            <a:off x="4020176" y="9721546"/>
            <a:ext cx="3082272" cy="5113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algn="r" defTabSz="868497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318B435-2952-48ED-AFB6-CDF6F07CDBEA}" type="slidenum">
              <a:pPr algn="r" defTabSz="868497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12</a:t>
            </a:fld>
            <a:endParaRPr lang="de-DE" sz="13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Foliennummernplatzhalter 6"/>
          <p:cNvSpPr txBox="1"/>
          <p:nvPr/>
        </p:nvSpPr>
        <p:spPr>
          <a:xfrm>
            <a:off x="4020176" y="9721546"/>
            <a:ext cx="3082272" cy="5113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algn="r" defTabSz="868497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E4920CD-B76C-46AF-99F0-4D6E5BDA47A2}" type="slidenum">
              <a:pPr algn="r" defTabSz="868497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12</a:t>
            </a:fld>
            <a:endParaRPr lang="de-DE" sz="13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6512" cy="3836988"/>
          </a:xfr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</p:sp>
      <p:sp>
        <p:nvSpPr>
          <p:cNvPr id="5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38527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traceability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DA594431-085A-40E8-84A0-5980085007B8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2027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Extra</a:t>
            </a:r>
            <a:r>
              <a:rPr lang="de-DE" baseline="0" dirty="0" smtClean="0"/>
              <a:t> slide for </a:t>
            </a:r>
            <a:r>
              <a:rPr lang="de-DE" baseline="0" dirty="0" err="1" smtClean="0"/>
              <a:t>GitHub-&gt; Zenodo link</a:t>
            </a:r>
            <a:r>
              <a:rPr lang="de-DE" baseline="0" dirty="0" smtClean="0"/>
              <a:t>, link to description and tutorial, screenshots, insert link from slides by Ralph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DA594431-085A-40E8-84A0-5980085007B8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30746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/>
          <p:cNvSpPr txBox="1"/>
          <p:nvPr/>
        </p:nvSpPr>
        <p:spPr>
          <a:xfrm>
            <a:off x="4020176" y="9721546"/>
            <a:ext cx="3082272" cy="5113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algn="r" defTabSz="868497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0B1A568-3D8C-4F8D-9CCB-DA745C71BB5A}" type="slidenum">
              <a:pPr algn="r" defTabSz="868497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16</a:t>
            </a:fld>
            <a:endParaRPr lang="de-DE" sz="13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6512" cy="383698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468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/>
          <p:cNvSpPr txBox="1"/>
          <p:nvPr/>
        </p:nvSpPr>
        <p:spPr>
          <a:xfrm>
            <a:off x="4020176" y="9721546"/>
            <a:ext cx="3082272" cy="5113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algn="r" defTabSz="868497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6B04868-1CFF-4FF6-BC8E-5D8A51F9D106}" type="slidenum">
              <a:pPr algn="r" defTabSz="868497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</a:t>
            </a:fld>
            <a:endParaRPr lang="de-DE" sz="13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6512" cy="383698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97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/>
          <p:cNvSpPr txBox="1"/>
          <p:nvPr/>
        </p:nvSpPr>
        <p:spPr>
          <a:xfrm>
            <a:off x="4020176" y="9721546"/>
            <a:ext cx="3082272" cy="5113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algn="r" defTabSz="868497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4B0BD5F-B124-41CA-8E61-D9E4CD4CF7F2}" type="slidenum">
              <a:pPr algn="r" defTabSz="868497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</a:t>
            </a:fld>
            <a:endParaRPr lang="de-DE" sz="13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6512" cy="383698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6593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/>
          <p:cNvSpPr txBox="1"/>
          <p:nvPr/>
        </p:nvSpPr>
        <p:spPr>
          <a:xfrm>
            <a:off x="4020176" y="9721546"/>
            <a:ext cx="3082272" cy="5113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algn="r" defTabSz="868497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DD48031-ED25-4447-89C7-747E1E169A04}" type="slidenum">
              <a:pPr algn="r" defTabSz="868497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5</a:t>
            </a:fld>
            <a:endParaRPr lang="de-DE" sz="13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6512" cy="383698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7346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/>
          <p:cNvSpPr txBox="1"/>
          <p:nvPr/>
        </p:nvSpPr>
        <p:spPr>
          <a:xfrm>
            <a:off x="4020176" y="9721546"/>
            <a:ext cx="3082272" cy="5113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algn="r" defTabSz="868497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7D4AE8-204A-4F27-90E2-D2B6E90D81B8}" type="slidenum">
              <a:pPr algn="r" defTabSz="868497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6</a:t>
            </a:fld>
            <a:endParaRPr lang="de-DE" sz="13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6512" cy="383698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732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/>
          <p:cNvSpPr txBox="1"/>
          <p:nvPr/>
        </p:nvSpPr>
        <p:spPr>
          <a:xfrm>
            <a:off x="4020176" y="9721546"/>
            <a:ext cx="3082272" cy="5113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algn="r" defTabSz="868497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8218D0C-975B-41A4-93A7-41302C0AC261}" type="slidenum">
              <a:pPr algn="r" defTabSz="868497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7</a:t>
            </a:fld>
            <a:endParaRPr lang="de-DE" sz="13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6512" cy="383698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7072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/>
          <p:cNvSpPr txBox="1"/>
          <p:nvPr/>
        </p:nvSpPr>
        <p:spPr>
          <a:xfrm>
            <a:off x="4020176" y="9721546"/>
            <a:ext cx="3082272" cy="5113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algn="r" defTabSz="868497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B79C2F8-DCA5-4E62-B8CD-9AC39EA5CEFF}" type="slidenum">
              <a:pPr algn="r" defTabSz="868497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8</a:t>
            </a:fld>
            <a:endParaRPr lang="de-DE" sz="13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6512" cy="3836988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4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2853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/>
          <p:cNvSpPr txBox="1"/>
          <p:nvPr/>
        </p:nvSpPr>
        <p:spPr>
          <a:xfrm>
            <a:off x="4020176" y="9721546"/>
            <a:ext cx="3082272" cy="5113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algn="r" defTabSz="868497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9057BAF-598C-42F3-B7B5-FE412E9AC0A6}" type="slidenum">
              <a:pPr algn="r" defTabSz="868497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</a:t>
            </a:fld>
            <a:endParaRPr lang="de-DE" sz="13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Foliennummernplatzhalter 6"/>
          <p:cNvSpPr txBox="1"/>
          <p:nvPr/>
        </p:nvSpPr>
        <p:spPr>
          <a:xfrm>
            <a:off x="4020176" y="9721546"/>
            <a:ext cx="3082272" cy="5113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algn="r" defTabSz="868497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E811F15-EA13-466F-87A3-34FF2E386F09}" type="slidenum">
              <a:pPr algn="r" defTabSz="868497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</a:t>
            </a:fld>
            <a:endParaRPr lang="de-DE" sz="13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6512" cy="3836988"/>
          </a:xfr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</p:sp>
      <p:sp>
        <p:nvSpPr>
          <p:cNvPr id="5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106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/>
          <p:cNvSpPr txBox="1"/>
          <p:nvPr/>
        </p:nvSpPr>
        <p:spPr>
          <a:xfrm>
            <a:off x="4020176" y="9721546"/>
            <a:ext cx="3082272" cy="5113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algn="r" defTabSz="868497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D9DEDCD-F20E-4E1E-9D91-6FD27D01C447}" type="slidenum">
              <a:pPr algn="r" defTabSz="868497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11</a:t>
            </a:fld>
            <a:endParaRPr lang="de-DE" sz="13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Foliennummernplatzhalter 6"/>
          <p:cNvSpPr txBox="1"/>
          <p:nvPr/>
        </p:nvSpPr>
        <p:spPr>
          <a:xfrm>
            <a:off x="4020176" y="9721546"/>
            <a:ext cx="3082272" cy="5113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algn="r" defTabSz="868497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F191D3A-5D3E-45B2-A861-5080D1167989}" type="slidenum">
              <a:pPr algn="r" defTabSz="868497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11</a:t>
            </a:fld>
            <a:endParaRPr lang="de-DE" sz="130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77875"/>
            <a:ext cx="5116512" cy="3836988"/>
          </a:xfr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</p:sp>
      <p:sp>
        <p:nvSpPr>
          <p:cNvPr id="5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10276" y="4860602"/>
            <a:ext cx="5681886" cy="307777"/>
          </a:xfrm>
        </p:spPr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997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60078" y="1237197"/>
            <a:ext cx="7560469" cy="2631887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60078" y="3970580"/>
            <a:ext cx="7560469" cy="1825171"/>
          </a:xfrm>
        </p:spPr>
        <p:txBody>
          <a:bodyPr/>
          <a:lstStyle>
            <a:lvl1pPr marL="0" indent="0" algn="ctr">
              <a:buNone/>
              <a:defRPr sz="1984"/>
            </a:lvl1pPr>
            <a:lvl2pPr marL="378013" indent="0" algn="ctr">
              <a:buNone/>
              <a:defRPr sz="1654"/>
            </a:lvl2pPr>
            <a:lvl3pPr marL="756026" indent="0" algn="ctr">
              <a:buNone/>
              <a:defRPr sz="1488"/>
            </a:lvl3pPr>
            <a:lvl4pPr marL="1134039" indent="0" algn="ctr">
              <a:buNone/>
              <a:defRPr sz="1323"/>
            </a:lvl4pPr>
            <a:lvl5pPr marL="1512052" indent="0" algn="ctr">
              <a:buNone/>
              <a:defRPr sz="1323"/>
            </a:lvl5pPr>
            <a:lvl6pPr marL="1890065" indent="0" algn="ctr">
              <a:buNone/>
              <a:defRPr sz="1323"/>
            </a:lvl6pPr>
            <a:lvl7pPr marL="2268078" indent="0" algn="ctr">
              <a:buNone/>
              <a:defRPr sz="1323"/>
            </a:lvl7pPr>
            <a:lvl8pPr marL="2646091" indent="0" algn="ctr">
              <a:buNone/>
              <a:defRPr sz="1323"/>
            </a:lvl8pPr>
            <a:lvl9pPr marL="3024104" indent="0" algn="ctr">
              <a:buNone/>
              <a:defRPr sz="1323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FFB1A16-A004-4CBD-9C4B-22AC25A5C5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5480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1B2E73A-C132-489C-9C3E-8EBF5CDA14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3573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13947" y="402483"/>
            <a:ext cx="2173635" cy="64064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93043" y="402483"/>
            <a:ext cx="6394896" cy="64064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DE12701-BF73-4AB3-B2F0-10EFED870B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098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ußzeilenplatzhalt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liennummernplatzhalt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4A068E-4A7E-49D3-B399-42B110BF4DCE}" type="slidenum">
              <a:t>‹Nr.›</a:t>
            </a:fld>
            <a:endParaRPr lang="de-DE"/>
          </a:p>
        </p:txBody>
      </p:sp>
      <p:sp>
        <p:nvSpPr>
          <p:cNvPr id="5" name="Titel 4"/>
          <p:cNvSpPr txBox="1">
            <a:spLocks noGrp="1"/>
          </p:cNvSpPr>
          <p:nvPr>
            <p:ph type="title" idx="4294967295"/>
          </p:nvPr>
        </p:nvSpPr>
        <p:spPr>
          <a:xfrm>
            <a:off x="503998" y="301322"/>
            <a:ext cx="9072000" cy="1261798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Textplatzhalter 5"/>
          <p:cNvSpPr txBox="1">
            <a:spLocks noGrp="1"/>
          </p:cNvSpPr>
          <p:nvPr>
            <p:ph type="body" idx="4294967295"/>
          </p:nvPr>
        </p:nvSpPr>
        <p:spPr>
          <a:xfrm>
            <a:off x="503998" y="1768678"/>
            <a:ext cx="9072000" cy="4988884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858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503998" y="1769043"/>
            <a:ext cx="9071643" cy="4989240"/>
          </a:xfrm>
        </p:spPr>
        <p:txBody>
          <a:bodyPr anchor="t"/>
          <a:lstStyle>
            <a:lvl1pPr>
              <a:spcAft>
                <a:spcPts val="1415"/>
              </a:spcAft>
              <a:defRPr sz="3200"/>
            </a:lvl1pPr>
          </a:lstStyle>
          <a:p>
            <a:pPr lvl="0"/>
            <a:r>
              <a:rPr lang="de-DE"/>
              <a:t>Textmasterformat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A25C78-F6B2-463B-96B3-C1AE44570456}" type="slidenum">
              <a:t>‹Nr.›</a:t>
            </a:fld>
            <a:endParaRPr lang="de-DE"/>
          </a:p>
        </p:txBody>
      </p:sp>
      <p:sp>
        <p:nvSpPr>
          <p:cNvPr id="7" name="Inhaltsplatzhalter 6"/>
          <p:cNvSpPr txBox="1">
            <a:spLocks noGrp="1"/>
          </p:cNvSpPr>
          <p:nvPr>
            <p:ph idx="1"/>
          </p:nvPr>
        </p:nvSpPr>
        <p:spPr>
          <a:xfrm>
            <a:off x="503998" y="1768678"/>
            <a:ext cx="9072000" cy="4988884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820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20B3F3D-8841-4726-9F6C-C4E89D9C18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225117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7793" y="1884670"/>
            <a:ext cx="8694539" cy="3144614"/>
          </a:xfrm>
        </p:spPr>
        <p:txBody>
          <a:bodyPr anchor="b"/>
          <a:lstStyle>
            <a:lvl1pPr>
              <a:defRPr sz="496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7793" y="5059034"/>
            <a:ext cx="8694539" cy="165367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1pPr>
            <a:lvl2pPr marL="37801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8903B2-0E1C-4CE7-8169-4E7985C6E3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6987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93043" y="2012414"/>
            <a:ext cx="4284266" cy="479654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3316" y="2012414"/>
            <a:ext cx="4284266" cy="479654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E14026-EC44-4CBD-ACCB-C0585FF696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409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4356" y="402483"/>
            <a:ext cx="8694539" cy="146118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4357" y="1853171"/>
            <a:ext cx="4264576" cy="908210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94357" y="2761381"/>
            <a:ext cx="4264576" cy="406157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03316" y="1853171"/>
            <a:ext cx="4285579" cy="908210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03316" y="2761381"/>
            <a:ext cx="4285579" cy="406157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163756-EECD-43C9-BBE9-4454F7924C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192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4175E60-5331-449C-A32D-A66003535A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7201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F312F70-E4B9-4B8A-8631-B1CFA71623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036359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4356" y="503978"/>
            <a:ext cx="3251264" cy="1763924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5579" y="1088454"/>
            <a:ext cx="5103316" cy="5372269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4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4356" y="2267902"/>
            <a:ext cx="3251264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D68F1C-AB17-4955-9043-FCEE3CB01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6190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4356" y="503978"/>
            <a:ext cx="3251264" cy="1763924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85579" y="1088454"/>
            <a:ext cx="5103316" cy="5372269"/>
          </a:xfrm>
        </p:spPr>
        <p:txBody>
          <a:bodyPr/>
          <a:lstStyle>
            <a:lvl1pPr marL="0" indent="0">
              <a:buNone/>
              <a:defRPr sz="2646"/>
            </a:lvl1pPr>
            <a:lvl2pPr marL="378013" indent="0">
              <a:buNone/>
              <a:defRPr sz="2315"/>
            </a:lvl2pPr>
            <a:lvl3pPr marL="756026" indent="0">
              <a:buNone/>
              <a:defRPr sz="1984"/>
            </a:lvl3pPr>
            <a:lvl4pPr marL="1134039" indent="0">
              <a:buNone/>
              <a:defRPr sz="1654"/>
            </a:lvl4pPr>
            <a:lvl5pPr marL="1512052" indent="0">
              <a:buNone/>
              <a:defRPr sz="1654"/>
            </a:lvl5pPr>
            <a:lvl6pPr marL="1890065" indent="0">
              <a:buNone/>
              <a:defRPr sz="1654"/>
            </a:lvl6pPr>
            <a:lvl7pPr marL="2268078" indent="0">
              <a:buNone/>
              <a:defRPr sz="1654"/>
            </a:lvl7pPr>
            <a:lvl8pPr marL="2646091" indent="0">
              <a:buNone/>
              <a:defRPr sz="1654"/>
            </a:lvl8pPr>
            <a:lvl9pPr marL="3024104" indent="0">
              <a:buNone/>
              <a:defRPr sz="1654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4356" y="2267902"/>
            <a:ext cx="3251264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76C9BF-81BE-4317-B45A-536DBD47D2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181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93043" y="402483"/>
            <a:ext cx="869453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Edit title master format by clicking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3043" y="2012414"/>
            <a:ext cx="869453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Edit text master format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93043" y="7006699"/>
            <a:ext cx="22681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39207" y="7006699"/>
            <a:ext cx="340221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119441" y="7006699"/>
            <a:ext cx="22681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A48903B2-0E1C-4CE7-8169-4E7985C6E3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739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defTabSz="756026" rtl="0" eaLnBrk="1" latinLnBrk="0" hangingPunct="1">
        <a:lnSpc>
          <a:spcPct val="90000"/>
        </a:lnSpc>
        <a:spcBef>
          <a:spcPct val="0"/>
        </a:spcBef>
        <a:buNone/>
        <a:defRPr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06" indent="-189006" algn="l" defTabSz="756026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19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5032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045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058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071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084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097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110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26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039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052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065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078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091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104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e-rse.org/" TargetMode="External"/><Relationship Id="rId2" Type="http://schemas.openxmlformats.org/officeDocument/2006/relationships/hyperlink" Target="https://www.software.ac.uk/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ylabs.io/singularity/#1543372082288-68c2f2d1-031d" TargetMode="External"/><Relationship Id="rId7" Type="http://schemas.openxmlformats.org/officeDocument/2006/relationships/hyperlink" Target="https://www.softwareheritage.org/archive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softwarepreservationnetwork.org/eaasi/" TargetMode="External"/><Relationship Id="rId5" Type="http://schemas.openxmlformats.org/officeDocument/2006/relationships/hyperlink" Target="https://www.opentosca.org/" TargetMode="External"/><Relationship Id="rId4" Type="http://schemas.openxmlformats.org/officeDocument/2006/relationships/hyperlink" Target="https://www.docker.co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s.github.com/activities/citable-code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enodo.org/" TargetMode="External"/><Relationship Id="rId2" Type="http://schemas.openxmlformats.org/officeDocument/2006/relationships/hyperlink" Target="https://guides.github.com/activities/citable-co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joss.theoj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s://github.com/openjournals/joss-reviews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ylabs.io/singularity/" TargetMode="External"/><Relationship Id="rId2" Type="http://schemas.openxmlformats.org/officeDocument/2006/relationships/hyperlink" Target="http://www.runmycode.org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Software </a:t>
            </a:r>
            <a:r>
              <a:rPr lang="de-DE" smtClean="0"/>
              <a:t>as research data</a:t>
            </a:r>
            <a:endParaRPr lang="de-DE" dirty="0"/>
          </a:p>
        </p:txBody>
      </p:sp>
      <p:sp>
        <p:nvSpPr>
          <p:cNvPr id="2" name="Untertitel 1"/>
          <p:cNvSpPr txBox="1">
            <a:spLocks noGrp="1"/>
          </p:cNvSpPr>
          <p:nvPr>
            <p:ph type="subTitle" idx="1"/>
          </p:nvPr>
        </p:nvSpPr>
        <p:spPr/>
        <p:txBody>
          <a:bodyPr anchor="ctr" anchorCtr="1"/>
          <a:lstStyle/>
          <a:p>
            <a:pPr lvl="0" algn="ctr"/>
            <a:endParaRPr lang="de-DE" dirty="0"/>
          </a:p>
          <a:p>
            <a:pPr lvl="0" algn="ctr"/>
            <a:r>
              <a:rPr lang="de-DE" sz="2600" dirty="0"/>
              <a:t>Share and Publish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053" y="381141"/>
            <a:ext cx="1886400" cy="7545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Networking and further information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Software </a:t>
            </a:r>
            <a:r>
              <a:rPr lang="de-DE" dirty="0" err="1" smtClean="0"/>
              <a:t>Sustainability</a:t>
            </a:r>
            <a:r>
              <a:rPr lang="de-DE" dirty="0" smtClean="0"/>
              <a:t> Network: </a:t>
            </a:r>
            <a:r>
              <a:rPr lang="de-DE" sz="2400" dirty="0" smtClean="0">
                <a:hlinkClick r:id="rId2"/>
              </a:rPr>
              <a:t>https://www.software.ac.uk/</a:t>
            </a:r>
          </a:p>
          <a:p>
            <a:pPr lvl="0"/>
            <a:r>
              <a:rPr lang="de-DE" sz="2400" dirty="0" smtClean="0"/>
              <a:t>German network for developers of research software: </a:t>
            </a:r>
            <a:r>
              <a:rPr lang="de-DE" sz="2400" dirty="0">
                <a:hlinkClick r:id="rId3"/>
              </a:rPr>
              <a:t>https://de-rse.org</a:t>
            </a:r>
            <a:endParaRPr lang="de-DE" sz="2400" dirty="0"/>
          </a:p>
          <a:p>
            <a:pPr lvl="0"/>
            <a:endParaRPr lang="de-DE" sz="2400" dirty="0" smtClean="0">
              <a:latin typeface="Times New Roman" pitchFamily="18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0049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Publish Software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438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 dirty="0" smtClean="0"/>
              <a:t>Challenge - Managing your own Software</a:t>
            </a:r>
            <a:endParaRPr lang="en-US" dirty="0"/>
          </a:p>
        </p:txBody>
      </p:sp>
      <p:sp>
        <p:nvSpPr>
          <p:cNvPr id="4" name="Textplatzhalter 2"/>
          <p:cNvSpPr txBox="1">
            <a:spLocks noGrp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Tools </a:t>
            </a:r>
            <a:r>
              <a:rPr lang="en-GB" dirty="0" err="1" smtClean="0"/>
              <a:t>for managing</a:t>
            </a:r>
            <a:r>
              <a:rPr lang="en-GB" dirty="0" smtClean="0"/>
              <a:t> "</a:t>
            </a:r>
            <a:r>
              <a:rPr lang="en-GB" dirty="0" err="1" smtClean="0"/>
              <a:t>living</a:t>
            </a:r>
            <a:r>
              <a:rPr lang="en-GB" dirty="0" smtClean="0"/>
              <a:t>" software:</a:t>
            </a:r>
            <a:br>
              <a:rPr lang="en-GB" dirty="0" smtClean="0"/>
            </a:br>
            <a:r>
              <a:rPr lang="en-GB" dirty="0" err="1" smtClean="0"/>
              <a:t>Version control systems</a:t>
            </a:r>
            <a:r>
              <a:rPr lang="en-GB" dirty="0" smtClean="0"/>
              <a:t>, </a:t>
            </a:r>
            <a:r>
              <a:rPr lang="en-GB" dirty="0" err="1" smtClean="0"/>
              <a:t>test systems</a:t>
            </a:r>
            <a:r>
              <a:rPr lang="en-GB" dirty="0" smtClean="0"/>
              <a:t>, continuous integration, ...</a:t>
            </a:r>
          </a:p>
          <a:p>
            <a:pPr lvl="0"/>
            <a:r>
              <a:rPr lang="en-GB" dirty="0" smtClean="0"/>
              <a:t>Software repositories</a:t>
            </a:r>
          </a:p>
          <a:p>
            <a:pPr lvl="1"/>
            <a:r>
              <a:rPr lang="en-GB" dirty="0" err="1" smtClean="0"/>
              <a:t>Specialized repositories for</a:t>
            </a:r>
            <a:r>
              <a:rPr lang="en-GB" dirty="0" smtClean="0"/>
              <a:t> software </a:t>
            </a:r>
            <a:r>
              <a:rPr lang="en-GB" dirty="0" err="1" smtClean="0"/>
              <a:t>like github</a:t>
            </a:r>
            <a:r>
              <a:rPr lang="en-GB" dirty="0" smtClean="0"/>
              <a:t>, </a:t>
            </a:r>
            <a:r>
              <a:rPr lang="en-GB" dirty="0" err="1" smtClean="0"/>
              <a:t>bitbucket</a:t>
            </a:r>
            <a:r>
              <a:rPr lang="en-GB" dirty="0" smtClean="0"/>
              <a:t>, </a:t>
            </a:r>
            <a:r>
              <a:rPr lang="en-GB" dirty="0" err="1" smtClean="0"/>
              <a:t>SourceForge</a:t>
            </a:r>
            <a:endParaRPr lang="en-GB" dirty="0" smtClean="0"/>
          </a:p>
          <a:p>
            <a:pPr lvl="1"/>
            <a:r>
              <a:rPr lang="en-GB" dirty="0" err="1" smtClean="0"/>
              <a:t>Focus</a:t>
            </a:r>
            <a:r>
              <a:rPr lang="en-GB" dirty="0" smtClean="0"/>
              <a:t> on </a:t>
            </a:r>
            <a:r>
              <a:rPr lang="en-GB" dirty="0" err="1" smtClean="0"/>
              <a:t>project management</a:t>
            </a:r>
            <a:r>
              <a:rPr lang="en-GB" dirty="0" smtClean="0"/>
              <a:t> and software</a:t>
            </a:r>
            <a:r>
              <a:rPr lang="en-GB" dirty="0" err="1" smtClean="0"/>
              <a:t> delivery</a:t>
            </a:r>
          </a:p>
          <a:p>
            <a:pPr lvl="1"/>
            <a:r>
              <a:rPr lang="en-GB" dirty="0" err="1" smtClean="0"/>
              <a:t>"Living</a:t>
            </a:r>
            <a:r>
              <a:rPr lang="en-GB" dirty="0" smtClean="0"/>
              <a:t>" software - Community </a:t>
            </a:r>
            <a:r>
              <a:rPr lang="en-GB" dirty="0" err="1" smtClean="0"/>
              <a:t>takes care of</a:t>
            </a:r>
            <a:r>
              <a:rPr lang="en-GB" dirty="0" smtClean="0"/>
              <a:t> the software</a:t>
            </a:r>
          </a:p>
          <a:p>
            <a:pPr lvl="1"/>
            <a:endParaRPr lang="en-GB" dirty="0" smtClean="0"/>
          </a:p>
          <a:p>
            <a:pPr lvl="1"/>
            <a:r>
              <a:rPr lang="en-GB" dirty="0" err="1" smtClean="0"/>
              <a:t>But</a:t>
            </a:r>
            <a:r>
              <a:rPr lang="en-GB" dirty="0" smtClean="0"/>
              <a:t> what </a:t>
            </a:r>
            <a:r>
              <a:rPr lang="en-GB" dirty="0" err="1" smtClean="0"/>
              <a:t>happens after the end of the project</a:t>
            </a:r>
            <a:r>
              <a:rPr lang="en-GB" dirty="0" smtClean="0"/>
              <a:t>?</a:t>
            </a:r>
          </a:p>
          <a:p>
            <a:pPr lvl="3"/>
            <a:r>
              <a:rPr lang="en-GB" dirty="0" err="1" smtClean="0"/>
              <a:t>No standardized metadata available</a:t>
            </a:r>
            <a:endParaRPr lang="en-GB" dirty="0" smtClean="0"/>
          </a:p>
          <a:p>
            <a:pPr lvl="3"/>
            <a:r>
              <a:rPr lang="en-GB" dirty="0"/>
              <a:t>L</a:t>
            </a:r>
            <a:r>
              <a:rPr lang="en-GB" dirty="0" smtClean="0"/>
              <a:t>ong-term archiving</a:t>
            </a:r>
          </a:p>
          <a:p>
            <a:pPr lvl="3"/>
            <a:r>
              <a:rPr lang="en-GB" dirty="0" err="1" smtClean="0"/>
              <a:t>Data curation</a:t>
            </a:r>
            <a:r>
              <a:rPr lang="en-GB" dirty="0" smtClean="0"/>
              <a:t>?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15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smtClean="0"/>
              <a:t>Long-term archiving of software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Publication in research data repositories</a:t>
            </a:r>
            <a:endParaRPr lang="de-DE" dirty="0"/>
          </a:p>
          <a:p>
            <a:r>
              <a:rPr lang="en-US" dirty="0" err="1" smtClean="0"/>
              <a:t>Treat</a:t>
            </a:r>
            <a:r>
              <a:rPr lang="en-US" dirty="0" smtClean="0"/>
              <a:t> software </a:t>
            </a:r>
            <a:r>
              <a:rPr lang="en-US" dirty="0" err="1" smtClean="0"/>
              <a:t>like other data</a:t>
            </a:r>
            <a:r>
              <a:rPr lang="en-US" dirty="0" smtClean="0"/>
              <a:t> (</a:t>
            </a:r>
            <a:r>
              <a:rPr lang="en-US" dirty="0" err="1" smtClean="0"/>
              <a:t>images</a:t>
            </a:r>
            <a:r>
              <a:rPr lang="en-US" dirty="0" smtClean="0"/>
              <a:t>, text, ...)</a:t>
            </a:r>
          </a:p>
          <a:p>
            <a:r>
              <a:rPr lang="en-US" dirty="0" smtClean="0"/>
              <a:t>Software depends on (hardware and software)</a:t>
            </a:r>
            <a:r>
              <a:rPr lang="en-US" dirty="0" err="1" smtClean="0"/>
              <a:t> environment</a:t>
            </a:r>
          </a:p>
          <a:p>
            <a:pPr lvl="1"/>
            <a:r>
              <a:rPr lang="en-US" dirty="0" err="1" smtClean="0"/>
              <a:t>Storage of</a:t>
            </a:r>
            <a:r>
              <a:rPr lang="en-US" dirty="0" smtClean="0"/>
              <a:t> software and </a:t>
            </a:r>
            <a:r>
              <a:rPr lang="en-US" dirty="0" err="1" smtClean="0"/>
              <a:t>environment</a:t>
            </a:r>
            <a:r>
              <a:rPr lang="en-US" dirty="0" smtClean="0"/>
              <a:t> in </a:t>
            </a:r>
            <a:r>
              <a:rPr lang="en-US" dirty="0" err="1" smtClean="0"/>
              <a:t>containers</a:t>
            </a:r>
            <a:r>
              <a:rPr lang="en-US" dirty="0" smtClean="0"/>
              <a:t> (</a:t>
            </a:r>
            <a:r>
              <a:rPr lang="en-US" dirty="0" smtClean="0">
                <a:hlinkClick r:id="rId3"/>
              </a:rPr>
              <a:t>Singularity</a:t>
            </a:r>
            <a:r>
              <a:rPr lang="en-US" dirty="0" smtClean="0"/>
              <a:t>, </a:t>
            </a:r>
            <a:r>
              <a:rPr lang="en-US" dirty="0" err="1" smtClean="0">
                <a:hlinkClick r:id="rId4"/>
              </a:rPr>
              <a:t>Docker</a:t>
            </a:r>
            <a:r>
              <a:rPr lang="en-US" dirty="0" smtClean="0"/>
              <a:t>, </a:t>
            </a:r>
            <a:r>
              <a:rPr lang="en-US" dirty="0" err="1" smtClean="0">
                <a:hlinkClick r:id="rId5"/>
              </a:rPr>
              <a:t>OpenTosca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Automation of</a:t>
            </a:r>
            <a:r>
              <a:rPr lang="en-US" dirty="0" smtClean="0"/>
              <a:t> the </a:t>
            </a:r>
            <a:r>
              <a:rPr lang="en-US" dirty="0" err="1" smtClean="0"/>
              <a:t>provision of</a:t>
            </a:r>
            <a:r>
              <a:rPr lang="en-US" dirty="0" smtClean="0"/>
              <a:t> containers</a:t>
            </a:r>
          </a:p>
          <a:p>
            <a:pPr lvl="1"/>
            <a:r>
              <a:rPr lang="en-US" dirty="0" smtClean="0"/>
              <a:t>Emulation of </a:t>
            </a:r>
            <a:r>
              <a:rPr lang="en-US" dirty="0" err="1" smtClean="0"/>
              <a:t>unavailable</a:t>
            </a:r>
            <a:r>
              <a:rPr lang="en-US" dirty="0" smtClean="0"/>
              <a:t> hardware</a:t>
            </a:r>
            <a:endParaRPr lang="en-US" dirty="0"/>
          </a:p>
          <a:p>
            <a:r>
              <a:rPr lang="en-US" dirty="0" err="1" smtClean="0"/>
              <a:t>Projects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Emulation and Software Preservation </a:t>
            </a:r>
            <a:r>
              <a:rPr lang="en-US" dirty="0" smtClean="0"/>
              <a:t>Infrastructure: </a:t>
            </a:r>
            <a:r>
              <a:rPr lang="en-US" dirty="0" smtClean="0">
                <a:hlinkClick r:id="rId6"/>
              </a:rPr>
              <a:t>https</a:t>
            </a:r>
            <a:r>
              <a:rPr lang="en-US" dirty="0">
                <a:hlinkClick r:id="rId6"/>
              </a:rPr>
              <a:t>://www.softwarepreservationnetwork.org/eaasi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Software Heritage </a:t>
            </a:r>
            <a:r>
              <a:rPr lang="en-US" dirty="0"/>
              <a:t>Archive: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7"/>
              </a:rPr>
              <a:t>https://www.softwareheritage.org/archive/</a:t>
            </a:r>
            <a:endParaRPr lang="en-US" dirty="0"/>
          </a:p>
          <a:p>
            <a:r>
              <a:rPr lang="de-DE" dirty="0" smtClean="0"/>
              <a:t>Long-term archiving of software </a:t>
            </a:r>
            <a:r>
              <a:rPr lang="de-DE" dirty="0" err="1" smtClean="0"/>
              <a:t>is</a:t>
            </a:r>
            <a:r>
              <a:rPr lang="de-DE" dirty="0" smtClean="0"/>
              <a:t> an </a:t>
            </a:r>
            <a:r>
              <a:rPr lang="de-DE" dirty="0" err="1" smtClean="0"/>
              <a:t>unresolved</a:t>
            </a:r>
            <a:r>
              <a:rPr lang="de-DE" dirty="0" smtClean="0"/>
              <a:t> research question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494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/>
              <a:t>Publish Software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Publish: </a:t>
            </a:r>
            <a:r>
              <a:rPr lang="de-DE" dirty="0" smtClean="0"/>
              <a:t>Upload </a:t>
            </a:r>
            <a:r>
              <a:rPr lang="de-DE" dirty="0"/>
              <a:t>code in public code repository (e.g. </a:t>
            </a:r>
            <a:r>
              <a:rPr lang="de-DE" dirty="0" err="1"/>
              <a:t>GitHub</a:t>
            </a:r>
            <a:r>
              <a:rPr lang="de-DE" dirty="0"/>
              <a:t>, </a:t>
            </a:r>
            <a:r>
              <a:rPr lang="de-DE" dirty="0" err="1"/>
              <a:t>SourgeForge</a:t>
            </a:r>
            <a:r>
              <a:rPr lang="de-DE" dirty="0"/>
              <a:t>) </a:t>
            </a:r>
          </a:p>
          <a:p>
            <a:pPr lvl="0"/>
            <a:r>
              <a:rPr lang="de-DE" dirty="0"/>
              <a:t> Get DOI: e.g. by code copy in publishing repository (see </a:t>
            </a:r>
            <a:r>
              <a:rPr lang="de-DE" dirty="0" err="1">
                <a:hlinkClick r:id="rId3"/>
              </a:rPr>
              <a:t>GitHub-&gt; Zenodo)</a:t>
            </a:r>
          </a:p>
          <a:p>
            <a:pPr lvl="0"/>
            <a:r>
              <a:rPr lang="de-DE" dirty="0"/>
              <a:t> Define citation: Create </a:t>
            </a:r>
            <a:r>
              <a:rPr lang="de-DE" dirty="0" smtClean="0"/>
              <a:t>CITATION-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smtClean="0"/>
              <a:t>codemeta-file</a:t>
            </a:r>
            <a:endParaRPr lang="de-DE" dirty="0"/>
          </a:p>
          <a:p>
            <a:pPr lvl="0"/>
            <a:r>
              <a:rPr lang="de-DE" dirty="0"/>
              <a:t> Writing software papers: e.g. in Journal </a:t>
            </a:r>
            <a:r>
              <a:rPr lang="de-DE" dirty="0" err="1"/>
              <a:t>of</a:t>
            </a:r>
            <a:r>
              <a:rPr lang="de-DE" dirty="0"/>
              <a:t> Open Source Software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DOI </a:t>
            </a:r>
            <a:r>
              <a:rPr lang="de-DE" dirty="0" err="1" smtClean="0"/>
              <a:t>for</a:t>
            </a:r>
            <a:r>
              <a:rPr lang="de-DE" dirty="0" smtClean="0"/>
              <a:t> Software - </a:t>
            </a:r>
            <a:r>
              <a:rPr lang="de-DE" dirty="0" err="1" smtClean="0"/>
              <a:t>GitHub</a:t>
            </a:r>
            <a:r>
              <a:rPr lang="de-DE" dirty="0" smtClean="0"/>
              <a:t> and </a:t>
            </a:r>
            <a:r>
              <a:rPr lang="de-DE" dirty="0" err="1" smtClean="0"/>
              <a:t>Zenodo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Examples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93043" y="2012414"/>
            <a:ext cx="4217187" cy="4796544"/>
          </a:xfrm>
        </p:spPr>
        <p:txBody>
          <a:bodyPr/>
          <a:lstStyle/>
          <a:p>
            <a:pPr marL="0" indent="0">
              <a:buNone/>
            </a:pPr>
            <a:r>
              <a:rPr lang="de-DE" sz="1800" dirty="0"/>
              <a:t>Instructions under: </a:t>
            </a:r>
            <a:r>
              <a:rPr lang="de-DE" sz="1800" dirty="0">
                <a:hlinkClick r:id="rId2"/>
              </a:rPr>
              <a:t>https://guides.github.com/activities/citable-code/</a:t>
            </a: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  <a:p>
            <a:r>
              <a:rPr lang="de-DE" sz="1800" dirty="0" smtClean="0"/>
              <a:t>Store license in </a:t>
            </a:r>
            <a:r>
              <a:rPr lang="de-DE" sz="1800" dirty="0" err="1" smtClean="0"/>
              <a:t>GitHub repository</a:t>
            </a:r>
          </a:p>
          <a:p>
            <a:r>
              <a:rPr lang="de-DE" sz="1800" dirty="0" smtClean="0"/>
              <a:t>Login to </a:t>
            </a:r>
            <a:r>
              <a:rPr lang="de-DE" sz="1800" dirty="0" err="1" smtClean="0">
                <a:hlinkClick r:id="rId3"/>
              </a:rPr>
              <a:t>Zenodo</a:t>
            </a:r>
            <a:r>
              <a:rPr lang="de-DE" sz="1800" dirty="0" smtClean="0"/>
              <a:t> with </a:t>
            </a:r>
            <a:r>
              <a:rPr lang="de-DE" sz="1800" dirty="0" err="1" smtClean="0"/>
              <a:t>GitHub account</a:t>
            </a:r>
          </a:p>
          <a:p>
            <a:r>
              <a:rPr lang="de-DE" sz="1800" dirty="0" smtClean="0"/>
              <a:t>Giving</a:t>
            </a:r>
            <a:r>
              <a:rPr lang="de-DE" sz="1800" dirty="0" err="1" smtClean="0"/>
              <a:t> Zenodo Webhook rights to</a:t>
            </a:r>
            <a:r>
              <a:rPr lang="de-DE" sz="1800" dirty="0" smtClean="0"/>
              <a:t> the desired </a:t>
            </a:r>
            <a:r>
              <a:rPr lang="de-DE" sz="1800" dirty="0" err="1" smtClean="0"/>
              <a:t>GitHub repository</a:t>
            </a:r>
          </a:p>
          <a:p>
            <a:r>
              <a:rPr lang="de-DE" sz="1800" dirty="0" smtClean="0"/>
              <a:t>=&gt; Every time a new release is created in GitHub the code is now uploaded to Zenodo</a:t>
            </a:r>
          </a:p>
          <a:p>
            <a:r>
              <a:rPr lang="de-DE" sz="1800" dirty="0" smtClean="0"/>
              <a:t>On </a:t>
            </a:r>
            <a:r>
              <a:rPr lang="de-DE" sz="1800" dirty="0" err="1" smtClean="0"/>
              <a:t>Zenodo</a:t>
            </a:r>
            <a:r>
              <a:rPr lang="de-DE" sz="1800" dirty="0" smtClean="0"/>
              <a:t> supplement metadata =&gt; software </a:t>
            </a:r>
            <a:r>
              <a:rPr lang="de-DE" sz="1800" dirty="0" err="1" smtClean="0"/>
              <a:t>release</a:t>
            </a:r>
            <a:r>
              <a:rPr lang="de-DE" sz="1800" dirty="0" smtClean="0"/>
              <a:t> </a:t>
            </a:r>
            <a:r>
              <a:rPr lang="de-DE" sz="1800" dirty="0" err="1" smtClean="0"/>
              <a:t>gets</a:t>
            </a:r>
            <a:r>
              <a:rPr lang="de-DE" sz="1800" dirty="0" smtClean="0"/>
              <a:t> a DOI</a:t>
            </a:r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0230" y="2242898"/>
            <a:ext cx="5170395" cy="2028286"/>
          </a:xfrm>
          <a:prstGeom prst="rect">
            <a:avLst/>
          </a:prstGeom>
        </p:spPr>
      </p:pic>
      <p:sp>
        <p:nvSpPr>
          <p:cNvPr id="5" name="Pfeil nach rechts 4"/>
          <p:cNvSpPr/>
          <p:nvPr/>
        </p:nvSpPr>
        <p:spPr>
          <a:xfrm>
            <a:off x="4570654" y="3550274"/>
            <a:ext cx="3884081" cy="3765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736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 noGrp="1"/>
          </p:cNvSpPr>
          <p:nvPr>
            <p:ph type="title" idx="4294967295"/>
          </p:nvPr>
        </p:nvSpPr>
        <p:spPr>
          <a:xfrm>
            <a:off x="792163" y="739775"/>
            <a:ext cx="9288462" cy="398463"/>
          </a:xfrm>
        </p:spPr>
        <p:txBody>
          <a:bodyPr>
            <a:spAutoFit/>
          </a:bodyPr>
          <a:lstStyle/>
          <a:p>
            <a:pPr lvl="0"/>
            <a:r>
              <a:rPr lang="de-DE" dirty="0"/>
              <a:t>Journal </a:t>
            </a:r>
            <a:r>
              <a:rPr lang="de-DE" dirty="0" err="1"/>
              <a:t>of</a:t>
            </a:r>
            <a:r>
              <a:rPr lang="de-DE" dirty="0"/>
              <a:t> Open Source Software (JOSS)</a:t>
            </a:r>
          </a:p>
        </p:txBody>
      </p:sp>
      <p:sp>
        <p:nvSpPr>
          <p:cNvPr id="4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81891" y="1663700"/>
            <a:ext cx="5582372" cy="540067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GB" dirty="0"/>
              <a:t>Journal </a:t>
            </a:r>
            <a:r>
              <a:rPr lang="en-GB" dirty="0" smtClean="0"/>
              <a:t>for research software - </a:t>
            </a:r>
            <a:r>
              <a:rPr lang="en-GB" dirty="0">
                <a:hlinkClick r:id="rId3"/>
              </a:rPr>
              <a:t>http://joss.theoj.org</a:t>
            </a:r>
            <a:r>
              <a:rPr lang="en-GB" dirty="0"/>
              <a:t/>
            </a:r>
            <a:br>
              <a:rPr lang="en-GB" dirty="0"/>
            </a:br>
            <a:r>
              <a:rPr lang="en-GB" sz="1800" i="1" dirty="0"/>
              <a:t>“A developer friendly journal for research software packages</a:t>
            </a:r>
            <a:r>
              <a:rPr lang="en-GB" sz="1800" i="1" dirty="0" smtClean="0"/>
              <a:t>”</a:t>
            </a:r>
          </a:p>
          <a:p>
            <a:pPr marL="0" lvl="0" indent="0">
              <a:buNone/>
            </a:pPr>
            <a:endParaRPr lang="en-GB" sz="1800" i="1" dirty="0"/>
          </a:p>
          <a:p>
            <a:pPr lvl="0"/>
            <a:r>
              <a:rPr lang="en-GB" dirty="0" smtClean="0"/>
              <a:t>Researcher/developer </a:t>
            </a:r>
            <a:r>
              <a:rPr lang="en-US" dirty="0"/>
              <a:t>submit a "simple" paper with a predefined structure.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1800" i="1" dirty="0" smtClean="0"/>
              <a:t>“</a:t>
            </a:r>
            <a:r>
              <a:rPr lang="en-GB" sz="1800" i="1" dirty="0"/>
              <a:t>If you've already licensed your code and have good documentation then we expect that it should take less than an hour to prepare and submit your paper to JOSS</a:t>
            </a:r>
            <a:r>
              <a:rPr lang="en-GB" sz="1800" i="1" dirty="0" smtClean="0"/>
              <a:t>”</a:t>
            </a:r>
            <a:br>
              <a:rPr lang="en-GB" sz="1800" i="1" dirty="0" smtClean="0"/>
            </a:br>
            <a:endParaRPr lang="en-GB" sz="1800" i="1" dirty="0"/>
          </a:p>
          <a:p>
            <a:pPr lvl="0"/>
            <a:r>
              <a:rPr lang="en-GB" dirty="0" smtClean="0"/>
              <a:t>Repository</a:t>
            </a:r>
            <a:r>
              <a:rPr lang="en-GB" dirty="0"/>
              <a:t> for the source code can be freely chosen by the authors, </a:t>
            </a:r>
            <a:r>
              <a:rPr lang="en-GB" dirty="0" smtClean="0"/>
              <a:t>e.g. </a:t>
            </a:r>
            <a:r>
              <a:rPr lang="en-GB" dirty="0" err="1" smtClean="0"/>
              <a:t>github</a:t>
            </a:r>
            <a:r>
              <a:rPr lang="en-GB" dirty="0"/>
              <a:t>, </a:t>
            </a:r>
            <a:r>
              <a:rPr lang="en-GB" dirty="0" err="1"/>
              <a:t>zenodo</a:t>
            </a:r>
            <a:r>
              <a:rPr lang="en-GB" dirty="0"/>
              <a:t> ...</a:t>
            </a:r>
            <a:br>
              <a:rPr lang="en-GB" dirty="0"/>
            </a:br>
            <a:endParaRPr lang="en-GB" dirty="0"/>
          </a:p>
          <a:p>
            <a:pPr lvl="0"/>
            <a:r>
              <a:rPr lang="en-GB" dirty="0"/>
              <a:t>Open review processes: </a:t>
            </a:r>
            <a:r>
              <a:rPr lang="en-GB" dirty="0">
                <a:hlinkClick r:id="rId4"/>
              </a:rPr>
              <a:t>https</a:t>
            </a:r>
            <a:r>
              <a:rPr lang="en-GB">
                <a:hlinkClick r:id="rId4"/>
              </a:rPr>
              <a:t>://</a:t>
            </a:r>
            <a:r>
              <a:rPr lang="en-GB" smtClean="0">
                <a:hlinkClick r:id="rId4"/>
              </a:rPr>
              <a:t>github.com/openjournals/joss-reviews</a:t>
            </a:r>
            <a:endParaRPr lang="en-GB" dirty="0" smtClean="0"/>
          </a:p>
        </p:txBody>
      </p:sp>
      <p:pic>
        <p:nvPicPr>
          <p:cNvPr id="5" name="Grafi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4263" y="1500007"/>
            <a:ext cx="3727825" cy="424086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Publish data and software together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smtClean="0"/>
              <a:t>Providing code does not mean that others can make it work.</a:t>
            </a:r>
          </a:p>
          <a:p>
            <a:pPr marL="0" indent="0">
              <a:buNone/>
            </a:pPr>
            <a:endParaRPr lang="de-DE" dirty="0"/>
          </a:p>
          <a:p>
            <a:r>
              <a:rPr lang="en-US" dirty="0" smtClean="0"/>
              <a:t>Code of 402 </a:t>
            </a:r>
            <a:r>
              <a:rPr lang="en-US" dirty="0" err="1" smtClean="0"/>
              <a:t>articles</a:t>
            </a:r>
            <a:r>
              <a:rPr lang="en-US" dirty="0" smtClean="0"/>
              <a:t> from </a:t>
            </a:r>
            <a:r>
              <a:rPr lang="en-US" dirty="0" err="1" smtClean="0"/>
              <a:t>computer system research</a:t>
            </a:r>
            <a:r>
              <a:rPr lang="en-US" dirty="0" smtClean="0"/>
              <a:t>: 32% </a:t>
            </a:r>
            <a:r>
              <a:rPr lang="en-US" dirty="0" err="1" smtClean="0"/>
              <a:t>got up and running within</a:t>
            </a:r>
            <a:r>
              <a:rPr lang="en-US" dirty="0" smtClean="0"/>
              <a:t> 30 </a:t>
            </a:r>
            <a:r>
              <a:rPr lang="en-US" dirty="0" err="1" smtClean="0"/>
              <a:t>minutes</a:t>
            </a:r>
            <a:r>
              <a:rPr lang="en-US" dirty="0" smtClean="0"/>
              <a:t> (</a:t>
            </a:r>
            <a:r>
              <a:rPr lang="en-US" dirty="0" err="1" smtClean="0"/>
              <a:t>Collberg</a:t>
            </a:r>
            <a:r>
              <a:rPr lang="en-US" dirty="0" smtClean="0"/>
              <a:t> et al 2015)</a:t>
            </a:r>
          </a:p>
          <a:p>
            <a:r>
              <a:rPr lang="de-DE" dirty="0" smtClean="0"/>
              <a:t>14 of 62 results from available code and data reproducible (</a:t>
            </a:r>
            <a:r>
              <a:rPr lang="de-DE" dirty="0" err="1" smtClean="0"/>
              <a:t>Geary</a:t>
            </a:r>
            <a:r>
              <a:rPr lang="de-DE" dirty="0" smtClean="0"/>
              <a:t> et al., 2006)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Approaches to the joint storage of code and data</a:t>
            </a:r>
            <a:endParaRPr lang="de-DE" dirty="0"/>
          </a:p>
          <a:p>
            <a:r>
              <a:rPr lang="de-DE" dirty="0" err="1" smtClean="0"/>
              <a:t>Jupyter-Notebooks</a:t>
            </a:r>
            <a:r>
              <a:rPr lang="de-DE" dirty="0" smtClean="0"/>
              <a:t>: Save documentation and executable code together -&gt; data can be included if publicly available</a:t>
            </a:r>
          </a:p>
          <a:p>
            <a:r>
              <a:rPr lang="de-DE" dirty="0" err="1" smtClean="0"/>
              <a:t>RunMyCode</a:t>
            </a:r>
            <a:r>
              <a:rPr lang="de-DE" dirty="0" smtClean="0"/>
              <a:t>: </a:t>
            </a:r>
            <a:r>
              <a:rPr lang="de-DE" dirty="0"/>
              <a:t>Provide</a:t>
            </a:r>
            <a:r>
              <a:rPr lang="de-DE" dirty="0" smtClean="0"/>
              <a:t> code executable along with data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>
                <a:hlinkClick r:id="rId2"/>
              </a:rPr>
              <a:t>http</a:t>
            </a:r>
            <a:r>
              <a:rPr lang="de-DE" dirty="0" smtClean="0">
                <a:hlinkClick r:id="rId2"/>
              </a:rPr>
              <a:t>://</a:t>
            </a:r>
            <a:r>
              <a:rPr lang="de-DE" dirty="0" smtClean="0">
                <a:hlinkClick r:id="rId2"/>
              </a:rPr>
              <a:t>www.runmycode.org/</a:t>
            </a:r>
            <a:endParaRPr lang="de-DE" dirty="0" smtClean="0"/>
          </a:p>
          <a:p>
            <a:r>
              <a:rPr lang="de-DE" dirty="0" smtClean="0"/>
              <a:t>Virtual </a:t>
            </a:r>
            <a:r>
              <a:rPr lang="de-DE" dirty="0" smtClean="0"/>
              <a:t>machines with code and data, see e.g. Singularity </a:t>
            </a:r>
            <a:r>
              <a:rPr lang="de-DE" dirty="0" smtClean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www.sylabs.io/singularity</a:t>
            </a:r>
            <a:r>
              <a:rPr lang="de-DE" dirty="0" smtClean="0">
                <a:hlinkClick r:id="rId3"/>
              </a:rPr>
              <a:t>/</a:t>
            </a:r>
            <a:r>
              <a:rPr lang="de-DE" dirty="0" smtClean="0"/>
              <a:t> 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14025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</a:t>
            </a:r>
            <a:r>
              <a:rPr lang="de-DE" dirty="0" smtClean="0"/>
              <a:t>eferences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Collberg</a:t>
            </a:r>
            <a:r>
              <a:rPr lang="en-US" dirty="0"/>
              <a:t> Christian, </a:t>
            </a:r>
            <a:r>
              <a:rPr lang="en-US" dirty="0" err="1"/>
              <a:t>Proebsting</a:t>
            </a:r>
            <a:r>
              <a:rPr lang="en-US" dirty="0"/>
              <a:t>, Todd and Warren, Alex M. Repeatability and Benefaction in Computer Systems Research. , </a:t>
            </a:r>
            <a:r>
              <a:rPr lang="en-US" dirty="0" err="1"/>
              <a:t>studie</a:t>
            </a:r>
            <a:r>
              <a:rPr lang="en-US" dirty="0"/>
              <a:t> (2015</a:t>
            </a:r>
            <a:r>
              <a:rPr lang="en-US" dirty="0" smtClean="0"/>
              <a:t>).</a:t>
            </a:r>
          </a:p>
          <a:p>
            <a:r>
              <a:rPr lang="en-US" dirty="0" err="1"/>
              <a:t>Boettiger</a:t>
            </a:r>
            <a:r>
              <a:rPr lang="en-US" dirty="0"/>
              <a:t>, Carl. "An Introduction to </a:t>
            </a:r>
            <a:r>
              <a:rPr lang="en-US" dirty="0" err="1"/>
              <a:t>Docker</a:t>
            </a:r>
            <a:r>
              <a:rPr lang="en-US" dirty="0"/>
              <a:t> for Reproducible Research." </a:t>
            </a:r>
            <a:r>
              <a:rPr lang="en-US" i="1" dirty="0"/>
              <a:t>SIGOPS </a:t>
            </a:r>
            <a:r>
              <a:rPr lang="en-US" i="1" dirty="0" err="1"/>
              <a:t>Oper</a:t>
            </a:r>
            <a:r>
              <a:rPr lang="en-US" i="1" dirty="0"/>
              <a:t>. Syst. Rev.</a:t>
            </a:r>
            <a:r>
              <a:rPr lang="en-US" dirty="0"/>
              <a:t> 49 , no. 1 (2015): 71--79.</a:t>
            </a:r>
            <a:endParaRPr lang="de-DE" dirty="0"/>
          </a:p>
          <a:p>
            <a:r>
              <a:rPr lang="en-US" dirty="0" err="1"/>
              <a:t>McGeary</a:t>
            </a:r>
            <a:r>
              <a:rPr lang="en-US" dirty="0"/>
              <a:t>, Kerry Anne, McCullough, B. D. and Harrison, Teresa. "Lessons from the JMCB archive." </a:t>
            </a:r>
            <a:r>
              <a:rPr lang="en-US" i="1" dirty="0"/>
              <a:t>Journal of money credit and banking</a:t>
            </a:r>
            <a:r>
              <a:rPr lang="en-US" dirty="0"/>
              <a:t> 38 , no. 4 (2006): 1093-1107.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2109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791998" y="1871996"/>
            <a:ext cx="8856000" cy="3563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Mangal" pitchFamily="2"/>
              </a:rPr>
              <a:t>Goal: </a:t>
            </a:r>
            <a:r>
              <a:rPr lang="de-DE" sz="18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Mangal" pitchFamily="2"/>
              </a:rPr>
              <a:t>Traceability</a:t>
            </a:r>
            <a:r>
              <a:rPr lang="de-DE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Mangal" pitchFamily="2"/>
              </a:rPr>
              <a:t>/</a:t>
            </a:r>
            <a:r>
              <a:rPr lang="de-DE" dirty="0" err="1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r</a:t>
            </a:r>
            <a:r>
              <a:rPr lang="de-DE" sz="18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Mangal" pitchFamily="2"/>
              </a:rPr>
              <a:t>eplicability</a:t>
            </a:r>
            <a:r>
              <a:rPr lang="de-DE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Mangal" pitchFamily="2"/>
              </a:rPr>
              <a:t> 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Mangal" pitchFamily="2"/>
              </a:rPr>
              <a:t>of a research process</a:t>
            </a:r>
          </a:p>
        </p:txBody>
      </p:sp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03998" y="634122"/>
            <a:ext cx="9072000" cy="596189"/>
          </a:xfrm>
        </p:spPr>
        <p:txBody>
          <a:bodyPr>
            <a:spAutoFit/>
          </a:bodyPr>
          <a:lstStyle/>
          <a:p>
            <a:pPr lvl="0"/>
            <a:r>
              <a:rPr lang="de-DE" dirty="0" err="1"/>
              <a:t>Documentation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R</a:t>
            </a:r>
            <a:r>
              <a:rPr lang="de-DE" dirty="0" smtClean="0"/>
              <a:t>esearch </a:t>
            </a:r>
            <a:r>
              <a:rPr lang="de-DE" dirty="0" err="1"/>
              <a:t>P</a:t>
            </a:r>
            <a:r>
              <a:rPr lang="de-DE" dirty="0" err="1" smtClean="0"/>
              <a:t>rocess</a:t>
            </a:r>
            <a:endParaRPr lang="de-DE" dirty="0"/>
          </a:p>
        </p:txBody>
      </p:sp>
      <p:sp>
        <p:nvSpPr>
          <p:cNvPr id="14" name="Wolke 3"/>
          <p:cNvSpPr/>
          <p:nvPr/>
        </p:nvSpPr>
        <p:spPr>
          <a:xfrm>
            <a:off x="1182644" y="4357647"/>
            <a:ext cx="3076169" cy="241638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6083CB"/>
              </a:gs>
              <a:gs pos="100000">
                <a:srgbClr val="3E70CA"/>
              </a:gs>
            </a:gsLst>
            <a:lin ang="5400000"/>
          </a:gradFill>
          <a:ln cap="flat">
            <a:noFill/>
            <a:prstDash val="solid"/>
          </a:ln>
          <a:effectLst>
            <a:outerShdw dist="19046" dir="5400000" algn="tl">
              <a:srgbClr val="000000">
                <a:alpha val="63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2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Scientific Community</a:t>
            </a:r>
          </a:p>
        </p:txBody>
      </p:sp>
      <p:sp>
        <p:nvSpPr>
          <p:cNvPr id="15" name="Gefaltete Ecke 4"/>
          <p:cNvSpPr/>
          <p:nvPr/>
        </p:nvSpPr>
        <p:spPr>
          <a:xfrm>
            <a:off x="3569374" y="4949510"/>
            <a:ext cx="471793" cy="573932"/>
          </a:xfrm>
          <a:custGeom>
            <a:avLst>
              <a:gd name="f5" fmla="val 16667"/>
            </a:avLst>
            <a:gdLst>
              <a:gd name="f1" fmla="val w"/>
              <a:gd name="f2" fmla="val h"/>
              <a:gd name="f3" fmla="val ss"/>
              <a:gd name="f4" fmla="val 0"/>
              <a:gd name="f5" fmla="val 16667"/>
              <a:gd name="f6" fmla="abs f1"/>
              <a:gd name="f7" fmla="abs f2"/>
              <a:gd name="f8" fmla="abs f3"/>
              <a:gd name="f9" fmla="val f4"/>
              <a:gd name="f10" fmla="val f5"/>
              <a:gd name="f11" fmla="?: f6 f1 1"/>
              <a:gd name="f12" fmla="?: f7 f2 1"/>
              <a:gd name="f13" fmla="?: f8 f3 1"/>
              <a:gd name="f14" fmla="*/ f11 1 21600"/>
              <a:gd name="f15" fmla="*/ f12 1 21600"/>
              <a:gd name="f16" fmla="*/ 21600 f11 1"/>
              <a:gd name="f17" fmla="*/ 21600 f12 1"/>
              <a:gd name="f18" fmla="min f15 f14"/>
              <a:gd name="f19" fmla="*/ f16 1 f13"/>
              <a:gd name="f20" fmla="*/ f17 1 f13"/>
              <a:gd name="f21" fmla="val f19"/>
              <a:gd name="f22" fmla="val f20"/>
              <a:gd name="f23" fmla="*/ f9 f18 1"/>
              <a:gd name="f24" fmla="+- f22 0 f9"/>
              <a:gd name="f25" fmla="+- f21 0 f9"/>
              <a:gd name="f26" fmla="*/ f21 f18 1"/>
              <a:gd name="f27" fmla="*/ f22 f18 1"/>
              <a:gd name="f28" fmla="min f25 f24"/>
              <a:gd name="f29" fmla="*/ f28 f10 1"/>
              <a:gd name="f30" fmla="*/ f29 1 100000"/>
              <a:gd name="f31" fmla="*/ f30 1 5"/>
              <a:gd name="f32" fmla="+- f21 0 f30"/>
              <a:gd name="f33" fmla="+- f22 0 f30"/>
              <a:gd name="f34" fmla="+- f32 f31 0"/>
              <a:gd name="f35" fmla="+- f33 f31 0"/>
              <a:gd name="f36" fmla="*/ f33 f18 1"/>
              <a:gd name="f37" fmla="*/ f32 f18 1"/>
              <a:gd name="f38" fmla="*/ f34 f18 1"/>
              <a:gd name="f39" fmla="*/ f35 f1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3" t="f23" r="f26" b="f36"/>
            <a:pathLst>
              <a:path stroke="0">
                <a:moveTo>
                  <a:pt x="f23" y="f23"/>
                </a:moveTo>
                <a:lnTo>
                  <a:pt x="f26" y="f23"/>
                </a:lnTo>
                <a:lnTo>
                  <a:pt x="f26" y="f36"/>
                </a:lnTo>
                <a:lnTo>
                  <a:pt x="f37" y="f27"/>
                </a:lnTo>
                <a:lnTo>
                  <a:pt x="f23" y="f27"/>
                </a:lnTo>
                <a:close/>
              </a:path>
              <a:path stroke="0">
                <a:moveTo>
                  <a:pt x="f37" y="f27"/>
                </a:moveTo>
                <a:lnTo>
                  <a:pt x="f38" y="f39"/>
                </a:lnTo>
                <a:lnTo>
                  <a:pt x="f26" y="f36"/>
                </a:lnTo>
                <a:close/>
              </a:path>
              <a:path fill="none">
                <a:moveTo>
                  <a:pt x="f37" y="f27"/>
                </a:moveTo>
                <a:lnTo>
                  <a:pt x="f38" y="f39"/>
                </a:lnTo>
                <a:lnTo>
                  <a:pt x="f26" y="f36"/>
                </a:lnTo>
                <a:lnTo>
                  <a:pt x="f37" y="f27"/>
                </a:lnTo>
                <a:lnTo>
                  <a:pt x="f23" y="f27"/>
                </a:lnTo>
                <a:lnTo>
                  <a:pt x="f23" y="f23"/>
                </a:lnTo>
                <a:lnTo>
                  <a:pt x="f26" y="f23"/>
                </a:lnTo>
                <a:lnTo>
                  <a:pt x="f26" y="f36"/>
                </a:lnTo>
              </a:path>
            </a:pathLst>
          </a:custGeom>
          <a:solidFill>
            <a:srgbClr val="5B9BD5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7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paper</a:t>
            </a:r>
          </a:p>
        </p:txBody>
      </p:sp>
      <p:sp>
        <p:nvSpPr>
          <p:cNvPr id="16" name="Zylinder 5"/>
          <p:cNvSpPr/>
          <p:nvPr/>
        </p:nvSpPr>
        <p:spPr>
          <a:xfrm>
            <a:off x="5761456" y="4637124"/>
            <a:ext cx="539889" cy="418292"/>
          </a:xfrm>
          <a:custGeom>
            <a:avLst>
              <a:gd name="f10" fmla="val 25000"/>
            </a:avLst>
            <a:gdLst>
              <a:gd name="f1" fmla="val 21600000"/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+- 0 0 10800000"/>
              <a:gd name="f10" fmla="val 25000"/>
              <a:gd name="f11" fmla="+- 0 0 -360"/>
              <a:gd name="f12" fmla="abs f5"/>
              <a:gd name="f13" fmla="abs f6"/>
              <a:gd name="f14" fmla="abs f7"/>
              <a:gd name="f15" fmla="val f8"/>
              <a:gd name="f16" fmla="val f10"/>
              <a:gd name="f17" fmla="*/ f11 f2 1"/>
              <a:gd name="f18" fmla="?: f12 f5 1"/>
              <a:gd name="f19" fmla="?: f13 f6 1"/>
              <a:gd name="f20" fmla="?: f14 f7 1"/>
              <a:gd name="f21" fmla="*/ f17 1 f4"/>
              <a:gd name="f22" fmla="*/ f18 1 21600"/>
              <a:gd name="f23" fmla="*/ f19 1 21600"/>
              <a:gd name="f24" fmla="*/ 21600 f18 1"/>
              <a:gd name="f25" fmla="*/ 21600 f19 1"/>
              <a:gd name="f26" fmla="+- f21 0 f3"/>
              <a:gd name="f27" fmla="min f23 f22"/>
              <a:gd name="f28" fmla="*/ f24 1 f20"/>
              <a:gd name="f29" fmla="*/ f25 1 f20"/>
              <a:gd name="f30" fmla="val f28"/>
              <a:gd name="f31" fmla="val f29"/>
              <a:gd name="f32" fmla="*/ f15 f27 1"/>
              <a:gd name="f33" fmla="+- f31 0 f15"/>
              <a:gd name="f34" fmla="+- f30 0 f15"/>
              <a:gd name="f35" fmla="*/ f30 f27 1"/>
              <a:gd name="f36" fmla="*/ f34 1 2"/>
              <a:gd name="f37" fmla="min f34 f33"/>
              <a:gd name="f38" fmla="+- f15 f36 0"/>
              <a:gd name="f39" fmla="*/ f37 f16 1"/>
              <a:gd name="f40" fmla="*/ f36 f27 1"/>
              <a:gd name="f41" fmla="*/ f39 1 200000"/>
              <a:gd name="f42" fmla="*/ f38 f27 1"/>
              <a:gd name="f43" fmla="+- f41 f41 0"/>
              <a:gd name="f44" fmla="+- f31 0 f41"/>
              <a:gd name="f45" fmla="*/ f41 f27 1"/>
              <a:gd name="f46" fmla="*/ f43 f27 1"/>
              <a:gd name="f47" fmla="*/ f44 f2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6">
                <a:pos x="f42" y="f46"/>
              </a:cxn>
            </a:cxnLst>
            <a:rect l="f32" t="f46" r="f35" b="f47"/>
            <a:pathLst>
              <a:path stroke="0">
                <a:moveTo>
                  <a:pt x="f32" y="f45"/>
                </a:moveTo>
                <a:arcTo wR="f40" hR="f45" stAng="f2" swAng="f9"/>
                <a:lnTo>
                  <a:pt x="f35" y="f47"/>
                </a:lnTo>
                <a:arcTo wR="f40" hR="f45" stAng="f8" swAng="f2"/>
                <a:close/>
              </a:path>
              <a:path stroke="0">
                <a:moveTo>
                  <a:pt x="f32" y="f45"/>
                </a:moveTo>
                <a:arcTo wR="f40" hR="f45" stAng="f2" swAng="f1"/>
                <a:close/>
              </a:path>
              <a:path fill="none">
                <a:moveTo>
                  <a:pt x="f35" y="f45"/>
                </a:moveTo>
                <a:arcTo wR="f40" hR="f45" stAng="f8" swAng="f1"/>
                <a:lnTo>
                  <a:pt x="f35" y="f47"/>
                </a:lnTo>
                <a:arcTo wR="f40" hR="f45" stAng="f8" swAng="f2"/>
                <a:lnTo>
                  <a:pt x="f32" y="f45"/>
                </a:lnTo>
              </a:path>
            </a:pathLst>
          </a:custGeom>
          <a:solidFill>
            <a:srgbClr val="5B9BD5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7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analysis data</a:t>
            </a:r>
          </a:p>
        </p:txBody>
      </p:sp>
      <p:sp>
        <p:nvSpPr>
          <p:cNvPr id="17" name="Zylinder 6"/>
          <p:cNvSpPr/>
          <p:nvPr/>
        </p:nvSpPr>
        <p:spPr>
          <a:xfrm>
            <a:off x="8197747" y="4637508"/>
            <a:ext cx="539889" cy="418292"/>
          </a:xfrm>
          <a:custGeom>
            <a:avLst>
              <a:gd name="f10" fmla="val 25000"/>
            </a:avLst>
            <a:gdLst>
              <a:gd name="f1" fmla="val 21600000"/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+- 0 0 10800000"/>
              <a:gd name="f10" fmla="val 25000"/>
              <a:gd name="f11" fmla="+- 0 0 -360"/>
              <a:gd name="f12" fmla="abs f5"/>
              <a:gd name="f13" fmla="abs f6"/>
              <a:gd name="f14" fmla="abs f7"/>
              <a:gd name="f15" fmla="val f8"/>
              <a:gd name="f16" fmla="val f10"/>
              <a:gd name="f17" fmla="*/ f11 f2 1"/>
              <a:gd name="f18" fmla="?: f12 f5 1"/>
              <a:gd name="f19" fmla="?: f13 f6 1"/>
              <a:gd name="f20" fmla="?: f14 f7 1"/>
              <a:gd name="f21" fmla="*/ f17 1 f4"/>
              <a:gd name="f22" fmla="*/ f18 1 21600"/>
              <a:gd name="f23" fmla="*/ f19 1 21600"/>
              <a:gd name="f24" fmla="*/ 21600 f18 1"/>
              <a:gd name="f25" fmla="*/ 21600 f19 1"/>
              <a:gd name="f26" fmla="+- f21 0 f3"/>
              <a:gd name="f27" fmla="min f23 f22"/>
              <a:gd name="f28" fmla="*/ f24 1 f20"/>
              <a:gd name="f29" fmla="*/ f25 1 f20"/>
              <a:gd name="f30" fmla="val f28"/>
              <a:gd name="f31" fmla="val f29"/>
              <a:gd name="f32" fmla="*/ f15 f27 1"/>
              <a:gd name="f33" fmla="+- f31 0 f15"/>
              <a:gd name="f34" fmla="+- f30 0 f15"/>
              <a:gd name="f35" fmla="*/ f30 f27 1"/>
              <a:gd name="f36" fmla="*/ f34 1 2"/>
              <a:gd name="f37" fmla="min f34 f33"/>
              <a:gd name="f38" fmla="+- f15 f36 0"/>
              <a:gd name="f39" fmla="*/ f37 f16 1"/>
              <a:gd name="f40" fmla="*/ f36 f27 1"/>
              <a:gd name="f41" fmla="*/ f39 1 200000"/>
              <a:gd name="f42" fmla="*/ f38 f27 1"/>
              <a:gd name="f43" fmla="+- f41 f41 0"/>
              <a:gd name="f44" fmla="+- f31 0 f41"/>
              <a:gd name="f45" fmla="*/ f41 f27 1"/>
              <a:gd name="f46" fmla="*/ f43 f27 1"/>
              <a:gd name="f47" fmla="*/ f44 f2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6">
                <a:pos x="f42" y="f46"/>
              </a:cxn>
            </a:cxnLst>
            <a:rect l="f32" t="f46" r="f35" b="f47"/>
            <a:pathLst>
              <a:path stroke="0">
                <a:moveTo>
                  <a:pt x="f32" y="f45"/>
                </a:moveTo>
                <a:arcTo wR="f40" hR="f45" stAng="f2" swAng="f9"/>
                <a:lnTo>
                  <a:pt x="f35" y="f47"/>
                </a:lnTo>
                <a:arcTo wR="f40" hR="f45" stAng="f8" swAng="f2"/>
                <a:close/>
              </a:path>
              <a:path stroke="0">
                <a:moveTo>
                  <a:pt x="f32" y="f45"/>
                </a:moveTo>
                <a:arcTo wR="f40" hR="f45" stAng="f2" swAng="f1"/>
                <a:close/>
              </a:path>
              <a:path fill="none">
                <a:moveTo>
                  <a:pt x="f35" y="f45"/>
                </a:moveTo>
                <a:arcTo wR="f40" hR="f45" stAng="f8" swAng="f1"/>
                <a:lnTo>
                  <a:pt x="f35" y="f47"/>
                </a:lnTo>
                <a:arcTo wR="f40" hR="f45" stAng="f8" swAng="f2"/>
                <a:lnTo>
                  <a:pt x="f32" y="f45"/>
                </a:lnTo>
              </a:path>
            </a:pathLst>
          </a:custGeom>
          <a:solidFill>
            <a:srgbClr val="5B9BD5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800" dirty="0" err="1">
                <a:solidFill>
                  <a:srgbClr val="FFFFFF"/>
                </a:solidFill>
                <a:latin typeface="Calibri"/>
              </a:rPr>
              <a:t>r</a:t>
            </a:r>
            <a:r>
              <a:rPr lang="de-DE" sz="800" b="0" i="0" u="none" strike="noStrike" kern="1200" cap="none" spc="0" baseline="0" dirty="0" err="1" smtClean="0">
                <a:solidFill>
                  <a:srgbClr val="FFFFFF"/>
                </a:solidFill>
                <a:uFillTx/>
                <a:latin typeface="Calibri"/>
              </a:rPr>
              <a:t>aw</a:t>
            </a:r>
            <a:r>
              <a:rPr lang="de-DE" sz="8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/>
              </a:rPr>
              <a:t> </a:t>
            </a:r>
            <a:r>
              <a:rPr lang="de-DE" sz="800" b="0" i="0" u="none" strike="noStrike" kern="1200" cap="none" spc="0" baseline="0" dirty="0" err="1">
                <a:solidFill>
                  <a:srgbClr val="FFFFFF"/>
                </a:solidFill>
                <a:uFillTx/>
                <a:latin typeface="Calibri"/>
              </a:rPr>
              <a:t>data</a:t>
            </a:r>
            <a:endParaRPr lang="de-DE" sz="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8" name="Abgerundetes Rechteck 7"/>
          <p:cNvSpPr/>
          <p:nvPr/>
        </p:nvSpPr>
        <p:spPr>
          <a:xfrm>
            <a:off x="8447945" y="3790490"/>
            <a:ext cx="953307" cy="42899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70AD47"/>
          </a:solidFill>
          <a:ln w="12701" cap="flat">
            <a:solidFill>
              <a:srgbClr val="507E32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Data collection</a:t>
            </a:r>
          </a:p>
        </p:txBody>
      </p:sp>
      <p:sp>
        <p:nvSpPr>
          <p:cNvPr id="19" name="Abgerundetes Rechteck 8"/>
          <p:cNvSpPr/>
          <p:nvPr/>
        </p:nvSpPr>
        <p:spPr>
          <a:xfrm>
            <a:off x="5797968" y="3785625"/>
            <a:ext cx="953307" cy="42899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70AD47"/>
          </a:solidFill>
          <a:ln w="12701" cap="flat">
            <a:solidFill>
              <a:srgbClr val="507E32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data analysis</a:t>
            </a:r>
          </a:p>
        </p:txBody>
      </p:sp>
      <p:sp>
        <p:nvSpPr>
          <p:cNvPr id="20" name="Abgerundetes Rechteck 9"/>
          <p:cNvSpPr/>
          <p:nvPr/>
        </p:nvSpPr>
        <p:spPr>
          <a:xfrm>
            <a:off x="3312154" y="3783211"/>
            <a:ext cx="953307" cy="42899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70AD47"/>
          </a:solidFill>
          <a:ln w="12701" cap="flat">
            <a:solidFill>
              <a:srgbClr val="507E32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Publication</a:t>
            </a:r>
          </a:p>
        </p:txBody>
      </p:sp>
      <p:grpSp>
        <p:nvGrpSpPr>
          <p:cNvPr id="22" name="Gruppieren 13"/>
          <p:cNvGrpSpPr/>
          <p:nvPr/>
        </p:nvGrpSpPr>
        <p:grpSpPr>
          <a:xfrm>
            <a:off x="4666435" y="5363916"/>
            <a:ext cx="714978" cy="624481"/>
            <a:chOff x="4538688" y="4631051"/>
            <a:chExt cx="714978" cy="624481"/>
          </a:xfrm>
        </p:grpSpPr>
        <p:sp>
          <p:nvSpPr>
            <p:cNvPr id="23" name="Gefaltete Ecke 14"/>
            <p:cNvSpPr/>
            <p:nvPr/>
          </p:nvSpPr>
          <p:spPr>
            <a:xfrm>
              <a:off x="4758921" y="4631051"/>
              <a:ext cx="351010" cy="398422"/>
            </a:xfrm>
            <a:custGeom>
              <a:avLst>
                <a:gd name="f5" fmla="val 16667"/>
              </a:avLst>
              <a:gdLst>
                <a:gd name="f1" fmla="val w"/>
                <a:gd name="f2" fmla="val h"/>
                <a:gd name="f3" fmla="val ss"/>
                <a:gd name="f4" fmla="val 0"/>
                <a:gd name="f5" fmla="val 16667"/>
                <a:gd name="f6" fmla="abs f1"/>
                <a:gd name="f7" fmla="abs f2"/>
                <a:gd name="f8" fmla="abs f3"/>
                <a:gd name="f9" fmla="val f4"/>
                <a:gd name="f10" fmla="val f5"/>
                <a:gd name="f11" fmla="?: f6 f1 1"/>
                <a:gd name="f12" fmla="?: f7 f2 1"/>
                <a:gd name="f13" fmla="?: f8 f3 1"/>
                <a:gd name="f14" fmla="*/ f11 1 21600"/>
                <a:gd name="f15" fmla="*/ f12 1 21600"/>
                <a:gd name="f16" fmla="*/ 21600 f11 1"/>
                <a:gd name="f17" fmla="*/ 21600 f12 1"/>
                <a:gd name="f18" fmla="min f15 f14"/>
                <a:gd name="f19" fmla="*/ f16 1 f13"/>
                <a:gd name="f20" fmla="*/ f17 1 f13"/>
                <a:gd name="f21" fmla="val f19"/>
                <a:gd name="f22" fmla="val f20"/>
                <a:gd name="f23" fmla="*/ f9 f18 1"/>
                <a:gd name="f24" fmla="+- f22 0 f9"/>
                <a:gd name="f25" fmla="+- f21 0 f9"/>
                <a:gd name="f26" fmla="*/ f21 f18 1"/>
                <a:gd name="f27" fmla="*/ f22 f18 1"/>
                <a:gd name="f28" fmla="min f25 f24"/>
                <a:gd name="f29" fmla="*/ f28 f10 1"/>
                <a:gd name="f30" fmla="*/ f29 1 100000"/>
                <a:gd name="f31" fmla="*/ f30 1 5"/>
                <a:gd name="f32" fmla="+- f21 0 f30"/>
                <a:gd name="f33" fmla="+- f22 0 f30"/>
                <a:gd name="f34" fmla="+- f32 f31 0"/>
                <a:gd name="f35" fmla="+- f33 f31 0"/>
                <a:gd name="f36" fmla="*/ f33 f18 1"/>
                <a:gd name="f37" fmla="*/ f32 f18 1"/>
                <a:gd name="f38" fmla="*/ f34 f18 1"/>
                <a:gd name="f39" fmla="*/ f35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3" r="f26" b="f36"/>
              <a:pathLst>
                <a:path stroke="0">
                  <a:moveTo>
                    <a:pt x="f23" y="f23"/>
                  </a:moveTo>
                  <a:lnTo>
                    <a:pt x="f26" y="f23"/>
                  </a:lnTo>
                  <a:lnTo>
                    <a:pt x="f26" y="f36"/>
                  </a:lnTo>
                  <a:lnTo>
                    <a:pt x="f37" y="f27"/>
                  </a:lnTo>
                  <a:lnTo>
                    <a:pt x="f23" y="f27"/>
                  </a:lnTo>
                  <a:close/>
                </a:path>
                <a:path stroke="0">
                  <a:moveTo>
                    <a:pt x="f37" y="f27"/>
                  </a:moveTo>
                  <a:lnTo>
                    <a:pt x="f38" y="f39"/>
                  </a:lnTo>
                  <a:lnTo>
                    <a:pt x="f26" y="f36"/>
                  </a:lnTo>
                  <a:close/>
                </a:path>
                <a:path fill="none">
                  <a:moveTo>
                    <a:pt x="f37" y="f27"/>
                  </a:moveTo>
                  <a:lnTo>
                    <a:pt x="f38" y="f39"/>
                  </a:lnTo>
                  <a:lnTo>
                    <a:pt x="f26" y="f36"/>
                  </a:lnTo>
                  <a:lnTo>
                    <a:pt x="f37" y="f27"/>
                  </a:lnTo>
                  <a:lnTo>
                    <a:pt x="f23" y="f27"/>
                  </a:lnTo>
                  <a:lnTo>
                    <a:pt x="f23" y="f23"/>
                  </a:lnTo>
                  <a:lnTo>
                    <a:pt x="f26" y="f23"/>
                  </a:lnTo>
                  <a:lnTo>
                    <a:pt x="f26" y="f36"/>
                  </a:lnTo>
                </a:path>
              </a:pathLst>
            </a:custGeom>
            <a:solidFill>
              <a:srgbClr val="5B9BD5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9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&lt;/&gt;</a:t>
              </a:r>
            </a:p>
          </p:txBody>
        </p:sp>
        <p:sp>
          <p:nvSpPr>
            <p:cNvPr id="24" name="Textfeld 15"/>
            <p:cNvSpPr txBox="1"/>
            <p:nvPr/>
          </p:nvSpPr>
          <p:spPr>
            <a:xfrm>
              <a:off x="4538688" y="5041526"/>
              <a:ext cx="714978" cy="21400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9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code scripts</a:t>
              </a:r>
            </a:p>
          </p:txBody>
        </p:sp>
      </p:grpSp>
      <p:grpSp>
        <p:nvGrpSpPr>
          <p:cNvPr id="25" name="Gruppieren 16"/>
          <p:cNvGrpSpPr/>
          <p:nvPr/>
        </p:nvGrpSpPr>
        <p:grpSpPr>
          <a:xfrm>
            <a:off x="6159568" y="5319312"/>
            <a:ext cx="714978" cy="637282"/>
            <a:chOff x="6031821" y="4586447"/>
            <a:chExt cx="714978" cy="637282"/>
          </a:xfrm>
        </p:grpSpPr>
        <p:sp>
          <p:nvSpPr>
            <p:cNvPr id="26" name="Gefaltete Ecke 17"/>
            <p:cNvSpPr/>
            <p:nvPr/>
          </p:nvSpPr>
          <p:spPr>
            <a:xfrm>
              <a:off x="6203271" y="4586447"/>
              <a:ext cx="351010" cy="398422"/>
            </a:xfrm>
            <a:custGeom>
              <a:avLst>
                <a:gd name="f5" fmla="val 16667"/>
              </a:avLst>
              <a:gdLst>
                <a:gd name="f1" fmla="val w"/>
                <a:gd name="f2" fmla="val h"/>
                <a:gd name="f3" fmla="val ss"/>
                <a:gd name="f4" fmla="val 0"/>
                <a:gd name="f5" fmla="val 16667"/>
                <a:gd name="f6" fmla="abs f1"/>
                <a:gd name="f7" fmla="abs f2"/>
                <a:gd name="f8" fmla="abs f3"/>
                <a:gd name="f9" fmla="val f4"/>
                <a:gd name="f10" fmla="val f5"/>
                <a:gd name="f11" fmla="?: f6 f1 1"/>
                <a:gd name="f12" fmla="?: f7 f2 1"/>
                <a:gd name="f13" fmla="?: f8 f3 1"/>
                <a:gd name="f14" fmla="*/ f11 1 21600"/>
                <a:gd name="f15" fmla="*/ f12 1 21600"/>
                <a:gd name="f16" fmla="*/ 21600 f11 1"/>
                <a:gd name="f17" fmla="*/ 21600 f12 1"/>
                <a:gd name="f18" fmla="min f15 f14"/>
                <a:gd name="f19" fmla="*/ f16 1 f13"/>
                <a:gd name="f20" fmla="*/ f17 1 f13"/>
                <a:gd name="f21" fmla="val f19"/>
                <a:gd name="f22" fmla="val f20"/>
                <a:gd name="f23" fmla="*/ f9 f18 1"/>
                <a:gd name="f24" fmla="+- f22 0 f9"/>
                <a:gd name="f25" fmla="+- f21 0 f9"/>
                <a:gd name="f26" fmla="*/ f21 f18 1"/>
                <a:gd name="f27" fmla="*/ f22 f18 1"/>
                <a:gd name="f28" fmla="min f25 f24"/>
                <a:gd name="f29" fmla="*/ f28 f10 1"/>
                <a:gd name="f30" fmla="*/ f29 1 100000"/>
                <a:gd name="f31" fmla="*/ f30 1 5"/>
                <a:gd name="f32" fmla="+- f21 0 f30"/>
                <a:gd name="f33" fmla="+- f22 0 f30"/>
                <a:gd name="f34" fmla="+- f32 f31 0"/>
                <a:gd name="f35" fmla="+- f33 f31 0"/>
                <a:gd name="f36" fmla="*/ f33 f18 1"/>
                <a:gd name="f37" fmla="*/ f32 f18 1"/>
                <a:gd name="f38" fmla="*/ f34 f18 1"/>
                <a:gd name="f39" fmla="*/ f35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3" r="f26" b="f36"/>
              <a:pathLst>
                <a:path stroke="0">
                  <a:moveTo>
                    <a:pt x="f23" y="f23"/>
                  </a:moveTo>
                  <a:lnTo>
                    <a:pt x="f26" y="f23"/>
                  </a:lnTo>
                  <a:lnTo>
                    <a:pt x="f26" y="f36"/>
                  </a:lnTo>
                  <a:lnTo>
                    <a:pt x="f37" y="f27"/>
                  </a:lnTo>
                  <a:lnTo>
                    <a:pt x="f23" y="f27"/>
                  </a:lnTo>
                  <a:close/>
                </a:path>
                <a:path stroke="0">
                  <a:moveTo>
                    <a:pt x="f37" y="f27"/>
                  </a:moveTo>
                  <a:lnTo>
                    <a:pt x="f38" y="f39"/>
                  </a:lnTo>
                  <a:lnTo>
                    <a:pt x="f26" y="f36"/>
                  </a:lnTo>
                  <a:close/>
                </a:path>
                <a:path fill="none">
                  <a:moveTo>
                    <a:pt x="f37" y="f27"/>
                  </a:moveTo>
                  <a:lnTo>
                    <a:pt x="f38" y="f39"/>
                  </a:lnTo>
                  <a:lnTo>
                    <a:pt x="f26" y="f36"/>
                  </a:lnTo>
                  <a:lnTo>
                    <a:pt x="f37" y="f27"/>
                  </a:lnTo>
                  <a:lnTo>
                    <a:pt x="f23" y="f27"/>
                  </a:lnTo>
                  <a:lnTo>
                    <a:pt x="f23" y="f23"/>
                  </a:lnTo>
                  <a:lnTo>
                    <a:pt x="f26" y="f23"/>
                  </a:lnTo>
                  <a:lnTo>
                    <a:pt x="f26" y="f36"/>
                  </a:lnTo>
                </a:path>
              </a:pathLst>
            </a:custGeom>
            <a:solidFill>
              <a:srgbClr val="5B9BD5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9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&lt;/&gt;</a:t>
              </a:r>
            </a:p>
          </p:txBody>
        </p:sp>
        <p:sp>
          <p:nvSpPr>
            <p:cNvPr id="27" name="Textfeld 18"/>
            <p:cNvSpPr txBox="1"/>
            <p:nvPr/>
          </p:nvSpPr>
          <p:spPr>
            <a:xfrm>
              <a:off x="6031821" y="5009723"/>
              <a:ext cx="714978" cy="21400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9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code scripts</a:t>
              </a:r>
            </a:p>
          </p:txBody>
        </p:sp>
      </p:grpSp>
      <p:grpSp>
        <p:nvGrpSpPr>
          <p:cNvPr id="28" name="Gruppieren 19"/>
          <p:cNvGrpSpPr/>
          <p:nvPr/>
        </p:nvGrpSpPr>
        <p:grpSpPr>
          <a:xfrm>
            <a:off x="8686274" y="5273848"/>
            <a:ext cx="714978" cy="637273"/>
            <a:chOff x="8558527" y="4540983"/>
            <a:chExt cx="714978" cy="637273"/>
          </a:xfrm>
        </p:grpSpPr>
        <p:sp>
          <p:nvSpPr>
            <p:cNvPr id="29" name="Gefaltete Ecke 20"/>
            <p:cNvSpPr/>
            <p:nvPr/>
          </p:nvSpPr>
          <p:spPr>
            <a:xfrm>
              <a:off x="8729977" y="4540983"/>
              <a:ext cx="351010" cy="398422"/>
            </a:xfrm>
            <a:custGeom>
              <a:avLst>
                <a:gd name="f5" fmla="val 16667"/>
              </a:avLst>
              <a:gdLst>
                <a:gd name="f1" fmla="val w"/>
                <a:gd name="f2" fmla="val h"/>
                <a:gd name="f3" fmla="val ss"/>
                <a:gd name="f4" fmla="val 0"/>
                <a:gd name="f5" fmla="val 16667"/>
                <a:gd name="f6" fmla="abs f1"/>
                <a:gd name="f7" fmla="abs f2"/>
                <a:gd name="f8" fmla="abs f3"/>
                <a:gd name="f9" fmla="val f4"/>
                <a:gd name="f10" fmla="val f5"/>
                <a:gd name="f11" fmla="?: f6 f1 1"/>
                <a:gd name="f12" fmla="?: f7 f2 1"/>
                <a:gd name="f13" fmla="?: f8 f3 1"/>
                <a:gd name="f14" fmla="*/ f11 1 21600"/>
                <a:gd name="f15" fmla="*/ f12 1 21600"/>
                <a:gd name="f16" fmla="*/ 21600 f11 1"/>
                <a:gd name="f17" fmla="*/ 21600 f12 1"/>
                <a:gd name="f18" fmla="min f15 f14"/>
                <a:gd name="f19" fmla="*/ f16 1 f13"/>
                <a:gd name="f20" fmla="*/ f17 1 f13"/>
                <a:gd name="f21" fmla="val f19"/>
                <a:gd name="f22" fmla="val f20"/>
                <a:gd name="f23" fmla="*/ f9 f18 1"/>
                <a:gd name="f24" fmla="+- f22 0 f9"/>
                <a:gd name="f25" fmla="+- f21 0 f9"/>
                <a:gd name="f26" fmla="*/ f21 f18 1"/>
                <a:gd name="f27" fmla="*/ f22 f18 1"/>
                <a:gd name="f28" fmla="min f25 f24"/>
                <a:gd name="f29" fmla="*/ f28 f10 1"/>
                <a:gd name="f30" fmla="*/ f29 1 100000"/>
                <a:gd name="f31" fmla="*/ f30 1 5"/>
                <a:gd name="f32" fmla="+- f21 0 f30"/>
                <a:gd name="f33" fmla="+- f22 0 f30"/>
                <a:gd name="f34" fmla="+- f32 f31 0"/>
                <a:gd name="f35" fmla="+- f33 f31 0"/>
                <a:gd name="f36" fmla="*/ f33 f18 1"/>
                <a:gd name="f37" fmla="*/ f32 f18 1"/>
                <a:gd name="f38" fmla="*/ f34 f18 1"/>
                <a:gd name="f39" fmla="*/ f35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3" r="f26" b="f36"/>
              <a:pathLst>
                <a:path stroke="0">
                  <a:moveTo>
                    <a:pt x="f23" y="f23"/>
                  </a:moveTo>
                  <a:lnTo>
                    <a:pt x="f26" y="f23"/>
                  </a:lnTo>
                  <a:lnTo>
                    <a:pt x="f26" y="f36"/>
                  </a:lnTo>
                  <a:lnTo>
                    <a:pt x="f37" y="f27"/>
                  </a:lnTo>
                  <a:lnTo>
                    <a:pt x="f23" y="f27"/>
                  </a:lnTo>
                  <a:close/>
                </a:path>
                <a:path stroke="0">
                  <a:moveTo>
                    <a:pt x="f37" y="f27"/>
                  </a:moveTo>
                  <a:lnTo>
                    <a:pt x="f38" y="f39"/>
                  </a:lnTo>
                  <a:lnTo>
                    <a:pt x="f26" y="f36"/>
                  </a:lnTo>
                  <a:close/>
                </a:path>
                <a:path fill="none">
                  <a:moveTo>
                    <a:pt x="f37" y="f27"/>
                  </a:moveTo>
                  <a:lnTo>
                    <a:pt x="f38" y="f39"/>
                  </a:lnTo>
                  <a:lnTo>
                    <a:pt x="f26" y="f36"/>
                  </a:lnTo>
                  <a:lnTo>
                    <a:pt x="f37" y="f27"/>
                  </a:lnTo>
                  <a:lnTo>
                    <a:pt x="f23" y="f27"/>
                  </a:lnTo>
                  <a:lnTo>
                    <a:pt x="f23" y="f23"/>
                  </a:lnTo>
                  <a:lnTo>
                    <a:pt x="f26" y="f23"/>
                  </a:lnTo>
                  <a:lnTo>
                    <a:pt x="f26" y="f36"/>
                  </a:lnTo>
                </a:path>
              </a:pathLst>
            </a:custGeom>
            <a:solidFill>
              <a:srgbClr val="5B9BD5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9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&lt;/&gt;</a:t>
              </a:r>
            </a:p>
          </p:txBody>
        </p:sp>
        <p:sp>
          <p:nvSpPr>
            <p:cNvPr id="30" name="Textfeld 21"/>
            <p:cNvSpPr txBox="1"/>
            <p:nvPr/>
          </p:nvSpPr>
          <p:spPr>
            <a:xfrm>
              <a:off x="8558527" y="4964250"/>
              <a:ext cx="714978" cy="21400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9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code scripts</a:t>
              </a:r>
            </a:p>
          </p:txBody>
        </p:sp>
      </p:grpSp>
      <p:grpSp>
        <p:nvGrpSpPr>
          <p:cNvPr id="31" name="Gruppieren 22"/>
          <p:cNvGrpSpPr/>
          <p:nvPr/>
        </p:nvGrpSpPr>
        <p:grpSpPr>
          <a:xfrm>
            <a:off x="8114107" y="5931265"/>
            <a:ext cx="714978" cy="590711"/>
            <a:chOff x="7986360" y="5198400"/>
            <a:chExt cx="714978" cy="590711"/>
          </a:xfrm>
        </p:grpSpPr>
        <p:sp>
          <p:nvSpPr>
            <p:cNvPr id="32" name="Rad 23"/>
            <p:cNvSpPr/>
            <p:nvPr/>
          </p:nvSpPr>
          <p:spPr>
            <a:xfrm>
              <a:off x="8168344" y="5198400"/>
              <a:ext cx="351010" cy="335603"/>
            </a:xfrm>
            <a:custGeom>
              <a:avLst>
                <a:gd name="f11" fmla="val 36594"/>
              </a:avLst>
              <a:gdLst>
                <a:gd name="f1" fmla="val 21600000"/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ss"/>
                <a:gd name="f8" fmla="val 0"/>
                <a:gd name="f9" fmla="*/ 5419351 1 1725033"/>
                <a:gd name="f10" fmla="+- 0 0 21600000"/>
                <a:gd name="f11" fmla="val 36594"/>
                <a:gd name="f12" fmla="+- 0 0 -360"/>
                <a:gd name="f13" fmla="+- 0 0 -180"/>
                <a:gd name="f14" fmla="abs f5"/>
                <a:gd name="f15" fmla="abs f6"/>
                <a:gd name="f16" fmla="abs f7"/>
                <a:gd name="f17" fmla="val f8"/>
                <a:gd name="f18" fmla="val f11"/>
                <a:gd name="f19" fmla="+- 2700000 f3 0"/>
                <a:gd name="f20" fmla="*/ f12 f2 1"/>
                <a:gd name="f21" fmla="*/ f13 f2 1"/>
                <a:gd name="f22" fmla="?: f14 f5 1"/>
                <a:gd name="f23" fmla="?: f15 f6 1"/>
                <a:gd name="f24" fmla="?: f16 f7 1"/>
                <a:gd name="f25" fmla="*/ f19 f9 1"/>
                <a:gd name="f26" fmla="*/ f20 1 f4"/>
                <a:gd name="f27" fmla="*/ f21 1 f4"/>
                <a:gd name="f28" fmla="*/ f22 1 21600"/>
                <a:gd name="f29" fmla="*/ f23 1 21600"/>
                <a:gd name="f30" fmla="*/ 21600 f22 1"/>
                <a:gd name="f31" fmla="*/ 21600 f23 1"/>
                <a:gd name="f32" fmla="*/ f25 1 f2"/>
                <a:gd name="f33" fmla="+- f26 0 f3"/>
                <a:gd name="f34" fmla="+- f27 0 f3"/>
                <a:gd name="f35" fmla="min f29 f28"/>
                <a:gd name="f36" fmla="*/ f30 1 f24"/>
                <a:gd name="f37" fmla="*/ f31 1 f24"/>
                <a:gd name="f38" fmla="+- 0 0 f32"/>
                <a:gd name="f39" fmla="val f36"/>
                <a:gd name="f40" fmla="val f37"/>
                <a:gd name="f41" fmla="+- 0 0 f38"/>
                <a:gd name="f42" fmla="*/ f17 f35 1"/>
                <a:gd name="f43" fmla="+- f40 0 f17"/>
                <a:gd name="f44" fmla="+- f39 0 f17"/>
                <a:gd name="f45" fmla="*/ f41 f2 1"/>
                <a:gd name="f46" fmla="*/ f43 1 2"/>
                <a:gd name="f47" fmla="*/ f44 1 2"/>
                <a:gd name="f48" fmla="min f44 f43"/>
                <a:gd name="f49" fmla="*/ f45 1 f9"/>
                <a:gd name="f50" fmla="+- f17 f46 0"/>
                <a:gd name="f51" fmla="+- f17 f47 0"/>
                <a:gd name="f52" fmla="*/ f48 f18 1"/>
                <a:gd name="f53" fmla="+- f49 0 f3"/>
                <a:gd name="f54" fmla="*/ f47 f35 1"/>
                <a:gd name="f55" fmla="*/ f46 f35 1"/>
                <a:gd name="f56" fmla="*/ f52 1 100000"/>
                <a:gd name="f57" fmla="cos 1 f53"/>
                <a:gd name="f58" fmla="sin 1 f53"/>
                <a:gd name="f59" fmla="*/ f50 f35 1"/>
                <a:gd name="f60" fmla="+- f47 0 f56"/>
                <a:gd name="f61" fmla="+- f46 0 f56"/>
                <a:gd name="f62" fmla="+- 0 0 f57"/>
                <a:gd name="f63" fmla="+- 0 0 f58"/>
                <a:gd name="f64" fmla="*/ f56 f35 1"/>
                <a:gd name="f65" fmla="+- 0 0 f62"/>
                <a:gd name="f66" fmla="+- 0 0 f63"/>
                <a:gd name="f67" fmla="*/ f60 f35 1"/>
                <a:gd name="f68" fmla="*/ f61 f35 1"/>
                <a:gd name="f69" fmla="*/ f65 f47 1"/>
                <a:gd name="f70" fmla="*/ f66 f46 1"/>
                <a:gd name="f71" fmla="+- f51 0 f69"/>
                <a:gd name="f72" fmla="+- f51 f69 0"/>
                <a:gd name="f73" fmla="+- f50 0 f70"/>
                <a:gd name="f74" fmla="+- f50 f70 0"/>
                <a:gd name="f75" fmla="*/ f71 f35 1"/>
                <a:gd name="f76" fmla="*/ f73 f35 1"/>
                <a:gd name="f77" fmla="*/ f72 f35 1"/>
                <a:gd name="f78" fmla="*/ f74 f3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75" y="f76"/>
                </a:cxn>
                <a:cxn ang="f34">
                  <a:pos x="f75" y="f78"/>
                </a:cxn>
                <a:cxn ang="f34">
                  <a:pos x="f77" y="f78"/>
                </a:cxn>
                <a:cxn ang="f33">
                  <a:pos x="f77" y="f76"/>
                </a:cxn>
              </a:cxnLst>
              <a:rect l="f75" t="f76" r="f77" b="f78"/>
              <a:pathLst>
                <a:path>
                  <a:moveTo>
                    <a:pt x="f42" y="f59"/>
                  </a:moveTo>
                  <a:arcTo wR="f54" hR="f55" stAng="f2" swAng="f1"/>
                  <a:close/>
                  <a:moveTo>
                    <a:pt x="f64" y="f59"/>
                  </a:moveTo>
                  <a:arcTo wR="f67" hR="f68" stAng="f2" swAng="f10"/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2F528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3" name="Textfeld 24"/>
            <p:cNvSpPr txBox="1"/>
            <p:nvPr/>
          </p:nvSpPr>
          <p:spPr>
            <a:xfrm>
              <a:off x="7986360" y="5575105"/>
              <a:ext cx="714978" cy="21400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000" dirty="0" err="1">
                  <a:solidFill>
                    <a:srgbClr val="000000"/>
                  </a:solidFill>
                  <a:latin typeface="Calibri"/>
                </a:rPr>
                <a:t>s</a:t>
              </a:r>
              <a:r>
                <a:rPr lang="de-DE" sz="1000" b="0" i="0" u="none" strike="noStrike" kern="1200" cap="none" spc="0" baseline="0" dirty="0" err="1" smtClean="0">
                  <a:solidFill>
                    <a:srgbClr val="000000"/>
                  </a:solidFill>
                  <a:uFillTx/>
                  <a:latin typeface="Calibri"/>
                </a:rPr>
                <a:t>oftware</a:t>
              </a:r>
              <a:endParaRPr lang="de-DE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4" name="Abgerundetes Rechteck 25"/>
          <p:cNvSpPr/>
          <p:nvPr/>
        </p:nvSpPr>
        <p:spPr>
          <a:xfrm>
            <a:off x="7633727" y="2560165"/>
            <a:ext cx="1098349" cy="42899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70AD47"/>
          </a:solidFill>
          <a:ln w="12701" cap="flat">
            <a:solidFill>
              <a:srgbClr val="507E32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question</a:t>
            </a:r>
          </a:p>
        </p:txBody>
      </p:sp>
      <p:sp>
        <p:nvSpPr>
          <p:cNvPr id="35" name="Abgerundetes Rechteck 26"/>
          <p:cNvSpPr/>
          <p:nvPr/>
        </p:nvSpPr>
        <p:spPr>
          <a:xfrm>
            <a:off x="2868030" y="5961276"/>
            <a:ext cx="953307" cy="42899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70AD47"/>
          </a:solidFill>
          <a:ln w="12701" cap="flat">
            <a:solidFill>
              <a:srgbClr val="507E32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0" i="0" u="none" strike="noStrike" kern="1200" cap="none" spc="0" baseline="0" dirty="0" err="1" smtClean="0">
                <a:solidFill>
                  <a:srgbClr val="FFFFFF"/>
                </a:solidFill>
                <a:uFillTx/>
                <a:latin typeface="Calibri"/>
              </a:rPr>
              <a:t>discuss</a:t>
            </a:r>
            <a:endParaRPr lang="de-DE" sz="10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6" name="Abgerundetes Rechteck 27"/>
          <p:cNvSpPr/>
          <p:nvPr/>
        </p:nvSpPr>
        <p:spPr>
          <a:xfrm>
            <a:off x="1218013" y="6115297"/>
            <a:ext cx="953307" cy="42899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70AD47"/>
          </a:solidFill>
          <a:ln w="12701" cap="flat">
            <a:solidFill>
              <a:srgbClr val="507E32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follow</a:t>
            </a:r>
          </a:p>
        </p:txBody>
      </p:sp>
      <p:sp>
        <p:nvSpPr>
          <p:cNvPr id="37" name="Abgerundetes Rechteck 28"/>
          <p:cNvSpPr/>
          <p:nvPr/>
        </p:nvSpPr>
        <p:spPr>
          <a:xfrm>
            <a:off x="2455151" y="4373859"/>
            <a:ext cx="972766" cy="42899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70AD47"/>
          </a:solidFill>
          <a:ln w="12701" cap="flat">
            <a:solidFill>
              <a:srgbClr val="507E32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collaborate</a:t>
            </a:r>
          </a:p>
        </p:txBody>
      </p:sp>
      <p:sp>
        <p:nvSpPr>
          <p:cNvPr id="38" name="Abgerundetes Rechteck 29"/>
          <p:cNvSpPr/>
          <p:nvPr/>
        </p:nvSpPr>
        <p:spPr>
          <a:xfrm>
            <a:off x="1277193" y="4807486"/>
            <a:ext cx="953307" cy="42899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70AD47"/>
          </a:solidFill>
          <a:ln w="12701" cap="flat">
            <a:solidFill>
              <a:srgbClr val="507E32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build</a:t>
            </a:r>
          </a:p>
        </p:txBody>
      </p:sp>
      <p:cxnSp>
        <p:nvCxnSpPr>
          <p:cNvPr id="39" name="Gekrümmte Verbindung 30"/>
          <p:cNvCxnSpPr>
            <a:stCxn id="34" idx="2"/>
            <a:endCxn id="18" idx="1"/>
          </p:cNvCxnSpPr>
          <p:nvPr/>
        </p:nvCxnSpPr>
        <p:spPr>
          <a:xfrm rot="16200000" flipH="1">
            <a:off x="8284162" y="2887895"/>
            <a:ext cx="1015830" cy="1218350"/>
          </a:xfrm>
          <a:prstGeom prst="curvedConnector4">
            <a:avLst>
              <a:gd name="adj1" fmla="val 39442"/>
              <a:gd name="adj2" fmla="val 118763"/>
            </a:avLst>
          </a:prstGeom>
          <a:noFill/>
          <a:ln w="12701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40" name="Gekrümmte Verbindung 31"/>
          <p:cNvCxnSpPr>
            <a:stCxn id="18" idx="3"/>
            <a:endCxn id="59" idx="1"/>
          </p:cNvCxnSpPr>
          <p:nvPr/>
        </p:nvCxnSpPr>
        <p:spPr>
          <a:xfrm rot="10800000" flipV="1">
            <a:off x="8084571" y="4004985"/>
            <a:ext cx="363374" cy="4700"/>
          </a:xfrm>
          <a:prstGeom prst="curvedConnector3">
            <a:avLst/>
          </a:prstGeom>
          <a:noFill/>
          <a:ln w="12701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41" name="Gekrümmte Verbindung 32"/>
          <p:cNvCxnSpPr>
            <a:stCxn id="19" idx="3"/>
            <a:endCxn id="67" idx="1"/>
          </p:cNvCxnSpPr>
          <p:nvPr/>
        </p:nvCxnSpPr>
        <p:spPr>
          <a:xfrm rot="10800000">
            <a:off x="5538526" y="3998008"/>
            <a:ext cx="259443" cy="2112"/>
          </a:xfrm>
          <a:prstGeom prst="curvedConnector3">
            <a:avLst/>
          </a:prstGeom>
          <a:noFill/>
          <a:ln w="12701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42" name="Gekrümmte Verbindung 33"/>
          <p:cNvCxnSpPr>
            <a:stCxn id="19" idx="0"/>
            <a:endCxn id="34" idx="3"/>
          </p:cNvCxnSpPr>
          <p:nvPr/>
        </p:nvCxnSpPr>
        <p:spPr>
          <a:xfrm rot="5400000" flipH="1" flipV="1">
            <a:off x="6448692" y="2600591"/>
            <a:ext cx="1010965" cy="1359105"/>
          </a:xfrm>
          <a:prstGeom prst="curvedConnector2">
            <a:avLst/>
          </a:prstGeom>
          <a:noFill/>
          <a:ln w="12701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43" name="Gekrümmte Verbindung 34"/>
          <p:cNvCxnSpPr>
            <a:stCxn id="19" idx="0"/>
            <a:endCxn id="18" idx="0"/>
          </p:cNvCxnSpPr>
          <p:nvPr/>
        </p:nvCxnSpPr>
        <p:spPr>
          <a:xfrm rot="16200000" flipH="1">
            <a:off x="7597177" y="2463069"/>
            <a:ext cx="4865" cy="2649977"/>
          </a:xfrm>
          <a:prstGeom prst="curvedConnector3">
            <a:avLst>
              <a:gd name="adj1" fmla="val -4698869"/>
            </a:avLst>
          </a:prstGeom>
          <a:noFill/>
          <a:ln w="12701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44" name="Gekrümmte Verbindung 35"/>
          <p:cNvCxnSpPr>
            <a:stCxn id="18" idx="2"/>
            <a:endCxn id="17" idx="1"/>
          </p:cNvCxnSpPr>
          <p:nvPr/>
        </p:nvCxnSpPr>
        <p:spPr>
          <a:xfrm rot="5400000">
            <a:off x="8517531" y="4439586"/>
            <a:ext cx="627174" cy="186963"/>
          </a:xfrm>
          <a:prstGeom prst="curvedConnector2">
            <a:avLst/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45" name="Gekrümmte Verbindung 36"/>
          <p:cNvCxnSpPr>
            <a:stCxn id="18" idx="2"/>
            <a:endCxn id="29" idx="1"/>
          </p:cNvCxnSpPr>
          <p:nvPr/>
        </p:nvCxnSpPr>
        <p:spPr>
          <a:xfrm rot="16200000" flipH="1">
            <a:off x="8439877" y="4704201"/>
            <a:ext cx="1253579" cy="284135"/>
          </a:xfrm>
          <a:prstGeom prst="curvedConnector4">
            <a:avLst>
              <a:gd name="adj1" fmla="val 42054"/>
              <a:gd name="adj2" fmla="val 248211"/>
            </a:avLst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46" name="Gekrümmte Verbindung 37"/>
          <p:cNvCxnSpPr>
            <a:stCxn id="29" idx="3"/>
            <a:endCxn id="17" idx="2"/>
          </p:cNvCxnSpPr>
          <p:nvPr/>
        </p:nvCxnSpPr>
        <p:spPr>
          <a:xfrm rot="10800000">
            <a:off x="8467692" y="5055801"/>
            <a:ext cx="390032" cy="417259"/>
          </a:xfrm>
          <a:prstGeom prst="curvedConnector2">
            <a:avLst/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47" name="Gekrümmte Verbindung 42"/>
          <p:cNvCxnSpPr>
            <a:stCxn id="29" idx="2"/>
            <a:endCxn id="32" idx="1"/>
          </p:cNvCxnSpPr>
          <p:nvPr/>
        </p:nvCxnSpPr>
        <p:spPr>
          <a:xfrm rot="5400000">
            <a:off x="8626767" y="5692604"/>
            <a:ext cx="426797" cy="386128"/>
          </a:xfrm>
          <a:prstGeom prst="curvedConnector2">
            <a:avLst/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48" name="Gekrümmte Verbindung 43"/>
          <p:cNvCxnSpPr>
            <a:stCxn id="32" idx="3"/>
            <a:endCxn id="29" idx="3"/>
          </p:cNvCxnSpPr>
          <p:nvPr/>
        </p:nvCxnSpPr>
        <p:spPr>
          <a:xfrm rot="10800000" flipH="1">
            <a:off x="8296090" y="5473059"/>
            <a:ext cx="561633" cy="626008"/>
          </a:xfrm>
          <a:prstGeom prst="curvedConnector3">
            <a:avLst>
              <a:gd name="adj1" fmla="val -40703"/>
            </a:avLst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49" name="Gekrümmte Verbindung 44"/>
          <p:cNvCxnSpPr>
            <a:stCxn id="17" idx="3"/>
            <a:endCxn id="62" idx="1"/>
          </p:cNvCxnSpPr>
          <p:nvPr/>
        </p:nvCxnSpPr>
        <p:spPr>
          <a:xfrm rot="10800000" flipV="1">
            <a:off x="7797807" y="4846654"/>
            <a:ext cx="399941" cy="694062"/>
          </a:xfrm>
          <a:prstGeom prst="curvedConnector3">
            <a:avLst/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50" name="Gekrümmte Verbindung 45"/>
          <p:cNvCxnSpPr>
            <a:stCxn id="26" idx="0"/>
            <a:endCxn id="16" idx="1"/>
          </p:cNvCxnSpPr>
          <p:nvPr/>
        </p:nvCxnSpPr>
        <p:spPr>
          <a:xfrm rot="16200000" flipV="1">
            <a:off x="6167413" y="4980202"/>
            <a:ext cx="473042" cy="205178"/>
          </a:xfrm>
          <a:prstGeom prst="curvedConnector2">
            <a:avLst/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51" name="Gekrümmte Verbindung 46"/>
          <p:cNvCxnSpPr>
            <a:stCxn id="27" idx="2"/>
            <a:endCxn id="75" idx="1"/>
          </p:cNvCxnSpPr>
          <p:nvPr/>
        </p:nvCxnSpPr>
        <p:spPr>
          <a:xfrm rot="16200000" flipH="1">
            <a:off x="6400640" y="6073010"/>
            <a:ext cx="306657" cy="73823"/>
          </a:xfrm>
          <a:prstGeom prst="curvedConnector4">
            <a:avLst>
              <a:gd name="adj1" fmla="val 25876"/>
              <a:gd name="adj2" fmla="val 793911"/>
            </a:avLst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52" name="Gekrümmte Verbindung 47"/>
          <p:cNvCxnSpPr>
            <a:stCxn id="75" idx="3"/>
            <a:endCxn id="26" idx="3"/>
          </p:cNvCxnSpPr>
          <p:nvPr/>
        </p:nvCxnSpPr>
        <p:spPr>
          <a:xfrm rot="10800000" flipH="1">
            <a:off x="6203092" y="5518523"/>
            <a:ext cx="127925" cy="744728"/>
          </a:xfrm>
          <a:prstGeom prst="curvedConnector3">
            <a:avLst>
              <a:gd name="adj1" fmla="val -178698"/>
            </a:avLst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53" name="Gekrümmte Verbindung 48"/>
          <p:cNvCxnSpPr>
            <a:stCxn id="23" idx="0"/>
            <a:endCxn id="69" idx="2"/>
          </p:cNvCxnSpPr>
          <p:nvPr/>
        </p:nvCxnSpPr>
        <p:spPr>
          <a:xfrm rot="16200000" flipV="1">
            <a:off x="4863417" y="5165160"/>
            <a:ext cx="397216" cy="296"/>
          </a:xfrm>
          <a:prstGeom prst="curvedConnector3">
            <a:avLst/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54" name="Rechteck 49"/>
          <p:cNvSpPr/>
          <p:nvPr/>
        </p:nvSpPr>
        <p:spPr>
          <a:xfrm>
            <a:off x="3707522" y="4989442"/>
            <a:ext cx="187671" cy="139903"/>
          </a:xfrm>
          <a:prstGeom prst="rect">
            <a:avLst/>
          </a:prstGeom>
          <a:solidFill>
            <a:srgbClr val="70AD47"/>
          </a:solidFill>
          <a:ln w="12701" cap="flat">
            <a:solidFill>
              <a:srgbClr val="507E32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6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55" name="Gekrümmte Verbindung 50"/>
          <p:cNvCxnSpPr>
            <a:stCxn id="16" idx="3"/>
            <a:endCxn id="69" idx="3"/>
          </p:cNvCxnSpPr>
          <p:nvPr/>
        </p:nvCxnSpPr>
        <p:spPr>
          <a:xfrm rot="10800000" flipV="1">
            <a:off x="5217690" y="4846270"/>
            <a:ext cx="543766" cy="1504"/>
          </a:xfrm>
          <a:prstGeom prst="curvedConnector3">
            <a:avLst/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56" name="Gekrümmte Verbindung 52"/>
          <p:cNvCxnSpPr>
            <a:stCxn id="19" idx="2"/>
            <a:endCxn id="16" idx="0"/>
          </p:cNvCxnSpPr>
          <p:nvPr/>
        </p:nvCxnSpPr>
        <p:spPr>
          <a:xfrm rot="5400000">
            <a:off x="5941758" y="4304259"/>
            <a:ext cx="422509" cy="243221"/>
          </a:xfrm>
          <a:prstGeom prst="curvedConnector3">
            <a:avLst/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57" name="Gekrümmte Verbindung 56"/>
          <p:cNvCxnSpPr>
            <a:stCxn id="20" idx="0"/>
            <a:endCxn id="34" idx="3"/>
          </p:cNvCxnSpPr>
          <p:nvPr/>
        </p:nvCxnSpPr>
        <p:spPr>
          <a:xfrm rot="5400000" flipH="1" flipV="1">
            <a:off x="5206992" y="1356477"/>
            <a:ext cx="1008551" cy="3844919"/>
          </a:xfrm>
          <a:prstGeom prst="curvedConnector2">
            <a:avLst/>
          </a:prstGeom>
          <a:noFill/>
          <a:ln w="12701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58" name="Gekrümmte Verbindung 57"/>
          <p:cNvCxnSpPr>
            <a:stCxn id="16" idx="2"/>
            <a:endCxn id="23" idx="1"/>
          </p:cNvCxnSpPr>
          <p:nvPr/>
        </p:nvCxnSpPr>
        <p:spPr>
          <a:xfrm rot="5400000">
            <a:off x="5380685" y="4912410"/>
            <a:ext cx="507711" cy="793723"/>
          </a:xfrm>
          <a:prstGeom prst="curvedConnector2">
            <a:avLst/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59" name="Abgerundetes Rechteck 59"/>
          <p:cNvSpPr/>
          <p:nvPr/>
        </p:nvSpPr>
        <p:spPr>
          <a:xfrm>
            <a:off x="7131264" y="3795190"/>
            <a:ext cx="953307" cy="42899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70AD47"/>
          </a:solidFill>
          <a:ln w="12701" cap="flat">
            <a:solidFill>
              <a:srgbClr val="507E32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post-processing</a:t>
            </a:r>
          </a:p>
        </p:txBody>
      </p:sp>
      <p:sp>
        <p:nvSpPr>
          <p:cNvPr id="60" name="Zylinder 76"/>
          <p:cNvSpPr/>
          <p:nvPr/>
        </p:nvSpPr>
        <p:spPr>
          <a:xfrm>
            <a:off x="7083962" y="4576371"/>
            <a:ext cx="557857" cy="418292"/>
          </a:xfrm>
          <a:custGeom>
            <a:avLst>
              <a:gd name="f10" fmla="val 25000"/>
            </a:avLst>
            <a:gdLst>
              <a:gd name="f1" fmla="val 21600000"/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+- 0 0 10800000"/>
              <a:gd name="f10" fmla="val 25000"/>
              <a:gd name="f11" fmla="+- 0 0 -360"/>
              <a:gd name="f12" fmla="abs f5"/>
              <a:gd name="f13" fmla="abs f6"/>
              <a:gd name="f14" fmla="abs f7"/>
              <a:gd name="f15" fmla="val f8"/>
              <a:gd name="f16" fmla="val f10"/>
              <a:gd name="f17" fmla="*/ f11 f2 1"/>
              <a:gd name="f18" fmla="?: f12 f5 1"/>
              <a:gd name="f19" fmla="?: f13 f6 1"/>
              <a:gd name="f20" fmla="?: f14 f7 1"/>
              <a:gd name="f21" fmla="*/ f17 1 f4"/>
              <a:gd name="f22" fmla="*/ f18 1 21600"/>
              <a:gd name="f23" fmla="*/ f19 1 21600"/>
              <a:gd name="f24" fmla="*/ 21600 f18 1"/>
              <a:gd name="f25" fmla="*/ 21600 f19 1"/>
              <a:gd name="f26" fmla="+- f21 0 f3"/>
              <a:gd name="f27" fmla="min f23 f22"/>
              <a:gd name="f28" fmla="*/ f24 1 f20"/>
              <a:gd name="f29" fmla="*/ f25 1 f20"/>
              <a:gd name="f30" fmla="val f28"/>
              <a:gd name="f31" fmla="val f29"/>
              <a:gd name="f32" fmla="*/ f15 f27 1"/>
              <a:gd name="f33" fmla="+- f31 0 f15"/>
              <a:gd name="f34" fmla="+- f30 0 f15"/>
              <a:gd name="f35" fmla="*/ f30 f27 1"/>
              <a:gd name="f36" fmla="*/ f34 1 2"/>
              <a:gd name="f37" fmla="min f34 f33"/>
              <a:gd name="f38" fmla="+- f15 f36 0"/>
              <a:gd name="f39" fmla="*/ f37 f16 1"/>
              <a:gd name="f40" fmla="*/ f36 f27 1"/>
              <a:gd name="f41" fmla="*/ f39 1 200000"/>
              <a:gd name="f42" fmla="*/ f38 f27 1"/>
              <a:gd name="f43" fmla="+- f41 f41 0"/>
              <a:gd name="f44" fmla="+- f31 0 f41"/>
              <a:gd name="f45" fmla="*/ f41 f27 1"/>
              <a:gd name="f46" fmla="*/ f43 f27 1"/>
              <a:gd name="f47" fmla="*/ f44 f2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6">
                <a:pos x="f42" y="f46"/>
              </a:cxn>
            </a:cxnLst>
            <a:rect l="f32" t="f46" r="f35" b="f47"/>
            <a:pathLst>
              <a:path stroke="0">
                <a:moveTo>
                  <a:pt x="f32" y="f45"/>
                </a:moveTo>
                <a:arcTo wR="f40" hR="f45" stAng="f2" swAng="f9"/>
                <a:lnTo>
                  <a:pt x="f35" y="f47"/>
                </a:lnTo>
                <a:arcTo wR="f40" hR="f45" stAng="f8" swAng="f2"/>
                <a:close/>
              </a:path>
              <a:path stroke="0">
                <a:moveTo>
                  <a:pt x="f32" y="f45"/>
                </a:moveTo>
                <a:arcTo wR="f40" hR="f45" stAng="f2" swAng="f1"/>
                <a:close/>
              </a:path>
              <a:path fill="none">
                <a:moveTo>
                  <a:pt x="f35" y="f45"/>
                </a:moveTo>
                <a:arcTo wR="f40" hR="f45" stAng="f8" swAng="f1"/>
                <a:lnTo>
                  <a:pt x="f35" y="f47"/>
                </a:lnTo>
                <a:arcTo wR="f40" hR="f45" stAng="f8" swAng="f2"/>
                <a:lnTo>
                  <a:pt x="f32" y="f45"/>
                </a:lnTo>
              </a:path>
            </a:pathLst>
          </a:custGeom>
          <a:solidFill>
            <a:srgbClr val="5B9BD5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700" dirty="0" err="1" smtClean="0">
                <a:solidFill>
                  <a:srgbClr val="FFFFFF"/>
                </a:solidFill>
                <a:latin typeface="Calibri"/>
              </a:rPr>
              <a:t>processed</a:t>
            </a:r>
            <a:r>
              <a:rPr lang="de-DE" sz="7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/>
              </a:rPr>
              <a:t> </a:t>
            </a:r>
            <a:r>
              <a:rPr lang="de-DE" sz="700" b="0" i="0" u="none" strike="noStrike" kern="1200" cap="none" spc="0" baseline="0" dirty="0" err="1">
                <a:solidFill>
                  <a:srgbClr val="FFFFFF"/>
                </a:solidFill>
                <a:uFillTx/>
                <a:latin typeface="Calibri"/>
              </a:rPr>
              <a:t>data</a:t>
            </a:r>
            <a:endParaRPr lang="de-DE" sz="7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grpSp>
        <p:nvGrpSpPr>
          <p:cNvPr id="61" name="Gruppieren 85"/>
          <p:cNvGrpSpPr/>
          <p:nvPr/>
        </p:nvGrpSpPr>
        <p:grpSpPr>
          <a:xfrm>
            <a:off x="7275346" y="5341505"/>
            <a:ext cx="714978" cy="637272"/>
            <a:chOff x="7147599" y="4608640"/>
            <a:chExt cx="714978" cy="637272"/>
          </a:xfrm>
        </p:grpSpPr>
        <p:sp>
          <p:nvSpPr>
            <p:cNvPr id="62" name="Gefaltete Ecke 86"/>
            <p:cNvSpPr/>
            <p:nvPr/>
          </p:nvSpPr>
          <p:spPr>
            <a:xfrm>
              <a:off x="7319049" y="4608640"/>
              <a:ext cx="351010" cy="398422"/>
            </a:xfrm>
            <a:custGeom>
              <a:avLst>
                <a:gd name="f5" fmla="val 16667"/>
              </a:avLst>
              <a:gdLst>
                <a:gd name="f1" fmla="val w"/>
                <a:gd name="f2" fmla="val h"/>
                <a:gd name="f3" fmla="val ss"/>
                <a:gd name="f4" fmla="val 0"/>
                <a:gd name="f5" fmla="val 16667"/>
                <a:gd name="f6" fmla="abs f1"/>
                <a:gd name="f7" fmla="abs f2"/>
                <a:gd name="f8" fmla="abs f3"/>
                <a:gd name="f9" fmla="val f4"/>
                <a:gd name="f10" fmla="val f5"/>
                <a:gd name="f11" fmla="?: f6 f1 1"/>
                <a:gd name="f12" fmla="?: f7 f2 1"/>
                <a:gd name="f13" fmla="?: f8 f3 1"/>
                <a:gd name="f14" fmla="*/ f11 1 21600"/>
                <a:gd name="f15" fmla="*/ f12 1 21600"/>
                <a:gd name="f16" fmla="*/ 21600 f11 1"/>
                <a:gd name="f17" fmla="*/ 21600 f12 1"/>
                <a:gd name="f18" fmla="min f15 f14"/>
                <a:gd name="f19" fmla="*/ f16 1 f13"/>
                <a:gd name="f20" fmla="*/ f17 1 f13"/>
                <a:gd name="f21" fmla="val f19"/>
                <a:gd name="f22" fmla="val f20"/>
                <a:gd name="f23" fmla="*/ f9 f18 1"/>
                <a:gd name="f24" fmla="+- f22 0 f9"/>
                <a:gd name="f25" fmla="+- f21 0 f9"/>
                <a:gd name="f26" fmla="*/ f21 f18 1"/>
                <a:gd name="f27" fmla="*/ f22 f18 1"/>
                <a:gd name="f28" fmla="min f25 f24"/>
                <a:gd name="f29" fmla="*/ f28 f10 1"/>
                <a:gd name="f30" fmla="*/ f29 1 100000"/>
                <a:gd name="f31" fmla="*/ f30 1 5"/>
                <a:gd name="f32" fmla="+- f21 0 f30"/>
                <a:gd name="f33" fmla="+- f22 0 f30"/>
                <a:gd name="f34" fmla="+- f32 f31 0"/>
                <a:gd name="f35" fmla="+- f33 f31 0"/>
                <a:gd name="f36" fmla="*/ f33 f18 1"/>
                <a:gd name="f37" fmla="*/ f32 f18 1"/>
                <a:gd name="f38" fmla="*/ f34 f18 1"/>
                <a:gd name="f39" fmla="*/ f35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3" r="f26" b="f36"/>
              <a:pathLst>
                <a:path stroke="0">
                  <a:moveTo>
                    <a:pt x="f23" y="f23"/>
                  </a:moveTo>
                  <a:lnTo>
                    <a:pt x="f26" y="f23"/>
                  </a:lnTo>
                  <a:lnTo>
                    <a:pt x="f26" y="f36"/>
                  </a:lnTo>
                  <a:lnTo>
                    <a:pt x="f37" y="f27"/>
                  </a:lnTo>
                  <a:lnTo>
                    <a:pt x="f23" y="f27"/>
                  </a:lnTo>
                  <a:close/>
                </a:path>
                <a:path stroke="0">
                  <a:moveTo>
                    <a:pt x="f37" y="f27"/>
                  </a:moveTo>
                  <a:lnTo>
                    <a:pt x="f38" y="f39"/>
                  </a:lnTo>
                  <a:lnTo>
                    <a:pt x="f26" y="f36"/>
                  </a:lnTo>
                  <a:close/>
                </a:path>
                <a:path fill="none">
                  <a:moveTo>
                    <a:pt x="f37" y="f27"/>
                  </a:moveTo>
                  <a:lnTo>
                    <a:pt x="f38" y="f39"/>
                  </a:lnTo>
                  <a:lnTo>
                    <a:pt x="f26" y="f36"/>
                  </a:lnTo>
                  <a:lnTo>
                    <a:pt x="f37" y="f27"/>
                  </a:lnTo>
                  <a:lnTo>
                    <a:pt x="f23" y="f27"/>
                  </a:lnTo>
                  <a:lnTo>
                    <a:pt x="f23" y="f23"/>
                  </a:lnTo>
                  <a:lnTo>
                    <a:pt x="f26" y="f23"/>
                  </a:lnTo>
                  <a:lnTo>
                    <a:pt x="f26" y="f36"/>
                  </a:lnTo>
                </a:path>
              </a:pathLst>
            </a:custGeom>
            <a:solidFill>
              <a:srgbClr val="5B9BD5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9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&lt;/&gt;</a:t>
              </a:r>
            </a:p>
          </p:txBody>
        </p:sp>
        <p:sp>
          <p:nvSpPr>
            <p:cNvPr id="63" name="Textfeld 87"/>
            <p:cNvSpPr txBox="1"/>
            <p:nvPr/>
          </p:nvSpPr>
          <p:spPr>
            <a:xfrm>
              <a:off x="7147599" y="5031906"/>
              <a:ext cx="714978" cy="21400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9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code scripts</a:t>
              </a:r>
            </a:p>
          </p:txBody>
        </p:sp>
      </p:grpSp>
      <p:cxnSp>
        <p:nvCxnSpPr>
          <p:cNvPr id="64" name="Gekrümmte Verbindung 89"/>
          <p:cNvCxnSpPr>
            <a:stCxn id="62" idx="3"/>
            <a:endCxn id="60" idx="2"/>
          </p:cNvCxnSpPr>
          <p:nvPr/>
        </p:nvCxnSpPr>
        <p:spPr>
          <a:xfrm rot="10800000">
            <a:off x="7362892" y="4994664"/>
            <a:ext cx="83905" cy="546053"/>
          </a:xfrm>
          <a:prstGeom prst="curvedConnector2">
            <a:avLst/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65" name="Gekrümmte Verbindung 92"/>
          <p:cNvCxnSpPr>
            <a:stCxn id="60" idx="2"/>
            <a:endCxn id="26" idx="1"/>
          </p:cNvCxnSpPr>
          <p:nvPr/>
        </p:nvCxnSpPr>
        <p:spPr>
          <a:xfrm rot="5400000">
            <a:off x="6760530" y="4916162"/>
            <a:ext cx="523860" cy="680863"/>
          </a:xfrm>
          <a:prstGeom prst="curvedConnector2">
            <a:avLst/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66" name="Gekrümmte Verbindung 95"/>
          <p:cNvCxnSpPr>
            <a:stCxn id="59" idx="3"/>
            <a:endCxn id="19" idx="1"/>
          </p:cNvCxnSpPr>
          <p:nvPr/>
        </p:nvCxnSpPr>
        <p:spPr>
          <a:xfrm rot="10800000">
            <a:off x="6751276" y="4000121"/>
            <a:ext cx="379989" cy="9565"/>
          </a:xfrm>
          <a:prstGeom prst="curvedConnector3">
            <a:avLst/>
          </a:prstGeom>
          <a:noFill/>
          <a:ln w="12701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67" name="Abgerundetes Rechteck 98"/>
          <p:cNvSpPr/>
          <p:nvPr/>
        </p:nvSpPr>
        <p:spPr>
          <a:xfrm>
            <a:off x="4585218" y="3783513"/>
            <a:ext cx="953307" cy="42899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70AD47"/>
          </a:solidFill>
          <a:ln w="12701" cap="flat">
            <a:solidFill>
              <a:srgbClr val="507E32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visualization</a:t>
            </a:r>
          </a:p>
        </p:txBody>
      </p:sp>
      <p:cxnSp>
        <p:nvCxnSpPr>
          <p:cNvPr id="68" name="Gekrümmte Verbindung 102"/>
          <p:cNvCxnSpPr>
            <a:stCxn id="67" idx="3"/>
            <a:endCxn id="20" idx="1"/>
          </p:cNvCxnSpPr>
          <p:nvPr/>
        </p:nvCxnSpPr>
        <p:spPr>
          <a:xfrm rot="10800000">
            <a:off x="4265462" y="3997706"/>
            <a:ext cx="319757" cy="302"/>
          </a:xfrm>
          <a:prstGeom prst="curvedConnector3">
            <a:avLst/>
          </a:prstGeom>
          <a:noFill/>
          <a:ln w="12701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69" name="Rechteck 107"/>
          <p:cNvSpPr/>
          <p:nvPr/>
        </p:nvSpPr>
        <p:spPr>
          <a:xfrm>
            <a:off x="4906063" y="4728847"/>
            <a:ext cx="311627" cy="237853"/>
          </a:xfrm>
          <a:prstGeom prst="rect">
            <a:avLst/>
          </a:prstGeom>
          <a:solidFill>
            <a:srgbClr val="70AD47"/>
          </a:solidFill>
          <a:ln w="12701" cap="flat">
            <a:solidFill>
              <a:srgbClr val="507E32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6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plot</a:t>
            </a:r>
          </a:p>
        </p:txBody>
      </p:sp>
      <p:cxnSp>
        <p:nvCxnSpPr>
          <p:cNvPr id="70" name="Gekrümmte Verbindung 109"/>
          <p:cNvCxnSpPr>
            <a:stCxn id="69" idx="1"/>
            <a:endCxn id="54" idx="3"/>
          </p:cNvCxnSpPr>
          <p:nvPr/>
        </p:nvCxnSpPr>
        <p:spPr>
          <a:xfrm rot="10800000" flipV="1">
            <a:off x="3895193" y="4847774"/>
            <a:ext cx="1010870" cy="211620"/>
          </a:xfrm>
          <a:prstGeom prst="curvedConnector3">
            <a:avLst/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71" name="Gekrümmte Verbindung 113"/>
          <p:cNvCxnSpPr>
            <a:stCxn id="59" idx="2"/>
            <a:endCxn id="60" idx="0"/>
          </p:cNvCxnSpPr>
          <p:nvPr/>
        </p:nvCxnSpPr>
        <p:spPr>
          <a:xfrm rot="5400000">
            <a:off x="7309310" y="4277762"/>
            <a:ext cx="352191" cy="245027"/>
          </a:xfrm>
          <a:prstGeom prst="curvedConnector3">
            <a:avLst/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grpSp>
        <p:nvGrpSpPr>
          <p:cNvPr id="72" name="Gruppieren 117"/>
          <p:cNvGrpSpPr/>
          <p:nvPr/>
        </p:nvGrpSpPr>
        <p:grpSpPr>
          <a:xfrm>
            <a:off x="4793994" y="6075603"/>
            <a:ext cx="714978" cy="590711"/>
            <a:chOff x="4666247" y="5342738"/>
            <a:chExt cx="714978" cy="590711"/>
          </a:xfrm>
        </p:grpSpPr>
        <p:sp>
          <p:nvSpPr>
            <p:cNvPr id="73" name="Rad 118"/>
            <p:cNvSpPr/>
            <p:nvPr/>
          </p:nvSpPr>
          <p:spPr>
            <a:xfrm>
              <a:off x="4848240" y="5342738"/>
              <a:ext cx="351010" cy="335603"/>
            </a:xfrm>
            <a:custGeom>
              <a:avLst>
                <a:gd name="f11" fmla="val 36594"/>
              </a:avLst>
              <a:gdLst>
                <a:gd name="f1" fmla="val 21600000"/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ss"/>
                <a:gd name="f8" fmla="val 0"/>
                <a:gd name="f9" fmla="*/ 5419351 1 1725033"/>
                <a:gd name="f10" fmla="+- 0 0 21600000"/>
                <a:gd name="f11" fmla="val 36594"/>
                <a:gd name="f12" fmla="+- 0 0 -360"/>
                <a:gd name="f13" fmla="+- 0 0 -180"/>
                <a:gd name="f14" fmla="abs f5"/>
                <a:gd name="f15" fmla="abs f6"/>
                <a:gd name="f16" fmla="abs f7"/>
                <a:gd name="f17" fmla="val f8"/>
                <a:gd name="f18" fmla="val f11"/>
                <a:gd name="f19" fmla="+- 2700000 f3 0"/>
                <a:gd name="f20" fmla="*/ f12 f2 1"/>
                <a:gd name="f21" fmla="*/ f13 f2 1"/>
                <a:gd name="f22" fmla="?: f14 f5 1"/>
                <a:gd name="f23" fmla="?: f15 f6 1"/>
                <a:gd name="f24" fmla="?: f16 f7 1"/>
                <a:gd name="f25" fmla="*/ f19 f9 1"/>
                <a:gd name="f26" fmla="*/ f20 1 f4"/>
                <a:gd name="f27" fmla="*/ f21 1 f4"/>
                <a:gd name="f28" fmla="*/ f22 1 21600"/>
                <a:gd name="f29" fmla="*/ f23 1 21600"/>
                <a:gd name="f30" fmla="*/ 21600 f22 1"/>
                <a:gd name="f31" fmla="*/ 21600 f23 1"/>
                <a:gd name="f32" fmla="*/ f25 1 f2"/>
                <a:gd name="f33" fmla="+- f26 0 f3"/>
                <a:gd name="f34" fmla="+- f27 0 f3"/>
                <a:gd name="f35" fmla="min f29 f28"/>
                <a:gd name="f36" fmla="*/ f30 1 f24"/>
                <a:gd name="f37" fmla="*/ f31 1 f24"/>
                <a:gd name="f38" fmla="+- 0 0 f32"/>
                <a:gd name="f39" fmla="val f36"/>
                <a:gd name="f40" fmla="val f37"/>
                <a:gd name="f41" fmla="+- 0 0 f38"/>
                <a:gd name="f42" fmla="*/ f17 f35 1"/>
                <a:gd name="f43" fmla="+- f40 0 f17"/>
                <a:gd name="f44" fmla="+- f39 0 f17"/>
                <a:gd name="f45" fmla="*/ f41 f2 1"/>
                <a:gd name="f46" fmla="*/ f43 1 2"/>
                <a:gd name="f47" fmla="*/ f44 1 2"/>
                <a:gd name="f48" fmla="min f44 f43"/>
                <a:gd name="f49" fmla="*/ f45 1 f9"/>
                <a:gd name="f50" fmla="+- f17 f46 0"/>
                <a:gd name="f51" fmla="+- f17 f47 0"/>
                <a:gd name="f52" fmla="*/ f48 f18 1"/>
                <a:gd name="f53" fmla="+- f49 0 f3"/>
                <a:gd name="f54" fmla="*/ f47 f35 1"/>
                <a:gd name="f55" fmla="*/ f46 f35 1"/>
                <a:gd name="f56" fmla="*/ f52 1 100000"/>
                <a:gd name="f57" fmla="cos 1 f53"/>
                <a:gd name="f58" fmla="sin 1 f53"/>
                <a:gd name="f59" fmla="*/ f50 f35 1"/>
                <a:gd name="f60" fmla="+- f47 0 f56"/>
                <a:gd name="f61" fmla="+- f46 0 f56"/>
                <a:gd name="f62" fmla="+- 0 0 f57"/>
                <a:gd name="f63" fmla="+- 0 0 f58"/>
                <a:gd name="f64" fmla="*/ f56 f35 1"/>
                <a:gd name="f65" fmla="+- 0 0 f62"/>
                <a:gd name="f66" fmla="+- 0 0 f63"/>
                <a:gd name="f67" fmla="*/ f60 f35 1"/>
                <a:gd name="f68" fmla="*/ f61 f35 1"/>
                <a:gd name="f69" fmla="*/ f65 f47 1"/>
                <a:gd name="f70" fmla="*/ f66 f46 1"/>
                <a:gd name="f71" fmla="+- f51 0 f69"/>
                <a:gd name="f72" fmla="+- f51 f69 0"/>
                <a:gd name="f73" fmla="+- f50 0 f70"/>
                <a:gd name="f74" fmla="+- f50 f70 0"/>
                <a:gd name="f75" fmla="*/ f71 f35 1"/>
                <a:gd name="f76" fmla="*/ f73 f35 1"/>
                <a:gd name="f77" fmla="*/ f72 f35 1"/>
                <a:gd name="f78" fmla="*/ f74 f3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75" y="f76"/>
                </a:cxn>
                <a:cxn ang="f34">
                  <a:pos x="f75" y="f78"/>
                </a:cxn>
                <a:cxn ang="f34">
                  <a:pos x="f77" y="f78"/>
                </a:cxn>
                <a:cxn ang="f33">
                  <a:pos x="f77" y="f76"/>
                </a:cxn>
              </a:cxnLst>
              <a:rect l="f75" t="f76" r="f77" b="f78"/>
              <a:pathLst>
                <a:path>
                  <a:moveTo>
                    <a:pt x="f42" y="f59"/>
                  </a:moveTo>
                  <a:arcTo wR="f54" hR="f55" stAng="f2" swAng="f1"/>
                  <a:close/>
                  <a:moveTo>
                    <a:pt x="f64" y="f59"/>
                  </a:moveTo>
                  <a:arcTo wR="f67" hR="f68" stAng="f2" swAng="f10"/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2F528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4" name="Textfeld 119"/>
            <p:cNvSpPr txBox="1"/>
            <p:nvPr/>
          </p:nvSpPr>
          <p:spPr>
            <a:xfrm>
              <a:off x="4666247" y="5719443"/>
              <a:ext cx="714978" cy="21400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000" dirty="0" err="1">
                  <a:solidFill>
                    <a:srgbClr val="000000"/>
                  </a:solidFill>
                  <a:latin typeface="Calibri"/>
                </a:rPr>
                <a:t>s</a:t>
              </a:r>
              <a:r>
                <a:rPr lang="de-DE" sz="1000" b="0" i="0" u="none" strike="noStrike" kern="1200" cap="none" spc="0" baseline="0" dirty="0" err="1" smtClean="0">
                  <a:solidFill>
                    <a:srgbClr val="000000"/>
                  </a:solidFill>
                  <a:uFillTx/>
                  <a:latin typeface="Calibri"/>
                </a:rPr>
                <a:t>oftware</a:t>
              </a:r>
              <a:endParaRPr lang="de-DE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85" name="Gruppieren 84"/>
          <p:cNvGrpSpPr/>
          <p:nvPr/>
        </p:nvGrpSpPr>
        <p:grpSpPr>
          <a:xfrm>
            <a:off x="6008674" y="6115297"/>
            <a:ext cx="714978" cy="583058"/>
            <a:chOff x="6008674" y="6115297"/>
            <a:chExt cx="714978" cy="583058"/>
          </a:xfrm>
        </p:grpSpPr>
        <p:sp>
          <p:nvSpPr>
            <p:cNvPr id="21" name="Textfeld 12"/>
            <p:cNvSpPr txBox="1"/>
            <p:nvPr/>
          </p:nvSpPr>
          <p:spPr>
            <a:xfrm>
              <a:off x="6008674" y="6484349"/>
              <a:ext cx="714978" cy="21400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library</a:t>
              </a:r>
            </a:p>
          </p:txBody>
        </p:sp>
        <p:sp>
          <p:nvSpPr>
            <p:cNvPr id="75" name="Abgerundetes Rechteck 120"/>
            <p:cNvSpPr/>
            <p:nvPr/>
          </p:nvSpPr>
          <p:spPr>
            <a:xfrm>
              <a:off x="6203093" y="6115297"/>
              <a:ext cx="387787" cy="295908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5B9BD5"/>
            </a:solidFill>
            <a:ln w="12701" cap="flat">
              <a:solidFill>
                <a:srgbClr val="41719C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76" name="Abgerundetes Rechteck 123"/>
            <p:cNvSpPr/>
            <p:nvPr/>
          </p:nvSpPr>
          <p:spPr>
            <a:xfrm>
              <a:off x="6255232" y="6141989"/>
              <a:ext cx="101653" cy="230191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5B9BD5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7" name="Abgerundetes Rechteck 124"/>
            <p:cNvSpPr/>
            <p:nvPr/>
          </p:nvSpPr>
          <p:spPr>
            <a:xfrm>
              <a:off x="6353347" y="6146853"/>
              <a:ext cx="55686" cy="230191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5B9BD5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8" name="Abgerundetes Rechteck 125"/>
            <p:cNvSpPr/>
            <p:nvPr/>
          </p:nvSpPr>
          <p:spPr>
            <a:xfrm>
              <a:off x="6413762" y="6144979"/>
              <a:ext cx="82552" cy="230191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5B9BD5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9" name="Abgerundetes Rechteck 126"/>
            <p:cNvSpPr/>
            <p:nvPr/>
          </p:nvSpPr>
          <p:spPr>
            <a:xfrm flipH="1">
              <a:off x="6500154" y="6144979"/>
              <a:ext cx="45720" cy="230191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5B9BD5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cxnSp>
        <p:nvCxnSpPr>
          <p:cNvPr id="80" name="Gekrümmte Verbindung 127"/>
          <p:cNvCxnSpPr>
            <a:stCxn id="24" idx="2"/>
            <a:endCxn id="73" idx="1"/>
          </p:cNvCxnSpPr>
          <p:nvPr/>
        </p:nvCxnSpPr>
        <p:spPr>
          <a:xfrm rot="16200000" flipH="1">
            <a:off x="5047956" y="5964364"/>
            <a:ext cx="255008" cy="303073"/>
          </a:xfrm>
          <a:prstGeom prst="curvedConnector4">
            <a:avLst>
              <a:gd name="adj1" fmla="val 17099"/>
              <a:gd name="adj2" fmla="val 193382"/>
            </a:avLst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81" name="Gekrümmte Verbindung 130"/>
          <p:cNvCxnSpPr>
            <a:stCxn id="73" idx="3"/>
            <a:endCxn id="23" idx="3"/>
          </p:cNvCxnSpPr>
          <p:nvPr/>
        </p:nvCxnSpPr>
        <p:spPr>
          <a:xfrm rot="10800000">
            <a:off x="4886669" y="5563127"/>
            <a:ext cx="89319" cy="680278"/>
          </a:xfrm>
          <a:prstGeom prst="curvedConnector3">
            <a:avLst>
              <a:gd name="adj1" fmla="val 355937"/>
            </a:avLst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82" name="Gekrümmte Verbindung 133"/>
          <p:cNvCxnSpPr>
            <a:stCxn id="67" idx="2"/>
            <a:endCxn id="69" idx="0"/>
          </p:cNvCxnSpPr>
          <p:nvPr/>
        </p:nvCxnSpPr>
        <p:spPr>
          <a:xfrm rot="16200000" flipH="1">
            <a:off x="4803702" y="4470672"/>
            <a:ext cx="516344" cy="5"/>
          </a:xfrm>
          <a:prstGeom prst="curvedConnector3">
            <a:avLst/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84" name="Gekrümmte Verbindung 147"/>
          <p:cNvCxnSpPr>
            <a:stCxn id="20" idx="2"/>
            <a:endCxn id="15" idx="0"/>
          </p:cNvCxnSpPr>
          <p:nvPr/>
        </p:nvCxnSpPr>
        <p:spPr>
          <a:xfrm rot="16200000" flipH="1">
            <a:off x="3428385" y="4572623"/>
            <a:ext cx="737309" cy="16463"/>
          </a:xfrm>
          <a:prstGeom prst="curvedConnector3">
            <a:avLst/>
          </a:prstGeom>
          <a:noFill/>
          <a:ln w="6345" cap="flat">
            <a:solidFill>
              <a:srgbClr val="000000"/>
            </a:solidFill>
            <a:prstDash val="solid"/>
            <a:miter/>
            <a:tailEnd type="arrow"/>
          </a:ln>
        </p:spPr>
      </p:cxnSp>
    </p:spTree>
    <p:extLst>
      <p:ext uri="{BB962C8B-B14F-4D97-AF65-F5344CB8AC3E}">
        <p14:creationId xmlns:p14="http://schemas.microsoft.com/office/powerpoint/2010/main" val="270356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smtClean="0"/>
              <a:t>Tips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/>
              <a:t>R</a:t>
            </a:r>
            <a:r>
              <a:rPr lang="de-DE" dirty="0" err="1" smtClean="0"/>
              <a:t>eproducible</a:t>
            </a:r>
            <a:r>
              <a:rPr lang="de-DE" dirty="0" smtClean="0"/>
              <a:t> </a:t>
            </a:r>
            <a:r>
              <a:rPr lang="de-DE" dirty="0"/>
              <a:t>R</a:t>
            </a:r>
            <a:r>
              <a:rPr lang="de-DE" dirty="0" smtClean="0"/>
              <a:t>esearch based on Software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503998" y="2184314"/>
            <a:ext cx="9072000" cy="2869824"/>
          </a:xfrm>
        </p:spPr>
        <p:txBody>
          <a:bodyPr>
            <a:normAutofit/>
          </a:bodyPr>
          <a:lstStyle/>
          <a:p>
            <a:r>
              <a:rPr lang="en-US" dirty="0" err="1" smtClean="0"/>
              <a:t>Automation instead of manual data manipulation</a:t>
            </a:r>
            <a:endParaRPr lang="en-US" dirty="0" smtClean="0"/>
          </a:p>
          <a:p>
            <a:r>
              <a:rPr lang="en-US" dirty="0" err="1" smtClean="0"/>
              <a:t>Archiving</a:t>
            </a:r>
            <a:r>
              <a:rPr lang="en-US" dirty="0" smtClean="0"/>
              <a:t> the </a:t>
            </a:r>
            <a:r>
              <a:rPr lang="en-US" dirty="0" err="1" smtClean="0"/>
              <a:t>exact</a:t>
            </a:r>
            <a:r>
              <a:rPr lang="en-US" dirty="0" smtClean="0"/>
              <a:t> version of </a:t>
            </a:r>
            <a:r>
              <a:rPr lang="en-US" dirty="0" err="1" smtClean="0"/>
              <a:t>all external programs </a:t>
            </a:r>
          </a:p>
          <a:p>
            <a:r>
              <a:rPr lang="en-US" dirty="0" err="1" smtClean="0"/>
              <a:t>Version control of all scripts </a:t>
            </a:r>
          </a:p>
          <a:p>
            <a:r>
              <a:rPr lang="en-US" dirty="0" err="1" smtClean="0"/>
              <a:t>Storage of all intermediate results</a:t>
            </a:r>
            <a:r>
              <a:rPr lang="en-US" dirty="0" smtClean="0"/>
              <a:t> and </a:t>
            </a:r>
            <a:r>
              <a:rPr lang="en-US" dirty="0" err="1" smtClean="0"/>
              <a:t>how they were generated </a:t>
            </a:r>
          </a:p>
          <a:p>
            <a:r>
              <a:rPr lang="en-US" dirty="0" err="1" smtClean="0"/>
              <a:t>Documentation of all</a:t>
            </a:r>
            <a:r>
              <a:rPr lang="en-US" dirty="0" smtClean="0"/>
              <a:t> parameters and </a:t>
            </a:r>
            <a:r>
              <a:rPr lang="en-US" dirty="0" err="1" smtClean="0"/>
              <a:t>assumptions</a:t>
            </a:r>
            <a:r>
              <a:rPr lang="en-US" dirty="0" smtClean="0"/>
              <a:t> (</a:t>
            </a:r>
            <a:r>
              <a:rPr lang="en-US" dirty="0" err="1" smtClean="0"/>
              <a:t>including</a:t>
            </a:r>
            <a:r>
              <a:rPr lang="en-US" dirty="0" smtClean="0"/>
              <a:t> random seed)</a:t>
            </a:r>
          </a:p>
          <a:p>
            <a:r>
              <a:rPr lang="en-US" dirty="0" err="1" smtClean="0"/>
              <a:t>Publication</a:t>
            </a:r>
            <a:r>
              <a:rPr lang="en-US" dirty="0" smtClean="0"/>
              <a:t> of </a:t>
            </a:r>
            <a:r>
              <a:rPr lang="en-US" dirty="0" err="1" smtClean="0"/>
              <a:t>scripts</a:t>
            </a:r>
            <a:r>
              <a:rPr lang="en-US" dirty="0" smtClean="0"/>
              <a:t>, </a:t>
            </a:r>
            <a:r>
              <a:rPr lang="en-US" dirty="0" err="1" smtClean="0"/>
              <a:t>runs</a:t>
            </a:r>
            <a:r>
              <a:rPr lang="en-US" dirty="0" smtClean="0"/>
              <a:t> and </a:t>
            </a:r>
            <a:r>
              <a:rPr lang="en-US" dirty="0" err="1" smtClean="0"/>
              <a:t>results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hteck 3"/>
          <p:cNvSpPr/>
          <p:nvPr/>
        </p:nvSpPr>
        <p:spPr>
          <a:xfrm>
            <a:off x="265432" y="5326543"/>
            <a:ext cx="954913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Sources: </a:t>
            </a:r>
          </a:p>
          <a:p>
            <a:r>
              <a:rPr lang="en-US" dirty="0" err="1" smtClean="0"/>
              <a:t>Enda</a:t>
            </a:r>
            <a:r>
              <a:rPr lang="en-US" dirty="0" smtClean="0"/>
              <a:t> </a:t>
            </a:r>
            <a:r>
              <a:rPr lang="en-US" dirty="0"/>
              <a:t>Ridge, </a:t>
            </a:r>
            <a:r>
              <a:rPr lang="en-US" i="1" dirty="0"/>
              <a:t>Guerrilla Analytics: A Practical Approach to Working with Data</a:t>
            </a:r>
            <a:r>
              <a:rPr lang="en-US" dirty="0"/>
              <a:t>, Morgan Kaufmann, </a:t>
            </a:r>
            <a:r>
              <a:rPr lang="en-US" dirty="0" smtClean="0"/>
              <a:t>2014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Sandve</a:t>
            </a:r>
            <a:r>
              <a:rPr lang="de-DE" dirty="0"/>
              <a:t>, </a:t>
            </a:r>
            <a:r>
              <a:rPr lang="de-DE" dirty="0" err="1"/>
              <a:t>Geir</a:t>
            </a:r>
            <a:r>
              <a:rPr lang="de-DE" dirty="0"/>
              <a:t> Kjetil, </a:t>
            </a:r>
            <a:r>
              <a:rPr lang="de-DE" dirty="0" err="1"/>
              <a:t>Nekrutenko</a:t>
            </a:r>
            <a:r>
              <a:rPr lang="de-DE" dirty="0"/>
              <a:t>, Anton, Taylor, James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Hovig</a:t>
            </a:r>
            <a:r>
              <a:rPr lang="de-DE" dirty="0"/>
              <a:t>, </a:t>
            </a:r>
            <a:r>
              <a:rPr lang="de-DE" dirty="0" err="1"/>
              <a:t>Eivind</a:t>
            </a:r>
            <a:r>
              <a:rPr lang="de-DE" dirty="0"/>
              <a:t>. "</a:t>
            </a:r>
            <a:r>
              <a:rPr lang="de-DE" dirty="0" err="1"/>
              <a:t>Ten</a:t>
            </a:r>
            <a:r>
              <a:rPr lang="de-DE" dirty="0"/>
              <a:t> Simple Rules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Reproducible</a:t>
            </a:r>
            <a:r>
              <a:rPr lang="de-DE" dirty="0"/>
              <a:t> </a:t>
            </a:r>
            <a:r>
              <a:rPr lang="de-DE" dirty="0" err="1"/>
              <a:t>Computational</a:t>
            </a:r>
            <a:r>
              <a:rPr lang="de-DE" dirty="0"/>
              <a:t> Research." </a:t>
            </a:r>
            <a:r>
              <a:rPr lang="de-DE" i="1" dirty="0"/>
              <a:t>PLOS </a:t>
            </a:r>
            <a:r>
              <a:rPr lang="de-DE" i="1" dirty="0" err="1"/>
              <a:t>Computational</a:t>
            </a:r>
            <a:r>
              <a:rPr lang="de-DE" i="1" dirty="0"/>
              <a:t> </a:t>
            </a:r>
            <a:r>
              <a:rPr lang="de-DE" i="1" dirty="0" err="1"/>
              <a:t>Biology</a:t>
            </a:r>
            <a:r>
              <a:rPr lang="de-DE" dirty="0"/>
              <a:t> 9 , </a:t>
            </a:r>
            <a:r>
              <a:rPr lang="de-DE" dirty="0" err="1"/>
              <a:t>no</a:t>
            </a:r>
            <a:r>
              <a:rPr lang="de-DE" dirty="0"/>
              <a:t>. 10 (2013): 1-4.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03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/>
              <a:t>Automation </a:t>
            </a:r>
            <a:r>
              <a:rPr lang="de-DE" dirty="0" err="1"/>
              <a:t>instead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M</a:t>
            </a:r>
            <a:r>
              <a:rPr lang="de-DE" dirty="0" smtClean="0"/>
              <a:t>anual </a:t>
            </a:r>
            <a:r>
              <a:rPr lang="de-DE" dirty="0" err="1"/>
              <a:t>P</a:t>
            </a:r>
            <a:r>
              <a:rPr lang="de-DE" dirty="0" err="1" smtClean="0"/>
              <a:t>rocesses</a:t>
            </a:r>
            <a:endParaRPr lang="de-DE" dirty="0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692996" y="2132636"/>
            <a:ext cx="8694362" cy="4237558"/>
          </a:xfrm>
        </p:spPr>
        <p:txBody>
          <a:bodyPr/>
          <a:lstStyle/>
          <a:p>
            <a:pPr lvl="0">
              <a:lnSpc>
                <a:spcPct val="104000"/>
              </a:lnSpc>
            </a:pPr>
            <a:r>
              <a:rPr lang="de-DE" sz="2700"/>
              <a:t>Program code describes a procedure clearly and unambiguously.</a:t>
            </a:r>
          </a:p>
          <a:p>
            <a:pPr lvl="0">
              <a:lnSpc>
                <a:spcPct val="104000"/>
              </a:lnSpc>
            </a:pPr>
            <a:r>
              <a:rPr lang="de-DE" sz="2700"/>
              <a:t>Graphical user interfaces often allow changes - problematic for data provenance.</a:t>
            </a:r>
          </a:p>
          <a:p>
            <a:pPr lvl="0">
              <a:lnSpc>
                <a:spcPct val="104000"/>
              </a:lnSpc>
            </a:pPr>
            <a:r>
              <a:rPr lang="de-DE" sz="2700"/>
              <a:t>Example: Spreadsheet</a:t>
            </a:r>
          </a:p>
          <a:p>
            <a:pPr lvl="1">
              <a:lnSpc>
                <a:spcPct val="104000"/>
              </a:lnSpc>
            </a:pPr>
            <a:r>
              <a:rPr lang="de-DE" sz="2000"/>
              <a:t>Copy data section, "drag down" a formula, create pivot table</a:t>
            </a:r>
          </a:p>
          <a:p>
            <a:pPr lvl="1">
              <a:lnSpc>
                <a:spcPct val="104000"/>
              </a:lnSpc>
            </a:pPr>
            <a:r>
              <a:rPr lang="de-DE" sz="2000"/>
              <a:t>How can these activities be documented and traced?</a:t>
            </a:r>
          </a:p>
          <a:p>
            <a:pPr lvl="0">
              <a:lnSpc>
                <a:spcPct val="104000"/>
              </a:lnSpc>
            </a:pPr>
            <a:r>
              <a:rPr lang="de-DE" sz="2700"/>
              <a:t>Prefer program code</a:t>
            </a:r>
          </a:p>
        </p:txBody>
      </p:sp>
      <p:sp>
        <p:nvSpPr>
          <p:cNvPr id="4" name="Rechteck 3"/>
          <p:cNvSpPr/>
          <p:nvPr/>
        </p:nvSpPr>
        <p:spPr>
          <a:xfrm>
            <a:off x="6564596" y="6233400"/>
            <a:ext cx="3516124" cy="39276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9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Quelle: Enda Ridge, </a:t>
            </a:r>
            <a:r>
              <a:rPr lang="en-US" sz="990" b="0" i="1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Guerrilla Analytics: A Practical Approach to Working with Data</a:t>
            </a:r>
            <a:r>
              <a:rPr lang="en-US" sz="99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, Morgan Kaufmann, 2014 , S. 35</a:t>
            </a:r>
          </a:p>
        </p:txBody>
      </p:sp>
    </p:spTree>
    <p:extLst>
      <p:ext uri="{BB962C8B-B14F-4D97-AF65-F5344CB8AC3E}">
        <p14:creationId xmlns:p14="http://schemas.microsoft.com/office/powerpoint/2010/main" val="223304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03998" y="1768678"/>
            <a:ext cx="9072000" cy="4988884"/>
          </a:xfrm>
        </p:spPr>
        <p:txBody>
          <a:bodyPr/>
          <a:lstStyle/>
          <a:p>
            <a:pPr lvl="0">
              <a:buSzPct val="45000"/>
            </a:pPr>
            <a:endParaRPr lang="de-DE" dirty="0" smtClean="0"/>
          </a:p>
          <a:p>
            <a:pPr lvl="0">
              <a:buSzPct val="45000"/>
            </a:pPr>
            <a:endParaRPr lang="de-DE" dirty="0"/>
          </a:p>
          <a:p>
            <a:pPr lvl="0">
              <a:buSzPct val="45000"/>
            </a:pPr>
            <a:endParaRPr lang="de-DE" dirty="0" smtClean="0"/>
          </a:p>
          <a:p>
            <a:pPr lvl="0">
              <a:buSzPct val="45000"/>
            </a:pPr>
            <a:endParaRPr lang="de-DE" dirty="0"/>
          </a:p>
          <a:p>
            <a:pPr lvl="0">
              <a:buSzPct val="45000"/>
            </a:pPr>
            <a:endParaRPr lang="de-DE" dirty="0" smtClean="0"/>
          </a:p>
          <a:p>
            <a:pPr lvl="0">
              <a:buSzPct val="45000"/>
            </a:pPr>
            <a:endParaRPr lang="de-DE" dirty="0"/>
          </a:p>
        </p:txBody>
      </p:sp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03998" y="301322"/>
            <a:ext cx="9072000" cy="1261798"/>
          </a:xfrm>
        </p:spPr>
        <p:txBody>
          <a:bodyPr/>
          <a:lstStyle/>
          <a:p>
            <a:r>
              <a:rPr lang="de-DE" dirty="0" smtClean="0"/>
              <a:t>Archiving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Programs</a:t>
            </a:r>
            <a:r>
              <a:rPr lang="de-DE" dirty="0" smtClean="0"/>
              <a:t> </a:t>
            </a:r>
            <a:r>
              <a:rPr lang="de-DE" dirty="0" err="1"/>
              <a:t>U</a:t>
            </a:r>
            <a:r>
              <a:rPr lang="de-DE" dirty="0" err="1" smtClean="0"/>
              <a:t>sed</a:t>
            </a:r>
            <a:endParaRPr lang="de-DE" dirty="0"/>
          </a:p>
        </p:txBody>
      </p:sp>
      <p:grpSp>
        <p:nvGrpSpPr>
          <p:cNvPr id="4" name="Gruppieren 22"/>
          <p:cNvGrpSpPr/>
          <p:nvPr/>
        </p:nvGrpSpPr>
        <p:grpSpPr>
          <a:xfrm>
            <a:off x="2850776" y="1843360"/>
            <a:ext cx="714978" cy="590711"/>
            <a:chOff x="7986360" y="5198400"/>
            <a:chExt cx="714978" cy="590711"/>
          </a:xfrm>
        </p:grpSpPr>
        <p:sp>
          <p:nvSpPr>
            <p:cNvPr id="5" name="Rad 23"/>
            <p:cNvSpPr/>
            <p:nvPr/>
          </p:nvSpPr>
          <p:spPr>
            <a:xfrm>
              <a:off x="8168344" y="5198400"/>
              <a:ext cx="351010" cy="335603"/>
            </a:xfrm>
            <a:custGeom>
              <a:avLst>
                <a:gd name="f11" fmla="val 36594"/>
              </a:avLst>
              <a:gdLst>
                <a:gd name="f1" fmla="val 21600000"/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ss"/>
                <a:gd name="f8" fmla="val 0"/>
                <a:gd name="f9" fmla="*/ 5419351 1 1725033"/>
                <a:gd name="f10" fmla="+- 0 0 21600000"/>
                <a:gd name="f11" fmla="val 36594"/>
                <a:gd name="f12" fmla="+- 0 0 -360"/>
                <a:gd name="f13" fmla="+- 0 0 -180"/>
                <a:gd name="f14" fmla="abs f5"/>
                <a:gd name="f15" fmla="abs f6"/>
                <a:gd name="f16" fmla="abs f7"/>
                <a:gd name="f17" fmla="val f8"/>
                <a:gd name="f18" fmla="val f11"/>
                <a:gd name="f19" fmla="+- 2700000 f3 0"/>
                <a:gd name="f20" fmla="*/ f12 f2 1"/>
                <a:gd name="f21" fmla="*/ f13 f2 1"/>
                <a:gd name="f22" fmla="?: f14 f5 1"/>
                <a:gd name="f23" fmla="?: f15 f6 1"/>
                <a:gd name="f24" fmla="?: f16 f7 1"/>
                <a:gd name="f25" fmla="*/ f19 f9 1"/>
                <a:gd name="f26" fmla="*/ f20 1 f4"/>
                <a:gd name="f27" fmla="*/ f21 1 f4"/>
                <a:gd name="f28" fmla="*/ f22 1 21600"/>
                <a:gd name="f29" fmla="*/ f23 1 21600"/>
                <a:gd name="f30" fmla="*/ 21600 f22 1"/>
                <a:gd name="f31" fmla="*/ 21600 f23 1"/>
                <a:gd name="f32" fmla="*/ f25 1 f2"/>
                <a:gd name="f33" fmla="+- f26 0 f3"/>
                <a:gd name="f34" fmla="+- f27 0 f3"/>
                <a:gd name="f35" fmla="min f29 f28"/>
                <a:gd name="f36" fmla="*/ f30 1 f24"/>
                <a:gd name="f37" fmla="*/ f31 1 f24"/>
                <a:gd name="f38" fmla="+- 0 0 f32"/>
                <a:gd name="f39" fmla="val f36"/>
                <a:gd name="f40" fmla="val f37"/>
                <a:gd name="f41" fmla="+- 0 0 f38"/>
                <a:gd name="f42" fmla="*/ f17 f35 1"/>
                <a:gd name="f43" fmla="+- f40 0 f17"/>
                <a:gd name="f44" fmla="+- f39 0 f17"/>
                <a:gd name="f45" fmla="*/ f41 f2 1"/>
                <a:gd name="f46" fmla="*/ f43 1 2"/>
                <a:gd name="f47" fmla="*/ f44 1 2"/>
                <a:gd name="f48" fmla="min f44 f43"/>
                <a:gd name="f49" fmla="*/ f45 1 f9"/>
                <a:gd name="f50" fmla="+- f17 f46 0"/>
                <a:gd name="f51" fmla="+- f17 f47 0"/>
                <a:gd name="f52" fmla="*/ f48 f18 1"/>
                <a:gd name="f53" fmla="+- f49 0 f3"/>
                <a:gd name="f54" fmla="*/ f47 f35 1"/>
                <a:gd name="f55" fmla="*/ f46 f35 1"/>
                <a:gd name="f56" fmla="*/ f52 1 100000"/>
                <a:gd name="f57" fmla="cos 1 f53"/>
                <a:gd name="f58" fmla="sin 1 f53"/>
                <a:gd name="f59" fmla="*/ f50 f35 1"/>
                <a:gd name="f60" fmla="+- f47 0 f56"/>
                <a:gd name="f61" fmla="+- f46 0 f56"/>
                <a:gd name="f62" fmla="+- 0 0 f57"/>
                <a:gd name="f63" fmla="+- 0 0 f58"/>
                <a:gd name="f64" fmla="*/ f56 f35 1"/>
                <a:gd name="f65" fmla="+- 0 0 f62"/>
                <a:gd name="f66" fmla="+- 0 0 f63"/>
                <a:gd name="f67" fmla="*/ f60 f35 1"/>
                <a:gd name="f68" fmla="*/ f61 f35 1"/>
                <a:gd name="f69" fmla="*/ f65 f47 1"/>
                <a:gd name="f70" fmla="*/ f66 f46 1"/>
                <a:gd name="f71" fmla="+- f51 0 f69"/>
                <a:gd name="f72" fmla="+- f51 f69 0"/>
                <a:gd name="f73" fmla="+- f50 0 f70"/>
                <a:gd name="f74" fmla="+- f50 f70 0"/>
                <a:gd name="f75" fmla="*/ f71 f35 1"/>
                <a:gd name="f76" fmla="*/ f73 f35 1"/>
                <a:gd name="f77" fmla="*/ f72 f35 1"/>
                <a:gd name="f78" fmla="*/ f74 f3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75" y="f76"/>
                </a:cxn>
                <a:cxn ang="f34">
                  <a:pos x="f75" y="f78"/>
                </a:cxn>
                <a:cxn ang="f34">
                  <a:pos x="f77" y="f78"/>
                </a:cxn>
                <a:cxn ang="f33">
                  <a:pos x="f77" y="f76"/>
                </a:cxn>
              </a:cxnLst>
              <a:rect l="f75" t="f76" r="f77" b="f78"/>
              <a:pathLst>
                <a:path>
                  <a:moveTo>
                    <a:pt x="f42" y="f59"/>
                  </a:moveTo>
                  <a:arcTo wR="f54" hR="f55" stAng="f2" swAng="f1"/>
                  <a:close/>
                  <a:moveTo>
                    <a:pt x="f64" y="f59"/>
                  </a:moveTo>
                  <a:arcTo wR="f67" hR="f68" stAng="f2" swAng="f10"/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2F528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Textfeld 24"/>
            <p:cNvSpPr txBox="1"/>
            <p:nvPr/>
          </p:nvSpPr>
          <p:spPr>
            <a:xfrm>
              <a:off x="7986360" y="5575105"/>
              <a:ext cx="714978" cy="21400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000" dirty="0" err="1">
                  <a:solidFill>
                    <a:srgbClr val="000000"/>
                  </a:solidFill>
                  <a:latin typeface="Calibri"/>
                </a:rPr>
                <a:t>s</a:t>
              </a:r>
              <a:r>
                <a:rPr lang="de-DE" sz="1000" b="0" i="0" u="none" strike="noStrike" kern="1200" cap="none" spc="0" baseline="0" dirty="0" err="1" smtClean="0">
                  <a:solidFill>
                    <a:srgbClr val="000000"/>
                  </a:solidFill>
                  <a:uFillTx/>
                  <a:latin typeface="Calibri"/>
                </a:rPr>
                <a:t>oftware</a:t>
              </a:r>
              <a:endParaRPr lang="de-DE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4325020" y="1843360"/>
            <a:ext cx="714978" cy="583058"/>
            <a:chOff x="6008674" y="6115297"/>
            <a:chExt cx="714978" cy="583058"/>
          </a:xfrm>
        </p:grpSpPr>
        <p:sp>
          <p:nvSpPr>
            <p:cNvPr id="8" name="Textfeld 12"/>
            <p:cNvSpPr txBox="1"/>
            <p:nvPr/>
          </p:nvSpPr>
          <p:spPr>
            <a:xfrm>
              <a:off x="6008674" y="6484349"/>
              <a:ext cx="714978" cy="21400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library</a:t>
              </a:r>
            </a:p>
          </p:txBody>
        </p:sp>
        <p:sp>
          <p:nvSpPr>
            <p:cNvPr id="9" name="Abgerundetes Rechteck 120"/>
            <p:cNvSpPr/>
            <p:nvPr/>
          </p:nvSpPr>
          <p:spPr>
            <a:xfrm>
              <a:off x="6203093" y="6115297"/>
              <a:ext cx="387787" cy="295908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5B9BD5"/>
            </a:solidFill>
            <a:ln w="12701" cap="flat">
              <a:solidFill>
                <a:srgbClr val="41719C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10" name="Abgerundetes Rechteck 123"/>
            <p:cNvSpPr/>
            <p:nvPr/>
          </p:nvSpPr>
          <p:spPr>
            <a:xfrm>
              <a:off x="6255232" y="6141989"/>
              <a:ext cx="101653" cy="230191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5B9BD5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Abgerundetes Rechteck 124"/>
            <p:cNvSpPr/>
            <p:nvPr/>
          </p:nvSpPr>
          <p:spPr>
            <a:xfrm>
              <a:off x="6353347" y="6146853"/>
              <a:ext cx="55686" cy="230191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5B9BD5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Abgerundetes Rechteck 125"/>
            <p:cNvSpPr/>
            <p:nvPr/>
          </p:nvSpPr>
          <p:spPr>
            <a:xfrm>
              <a:off x="6413762" y="6144979"/>
              <a:ext cx="82552" cy="230191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5B9BD5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3" name="Abgerundetes Rechteck 126"/>
            <p:cNvSpPr/>
            <p:nvPr/>
          </p:nvSpPr>
          <p:spPr>
            <a:xfrm flipH="1">
              <a:off x="6500154" y="6144979"/>
              <a:ext cx="45720" cy="230191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5B9BD5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4" name="Gruppieren 19"/>
          <p:cNvGrpSpPr/>
          <p:nvPr/>
        </p:nvGrpSpPr>
        <p:grpSpPr>
          <a:xfrm>
            <a:off x="5946890" y="1843360"/>
            <a:ext cx="714978" cy="637273"/>
            <a:chOff x="8558527" y="4540983"/>
            <a:chExt cx="714978" cy="637273"/>
          </a:xfrm>
        </p:grpSpPr>
        <p:sp>
          <p:nvSpPr>
            <p:cNvPr id="15" name="Gefaltete Ecke 20"/>
            <p:cNvSpPr/>
            <p:nvPr/>
          </p:nvSpPr>
          <p:spPr>
            <a:xfrm>
              <a:off x="8729977" y="4540983"/>
              <a:ext cx="351010" cy="398422"/>
            </a:xfrm>
            <a:custGeom>
              <a:avLst>
                <a:gd name="f5" fmla="val 16667"/>
              </a:avLst>
              <a:gdLst>
                <a:gd name="f1" fmla="val w"/>
                <a:gd name="f2" fmla="val h"/>
                <a:gd name="f3" fmla="val ss"/>
                <a:gd name="f4" fmla="val 0"/>
                <a:gd name="f5" fmla="val 16667"/>
                <a:gd name="f6" fmla="abs f1"/>
                <a:gd name="f7" fmla="abs f2"/>
                <a:gd name="f8" fmla="abs f3"/>
                <a:gd name="f9" fmla="val f4"/>
                <a:gd name="f10" fmla="val f5"/>
                <a:gd name="f11" fmla="?: f6 f1 1"/>
                <a:gd name="f12" fmla="?: f7 f2 1"/>
                <a:gd name="f13" fmla="?: f8 f3 1"/>
                <a:gd name="f14" fmla="*/ f11 1 21600"/>
                <a:gd name="f15" fmla="*/ f12 1 21600"/>
                <a:gd name="f16" fmla="*/ 21600 f11 1"/>
                <a:gd name="f17" fmla="*/ 21600 f12 1"/>
                <a:gd name="f18" fmla="min f15 f14"/>
                <a:gd name="f19" fmla="*/ f16 1 f13"/>
                <a:gd name="f20" fmla="*/ f17 1 f13"/>
                <a:gd name="f21" fmla="val f19"/>
                <a:gd name="f22" fmla="val f20"/>
                <a:gd name="f23" fmla="*/ f9 f18 1"/>
                <a:gd name="f24" fmla="+- f22 0 f9"/>
                <a:gd name="f25" fmla="+- f21 0 f9"/>
                <a:gd name="f26" fmla="*/ f21 f18 1"/>
                <a:gd name="f27" fmla="*/ f22 f18 1"/>
                <a:gd name="f28" fmla="min f25 f24"/>
                <a:gd name="f29" fmla="*/ f28 f10 1"/>
                <a:gd name="f30" fmla="*/ f29 1 100000"/>
                <a:gd name="f31" fmla="*/ f30 1 5"/>
                <a:gd name="f32" fmla="+- f21 0 f30"/>
                <a:gd name="f33" fmla="+- f22 0 f30"/>
                <a:gd name="f34" fmla="+- f32 f31 0"/>
                <a:gd name="f35" fmla="+- f33 f31 0"/>
                <a:gd name="f36" fmla="*/ f33 f18 1"/>
                <a:gd name="f37" fmla="*/ f32 f18 1"/>
                <a:gd name="f38" fmla="*/ f34 f18 1"/>
                <a:gd name="f39" fmla="*/ f35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3" r="f26" b="f36"/>
              <a:pathLst>
                <a:path stroke="0">
                  <a:moveTo>
                    <a:pt x="f23" y="f23"/>
                  </a:moveTo>
                  <a:lnTo>
                    <a:pt x="f26" y="f23"/>
                  </a:lnTo>
                  <a:lnTo>
                    <a:pt x="f26" y="f36"/>
                  </a:lnTo>
                  <a:lnTo>
                    <a:pt x="f37" y="f27"/>
                  </a:lnTo>
                  <a:lnTo>
                    <a:pt x="f23" y="f27"/>
                  </a:lnTo>
                  <a:close/>
                </a:path>
                <a:path stroke="0">
                  <a:moveTo>
                    <a:pt x="f37" y="f27"/>
                  </a:moveTo>
                  <a:lnTo>
                    <a:pt x="f38" y="f39"/>
                  </a:lnTo>
                  <a:lnTo>
                    <a:pt x="f26" y="f36"/>
                  </a:lnTo>
                  <a:close/>
                </a:path>
                <a:path fill="none">
                  <a:moveTo>
                    <a:pt x="f37" y="f27"/>
                  </a:moveTo>
                  <a:lnTo>
                    <a:pt x="f38" y="f39"/>
                  </a:lnTo>
                  <a:lnTo>
                    <a:pt x="f26" y="f36"/>
                  </a:lnTo>
                  <a:lnTo>
                    <a:pt x="f37" y="f27"/>
                  </a:lnTo>
                  <a:lnTo>
                    <a:pt x="f23" y="f27"/>
                  </a:lnTo>
                  <a:lnTo>
                    <a:pt x="f23" y="f23"/>
                  </a:lnTo>
                  <a:lnTo>
                    <a:pt x="f26" y="f23"/>
                  </a:lnTo>
                  <a:lnTo>
                    <a:pt x="f26" y="f36"/>
                  </a:lnTo>
                </a:path>
              </a:pathLst>
            </a:custGeom>
            <a:solidFill>
              <a:srgbClr val="5B9BD5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9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&lt;/&gt;</a:t>
              </a:r>
            </a:p>
          </p:txBody>
        </p:sp>
        <p:sp>
          <p:nvSpPr>
            <p:cNvPr id="16" name="Textfeld 21"/>
            <p:cNvSpPr txBox="1"/>
            <p:nvPr/>
          </p:nvSpPr>
          <p:spPr>
            <a:xfrm>
              <a:off x="8558527" y="4964250"/>
              <a:ext cx="714978" cy="21400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9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code scripts</a:t>
              </a:r>
            </a:p>
          </p:txBody>
        </p:sp>
      </p:grpSp>
      <p:sp>
        <p:nvSpPr>
          <p:cNvPr id="18" name="Abgerundetes Rechteck 37"/>
          <p:cNvSpPr/>
          <p:nvPr/>
        </p:nvSpPr>
        <p:spPr>
          <a:xfrm>
            <a:off x="3317963" y="3810959"/>
            <a:ext cx="1378626" cy="333933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70AD47"/>
          </a:solidFill>
          <a:ln w="19046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 dirty="0" err="1">
                <a:solidFill>
                  <a:srgbClr val="FFFFFF"/>
                </a:solidFill>
                <a:uFillTx/>
                <a:latin typeface="Calibri"/>
              </a:rPr>
              <a:t>versioned</a:t>
            </a:r>
            <a:endParaRPr lang="de-DE" sz="14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9" name="Abgerundetes Rechteck 40"/>
          <p:cNvSpPr/>
          <p:nvPr/>
        </p:nvSpPr>
        <p:spPr>
          <a:xfrm>
            <a:off x="3291067" y="2930278"/>
            <a:ext cx="1434312" cy="478551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70AD47"/>
          </a:solidFill>
          <a:ln w="19046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dirty="0" err="1">
                <a:solidFill>
                  <a:srgbClr val="FFFFFF"/>
                </a:solidFill>
                <a:latin typeface="Calibri"/>
              </a:rPr>
              <a:t>p</a:t>
            </a:r>
            <a:r>
              <a:rPr lang="de-DE" sz="1400" b="0" i="0" u="none" strike="noStrike" kern="1200" cap="none" spc="0" baseline="0" dirty="0" err="1" smtClean="0">
                <a:solidFill>
                  <a:srgbClr val="FFFFFF"/>
                </a:solidFill>
                <a:uFillTx/>
                <a:latin typeface="Calibri"/>
              </a:rPr>
              <a:t>ublished</a:t>
            </a:r>
            <a:r>
              <a:rPr lang="de-DE" sz="14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/>
              </a:rPr>
              <a:t> with PID</a:t>
            </a:r>
            <a:endParaRPr lang="de-DE" sz="14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5649277" y="2978582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Link to PID</a:t>
            </a:r>
          </a:p>
        </p:txBody>
      </p:sp>
      <p:sp>
        <p:nvSpPr>
          <p:cNvPr id="21" name="Rechteck 20"/>
          <p:cNvSpPr/>
          <p:nvPr/>
        </p:nvSpPr>
        <p:spPr>
          <a:xfrm>
            <a:off x="5649277" y="3793259"/>
            <a:ext cx="1668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SzPct val="45000"/>
            </a:pPr>
            <a:r>
              <a:rPr lang="de-DE" dirty="0" smtClean="0"/>
              <a:t>Link to version</a:t>
            </a:r>
            <a:endParaRPr lang="de-DE" dirty="0"/>
          </a:p>
        </p:txBody>
      </p:sp>
      <p:sp>
        <p:nvSpPr>
          <p:cNvPr id="22" name="Rechteck 21"/>
          <p:cNvSpPr/>
          <p:nvPr/>
        </p:nvSpPr>
        <p:spPr>
          <a:xfrm>
            <a:off x="5649277" y="4373152"/>
            <a:ext cx="3066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SzPct val="45000"/>
            </a:pPr>
            <a:r>
              <a:rPr lang="de-DE" dirty="0" smtClean="0"/>
              <a:t>Copy of (modified) code</a:t>
            </a:r>
            <a:endParaRPr lang="de-DE" dirty="0"/>
          </a:p>
        </p:txBody>
      </p:sp>
      <p:sp>
        <p:nvSpPr>
          <p:cNvPr id="23" name="Abgerundetes Rechteck 37"/>
          <p:cNvSpPr/>
          <p:nvPr/>
        </p:nvSpPr>
        <p:spPr>
          <a:xfrm>
            <a:off x="3291067" y="4916229"/>
            <a:ext cx="1378626" cy="333933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70AD47"/>
          </a:solidFill>
          <a:ln w="19046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/>
              </a:rPr>
              <a:t>altered</a:t>
            </a:r>
            <a:endParaRPr lang="de-DE" sz="14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4" name="Abgerundetes Rechteck 37"/>
          <p:cNvSpPr/>
          <p:nvPr/>
        </p:nvSpPr>
        <p:spPr>
          <a:xfrm>
            <a:off x="3285571" y="5455720"/>
            <a:ext cx="1378626" cy="333933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70AD47"/>
          </a:solidFill>
          <a:ln w="19046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kern="0" dirty="0" smtClean="0">
                <a:solidFill>
                  <a:srgbClr val="FFFFFF"/>
                </a:solidFill>
                <a:latin typeface="Calibri"/>
              </a:rPr>
              <a:t>parameterized</a:t>
            </a:r>
            <a:endParaRPr lang="de-DE" sz="14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26" name="Gerade Verbindung mit Pfeil 25"/>
          <p:cNvCxnSpPr>
            <a:stCxn id="19" idx="1"/>
            <a:endCxn id="20" idx="1"/>
          </p:cNvCxnSpPr>
          <p:nvPr/>
        </p:nvCxnSpPr>
        <p:spPr>
          <a:xfrm flipV="1">
            <a:off x="4725379" y="3163248"/>
            <a:ext cx="923898" cy="6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>
            <a:stCxn id="18" idx="1"/>
            <a:endCxn id="21" idx="1"/>
          </p:cNvCxnSpPr>
          <p:nvPr/>
        </p:nvCxnSpPr>
        <p:spPr>
          <a:xfrm flipV="1">
            <a:off x="4696589" y="3977925"/>
            <a:ext cx="95268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>
            <a:off x="4924631" y="2888576"/>
            <a:ext cx="496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yes</a:t>
            </a:r>
            <a:endParaRPr lang="de-DE" sz="1400" dirty="0"/>
          </a:p>
        </p:txBody>
      </p:sp>
      <p:cxnSp>
        <p:nvCxnSpPr>
          <p:cNvPr id="30" name="Gerade Verbindung mit Pfeil 29"/>
          <p:cNvCxnSpPr>
            <a:stCxn id="19" idx="2"/>
            <a:endCxn id="18" idx="0"/>
          </p:cNvCxnSpPr>
          <p:nvPr/>
        </p:nvCxnSpPr>
        <p:spPr>
          <a:xfrm flipH="1">
            <a:off x="4007276" y="3408829"/>
            <a:ext cx="947" cy="402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3998570" y="3424518"/>
            <a:ext cx="8098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no</a:t>
            </a:r>
            <a:endParaRPr lang="de-DE" sz="1400" dirty="0"/>
          </a:p>
        </p:txBody>
      </p:sp>
      <p:sp>
        <p:nvSpPr>
          <p:cNvPr id="34" name="Textfeld 33"/>
          <p:cNvSpPr txBox="1"/>
          <p:nvPr/>
        </p:nvSpPr>
        <p:spPr>
          <a:xfrm>
            <a:off x="4924630" y="3670148"/>
            <a:ext cx="496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yes</a:t>
            </a:r>
            <a:endParaRPr lang="de-DE" sz="1400" dirty="0"/>
          </a:p>
        </p:txBody>
      </p:sp>
      <p:sp>
        <p:nvSpPr>
          <p:cNvPr id="36" name="Textfeld 35"/>
          <p:cNvSpPr txBox="1"/>
          <p:nvPr/>
        </p:nvSpPr>
        <p:spPr>
          <a:xfrm>
            <a:off x="3976111" y="4276992"/>
            <a:ext cx="731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no</a:t>
            </a:r>
            <a:endParaRPr lang="de-DE" sz="1400" dirty="0"/>
          </a:p>
        </p:txBody>
      </p:sp>
      <p:cxnSp>
        <p:nvCxnSpPr>
          <p:cNvPr id="40" name="Gewinkelte Verbindung 39"/>
          <p:cNvCxnSpPr>
            <a:stCxn id="18" idx="2"/>
            <a:endCxn id="22" idx="1"/>
          </p:cNvCxnSpPr>
          <p:nvPr/>
        </p:nvCxnSpPr>
        <p:spPr>
          <a:xfrm rot="16200000" flipH="1">
            <a:off x="4621813" y="3530354"/>
            <a:ext cx="412926" cy="164200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5299279" y="4804039"/>
            <a:ext cx="496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yes</a:t>
            </a:r>
            <a:endParaRPr lang="de-DE" sz="1400" dirty="0"/>
          </a:p>
        </p:txBody>
      </p:sp>
      <p:cxnSp>
        <p:nvCxnSpPr>
          <p:cNvPr id="45" name="Gewinkelte Verbindung 44"/>
          <p:cNvCxnSpPr>
            <a:stCxn id="23" idx="1"/>
            <a:endCxn id="22" idx="2"/>
          </p:cNvCxnSpPr>
          <p:nvPr/>
        </p:nvCxnSpPr>
        <p:spPr>
          <a:xfrm flipV="1">
            <a:off x="4669693" y="4742484"/>
            <a:ext cx="2512600" cy="34071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uppieren 52"/>
          <p:cNvGrpSpPr/>
          <p:nvPr/>
        </p:nvGrpSpPr>
        <p:grpSpPr>
          <a:xfrm>
            <a:off x="8924088" y="5422796"/>
            <a:ext cx="292474" cy="318515"/>
            <a:chOff x="8924088" y="5422796"/>
            <a:chExt cx="292474" cy="318515"/>
          </a:xfrm>
        </p:grpSpPr>
        <p:sp>
          <p:nvSpPr>
            <p:cNvPr id="46" name="Gefaltete Ecke 45"/>
            <p:cNvSpPr/>
            <p:nvPr/>
          </p:nvSpPr>
          <p:spPr>
            <a:xfrm>
              <a:off x="8924088" y="5422796"/>
              <a:ext cx="194983" cy="242741"/>
            </a:xfrm>
            <a:prstGeom prst="foldedCorner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Gefaltete Ecke 46"/>
            <p:cNvSpPr/>
            <p:nvPr/>
          </p:nvSpPr>
          <p:spPr>
            <a:xfrm>
              <a:off x="9021579" y="5498570"/>
              <a:ext cx="194983" cy="242741"/>
            </a:xfrm>
            <a:prstGeom prst="foldedCorner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8" name="Rechteck 47"/>
          <p:cNvSpPr/>
          <p:nvPr/>
        </p:nvSpPr>
        <p:spPr>
          <a:xfrm>
            <a:off x="5648127" y="5438020"/>
            <a:ext cx="3275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SzPct val="45000"/>
            </a:pPr>
            <a:r>
              <a:rPr lang="de-DE" dirty="0" smtClean="0"/>
              <a:t>Parameters, </a:t>
            </a:r>
            <a:r>
              <a:rPr lang="de-DE" dirty="0" err="1" smtClean="0"/>
              <a:t>Conf-Files</a:t>
            </a:r>
            <a:r>
              <a:rPr lang="de-DE" dirty="0" smtClean="0"/>
              <a:t>, Input-Files</a:t>
            </a:r>
            <a:endParaRPr lang="de-DE" dirty="0"/>
          </a:p>
        </p:txBody>
      </p:sp>
      <p:cxnSp>
        <p:nvCxnSpPr>
          <p:cNvPr id="49" name="Gerade Verbindung mit Pfeil 48"/>
          <p:cNvCxnSpPr>
            <a:stCxn id="24" idx="1"/>
            <a:endCxn id="48" idx="1"/>
          </p:cNvCxnSpPr>
          <p:nvPr/>
        </p:nvCxnSpPr>
        <p:spPr>
          <a:xfrm flipV="1">
            <a:off x="4664197" y="5622686"/>
            <a:ext cx="98393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feld 49"/>
          <p:cNvSpPr txBox="1"/>
          <p:nvPr/>
        </p:nvSpPr>
        <p:spPr>
          <a:xfrm>
            <a:off x="4996217" y="5359567"/>
            <a:ext cx="496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yes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622166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/>
              <a:t>Tracking </a:t>
            </a:r>
            <a:r>
              <a:rPr lang="de-DE" dirty="0" err="1"/>
              <a:t>between</a:t>
            </a:r>
            <a:r>
              <a:rPr lang="de-DE" dirty="0"/>
              <a:t> F</a:t>
            </a:r>
            <a:r>
              <a:rPr lang="de-DE" dirty="0" smtClean="0"/>
              <a:t>ile </a:t>
            </a:r>
            <a:r>
              <a:rPr lang="de-DE" dirty="0"/>
              <a:t>S</a:t>
            </a:r>
            <a:r>
              <a:rPr lang="de-DE" dirty="0" smtClean="0"/>
              <a:t>ystem</a:t>
            </a:r>
            <a:r>
              <a:rPr lang="de-DE" dirty="0"/>
              <a:t>, </a:t>
            </a:r>
            <a:br>
              <a:rPr lang="de-DE" dirty="0"/>
            </a:br>
            <a:r>
              <a:rPr lang="de-DE" dirty="0"/>
              <a:t>Analysis E</a:t>
            </a:r>
            <a:r>
              <a:rPr lang="de-DE" dirty="0" smtClean="0"/>
              <a:t>nvironment </a:t>
            </a:r>
            <a:r>
              <a:rPr lang="de-DE" dirty="0" err="1"/>
              <a:t>and</a:t>
            </a:r>
            <a:r>
              <a:rPr lang="de-DE" dirty="0"/>
              <a:t> W</a:t>
            </a:r>
            <a:r>
              <a:rPr lang="de-DE" dirty="0" smtClean="0"/>
              <a:t>ork </a:t>
            </a:r>
            <a:r>
              <a:rPr lang="de-DE" dirty="0" err="1"/>
              <a:t>R</a:t>
            </a:r>
            <a:r>
              <a:rPr lang="de-DE" dirty="0" err="1" smtClean="0"/>
              <a:t>esult</a:t>
            </a:r>
            <a:endParaRPr lang="de-DE" dirty="0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692996" y="2132636"/>
            <a:ext cx="8694362" cy="4237558"/>
          </a:xfrm>
        </p:spPr>
        <p:txBody>
          <a:bodyPr/>
          <a:lstStyle/>
          <a:p>
            <a:pPr lvl="0">
              <a:lnSpc>
                <a:spcPct val="104000"/>
              </a:lnSpc>
            </a:pPr>
            <a:r>
              <a:rPr lang="de-DE" sz="2700" dirty="0"/>
              <a:t>Data </a:t>
            </a:r>
            <a:r>
              <a:rPr lang="de-DE" sz="2700" dirty="0" err="1"/>
              <a:t>flows</a:t>
            </a:r>
            <a:r>
              <a:rPr lang="de-DE" sz="2700" dirty="0"/>
              <a:t> </a:t>
            </a:r>
            <a:r>
              <a:rPr lang="de-DE" sz="2700" dirty="0" err="1"/>
              <a:t>through</a:t>
            </a:r>
            <a:r>
              <a:rPr lang="de-DE" sz="2700" dirty="0"/>
              <a:t> </a:t>
            </a:r>
            <a:r>
              <a:rPr lang="de-DE" sz="2700" dirty="0" err="1"/>
              <a:t>the</a:t>
            </a:r>
            <a:r>
              <a:rPr lang="de-DE" sz="2700" dirty="0"/>
              <a:t> </a:t>
            </a:r>
            <a:r>
              <a:rPr lang="de-DE" sz="2700" dirty="0" err="1"/>
              <a:t>team</a:t>
            </a:r>
            <a:r>
              <a:rPr lang="de-DE" sz="2700" dirty="0"/>
              <a:t> </a:t>
            </a:r>
            <a:r>
              <a:rPr lang="de-DE" sz="2700" dirty="0" err="1"/>
              <a:t>and</a:t>
            </a:r>
            <a:r>
              <a:rPr lang="de-DE" sz="2700" dirty="0"/>
              <a:t> </a:t>
            </a:r>
            <a:r>
              <a:rPr lang="de-DE" sz="2700" dirty="0" err="1"/>
              <a:t>the</a:t>
            </a:r>
            <a:r>
              <a:rPr lang="de-DE" sz="2700" dirty="0"/>
              <a:t> </a:t>
            </a:r>
            <a:r>
              <a:rPr lang="de-DE" sz="2700" dirty="0" err="1"/>
              <a:t>working</a:t>
            </a:r>
            <a:r>
              <a:rPr lang="de-DE" sz="2700" dirty="0"/>
              <a:t> </a:t>
            </a:r>
            <a:r>
              <a:rPr lang="de-DE" sz="2700" dirty="0" err="1"/>
              <a:t>environment</a:t>
            </a:r>
            <a:r>
              <a:rPr lang="de-DE" sz="2700" dirty="0"/>
              <a:t>.</a:t>
            </a:r>
          </a:p>
          <a:p>
            <a:pPr lvl="0">
              <a:lnSpc>
                <a:spcPct val="104000"/>
              </a:lnSpc>
            </a:pPr>
            <a:r>
              <a:rPr lang="de-DE" sz="2700" dirty="0" err="1" smtClean="0"/>
              <a:t>It</a:t>
            </a:r>
            <a:r>
              <a:rPr lang="de-DE" sz="2700" dirty="0" smtClean="0"/>
              <a:t> </a:t>
            </a:r>
            <a:r>
              <a:rPr lang="de-DE" sz="2700" dirty="0" err="1" smtClean="0"/>
              <a:t>arrives</a:t>
            </a:r>
            <a:r>
              <a:rPr lang="de-DE" sz="2700" dirty="0" smtClean="0"/>
              <a:t>, </a:t>
            </a:r>
            <a:r>
              <a:rPr lang="de-DE" sz="2700" dirty="0" err="1" smtClean="0"/>
              <a:t>goes</a:t>
            </a:r>
            <a:r>
              <a:rPr lang="de-DE" sz="2700" dirty="0" smtClean="0"/>
              <a:t> </a:t>
            </a:r>
            <a:r>
              <a:rPr lang="de-DE" sz="2700" dirty="0" err="1"/>
              <a:t>through</a:t>
            </a:r>
            <a:r>
              <a:rPr lang="de-DE" sz="2700" dirty="0"/>
              <a:t> </a:t>
            </a:r>
            <a:r>
              <a:rPr lang="de-DE" sz="2700" dirty="0" err="1"/>
              <a:t>various</a:t>
            </a:r>
            <a:r>
              <a:rPr lang="de-DE" sz="2700" dirty="0"/>
              <a:t> </a:t>
            </a:r>
            <a:r>
              <a:rPr lang="de-DE" sz="2700" dirty="0" err="1"/>
              <a:t>stages</a:t>
            </a:r>
            <a:r>
              <a:rPr lang="de-DE" sz="2700" dirty="0"/>
              <a:t> </a:t>
            </a:r>
            <a:r>
              <a:rPr lang="de-DE" sz="2700" dirty="0" err="1"/>
              <a:t>and</a:t>
            </a:r>
            <a:r>
              <a:rPr lang="de-DE" sz="2700" dirty="0"/>
              <a:t> </a:t>
            </a:r>
            <a:r>
              <a:rPr lang="de-DE" sz="2700" dirty="0" err="1" smtClean="0"/>
              <a:t>leaves</a:t>
            </a:r>
            <a:r>
              <a:rPr lang="de-DE" sz="2700" dirty="0" smtClean="0"/>
              <a:t> </a:t>
            </a:r>
            <a:r>
              <a:rPr lang="de-DE" sz="2700" dirty="0" err="1"/>
              <a:t>the</a:t>
            </a:r>
            <a:r>
              <a:rPr lang="de-DE" sz="2700" dirty="0"/>
              <a:t> </a:t>
            </a:r>
            <a:r>
              <a:rPr lang="de-DE" sz="2700" dirty="0" err="1"/>
              <a:t>team</a:t>
            </a:r>
            <a:r>
              <a:rPr lang="de-DE" sz="2700" dirty="0"/>
              <a:t> in </a:t>
            </a:r>
            <a:r>
              <a:rPr lang="de-DE" sz="2700" dirty="0" err="1"/>
              <a:t>one</a:t>
            </a:r>
            <a:r>
              <a:rPr lang="de-DE" sz="2700" dirty="0"/>
              <a:t> </a:t>
            </a:r>
            <a:r>
              <a:rPr lang="de-DE" sz="2700" dirty="0" err="1"/>
              <a:t>or</a:t>
            </a:r>
            <a:r>
              <a:rPr lang="de-DE" sz="2700" dirty="0"/>
              <a:t> </a:t>
            </a:r>
            <a:r>
              <a:rPr lang="de-DE" sz="2700" dirty="0" err="1"/>
              <a:t>more</a:t>
            </a:r>
            <a:r>
              <a:rPr lang="de-DE" sz="2700" dirty="0"/>
              <a:t> </a:t>
            </a:r>
            <a:r>
              <a:rPr lang="de-DE" sz="2700" dirty="0" err="1"/>
              <a:t>results</a:t>
            </a:r>
            <a:r>
              <a:rPr lang="de-DE" sz="2700" dirty="0"/>
              <a:t>.</a:t>
            </a:r>
          </a:p>
          <a:p>
            <a:pPr lvl="0">
              <a:lnSpc>
                <a:spcPct val="104000"/>
              </a:lnSpc>
            </a:pPr>
            <a:r>
              <a:rPr lang="de-DE" sz="2700" dirty="0" err="1"/>
              <a:t>Everywhere</a:t>
            </a:r>
            <a:r>
              <a:rPr lang="de-DE" sz="2700" dirty="0"/>
              <a:t> </a:t>
            </a:r>
            <a:r>
              <a:rPr lang="de-DE" sz="2700" dirty="0" err="1"/>
              <a:t>changes</a:t>
            </a:r>
            <a:r>
              <a:rPr lang="de-DE" sz="2700" dirty="0"/>
              <a:t> but also </a:t>
            </a:r>
            <a:r>
              <a:rPr lang="de-DE" sz="2700" dirty="0" err="1"/>
              <a:t>errors</a:t>
            </a:r>
            <a:r>
              <a:rPr lang="de-DE" sz="2700" dirty="0"/>
              <a:t> </a:t>
            </a:r>
            <a:r>
              <a:rPr lang="de-DE" sz="2700" dirty="0" err="1"/>
              <a:t>can</a:t>
            </a:r>
            <a:r>
              <a:rPr lang="de-DE" sz="2700" dirty="0"/>
              <a:t> </a:t>
            </a:r>
            <a:r>
              <a:rPr lang="de-DE" sz="2700" dirty="0" err="1"/>
              <a:t>occur</a:t>
            </a:r>
            <a:r>
              <a:rPr lang="de-DE" sz="2700" dirty="0"/>
              <a:t>.</a:t>
            </a:r>
          </a:p>
          <a:p>
            <a:pPr lvl="0">
              <a:lnSpc>
                <a:spcPct val="104000"/>
              </a:lnSpc>
            </a:pPr>
            <a:r>
              <a:rPr lang="de-DE" sz="2700" dirty="0" err="1"/>
              <a:t>Therefore</a:t>
            </a:r>
            <a:r>
              <a:rPr lang="de-DE" sz="2700" dirty="0"/>
              <a:t>, </a:t>
            </a:r>
            <a:r>
              <a:rPr lang="de-DE" sz="2700" dirty="0" err="1"/>
              <a:t>it</a:t>
            </a:r>
            <a:r>
              <a:rPr lang="de-DE" sz="2700" dirty="0"/>
              <a:t> </a:t>
            </a:r>
            <a:r>
              <a:rPr lang="de-DE" sz="2700" dirty="0" err="1"/>
              <a:t>is</a:t>
            </a:r>
            <a:r>
              <a:rPr lang="de-DE" sz="2700" dirty="0"/>
              <a:t> </a:t>
            </a:r>
            <a:r>
              <a:rPr lang="de-DE" sz="2700" dirty="0" err="1"/>
              <a:t>important</a:t>
            </a:r>
            <a:r>
              <a:rPr lang="de-DE" sz="2700" dirty="0"/>
              <a:t> </a:t>
            </a:r>
            <a:r>
              <a:rPr lang="de-DE" sz="2700" dirty="0" err="1"/>
              <a:t>to</a:t>
            </a:r>
            <a:r>
              <a:rPr lang="de-DE" sz="2700" dirty="0"/>
              <a:t> </a:t>
            </a:r>
            <a:r>
              <a:rPr lang="de-DE" sz="2700" dirty="0" err="1"/>
              <a:t>be</a:t>
            </a:r>
            <a:r>
              <a:rPr lang="de-DE" sz="2700" dirty="0"/>
              <a:t> </a:t>
            </a:r>
            <a:r>
              <a:rPr lang="de-DE" sz="2700" dirty="0" err="1"/>
              <a:t>able</a:t>
            </a:r>
            <a:r>
              <a:rPr lang="de-DE" sz="2700" dirty="0"/>
              <a:t> </a:t>
            </a:r>
            <a:r>
              <a:rPr lang="de-DE" sz="2700" dirty="0" err="1"/>
              <a:t>to</a:t>
            </a:r>
            <a:r>
              <a:rPr lang="de-DE" sz="2700" dirty="0"/>
              <a:t> </a:t>
            </a:r>
            <a:r>
              <a:rPr lang="de-DE" sz="2700" dirty="0" err="1"/>
              <a:t>understand</a:t>
            </a:r>
            <a:r>
              <a:rPr lang="de-DE" sz="2700" dirty="0"/>
              <a:t> </a:t>
            </a:r>
            <a:r>
              <a:rPr lang="de-DE" sz="2700" dirty="0" err="1"/>
              <a:t>which</a:t>
            </a:r>
            <a:r>
              <a:rPr lang="de-DE" sz="2700" dirty="0"/>
              <a:t> </a:t>
            </a:r>
            <a:r>
              <a:rPr lang="de-DE" sz="2700" dirty="0" err="1"/>
              <a:t>path</a:t>
            </a:r>
            <a:r>
              <a:rPr lang="de-DE" sz="2700" dirty="0"/>
              <a:t> </a:t>
            </a:r>
            <a:r>
              <a:rPr lang="de-DE" sz="2700" dirty="0" err="1"/>
              <a:t>data</a:t>
            </a:r>
            <a:r>
              <a:rPr lang="de-DE" sz="2700" dirty="0"/>
              <a:t> </a:t>
            </a:r>
            <a:r>
              <a:rPr lang="de-DE" sz="2700" dirty="0" err="1"/>
              <a:t>has</a:t>
            </a:r>
            <a:r>
              <a:rPr lang="de-DE" sz="2700" dirty="0"/>
              <a:t> </a:t>
            </a:r>
            <a:r>
              <a:rPr lang="de-DE" sz="2700" dirty="0" err="1"/>
              <a:t>taken</a:t>
            </a:r>
            <a:r>
              <a:rPr lang="de-DE" sz="2700" dirty="0"/>
              <a:t> </a:t>
            </a:r>
            <a:r>
              <a:rPr lang="de-DE" sz="2700" dirty="0" err="1"/>
              <a:t>through</a:t>
            </a:r>
            <a:r>
              <a:rPr lang="de-DE" sz="2700" dirty="0"/>
              <a:t> </a:t>
            </a:r>
            <a:r>
              <a:rPr lang="de-DE" sz="2700" dirty="0" err="1"/>
              <a:t>the</a:t>
            </a:r>
            <a:r>
              <a:rPr lang="de-DE" sz="2700" dirty="0"/>
              <a:t> </a:t>
            </a:r>
            <a:r>
              <a:rPr lang="de-DE" sz="2700" dirty="0" err="1"/>
              <a:t>team</a:t>
            </a:r>
            <a:r>
              <a:rPr lang="de-DE" sz="2700" dirty="0"/>
              <a:t> </a:t>
            </a:r>
            <a:r>
              <a:rPr lang="de-DE" sz="2700" dirty="0" err="1"/>
              <a:t>and</a:t>
            </a:r>
            <a:r>
              <a:rPr lang="de-DE" sz="2700" dirty="0"/>
              <a:t> </a:t>
            </a:r>
            <a:r>
              <a:rPr lang="de-DE" sz="2700" dirty="0" err="1"/>
              <a:t>the</a:t>
            </a:r>
            <a:r>
              <a:rPr lang="de-DE" sz="2700" dirty="0"/>
              <a:t> </a:t>
            </a:r>
            <a:r>
              <a:rPr lang="de-DE" sz="2700" dirty="0" err="1"/>
              <a:t>working</a:t>
            </a:r>
            <a:r>
              <a:rPr lang="de-DE" sz="2700" dirty="0"/>
              <a:t> </a:t>
            </a:r>
            <a:r>
              <a:rPr lang="de-DE" sz="2700" dirty="0" err="1"/>
              <a:t>environment</a:t>
            </a:r>
            <a:r>
              <a:rPr lang="de-DE" sz="2700" dirty="0"/>
              <a:t>.</a:t>
            </a:r>
          </a:p>
        </p:txBody>
      </p:sp>
      <p:sp>
        <p:nvSpPr>
          <p:cNvPr id="4" name="Rechteck 3"/>
          <p:cNvSpPr/>
          <p:nvPr/>
        </p:nvSpPr>
        <p:spPr>
          <a:xfrm>
            <a:off x="6564596" y="6233400"/>
            <a:ext cx="3516124" cy="39276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9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Quelle: Enda Ridge, </a:t>
            </a:r>
            <a:r>
              <a:rPr lang="en-US" sz="990" b="0" i="1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Guerrilla Analytics: A Practical Approach to Working with Data</a:t>
            </a:r>
            <a:r>
              <a:rPr lang="en-US" sz="99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, Morgan Kaufmann, 2014 , S. 36</a:t>
            </a:r>
          </a:p>
        </p:txBody>
      </p:sp>
    </p:spTree>
    <p:extLst>
      <p:ext uri="{BB962C8B-B14F-4D97-AF65-F5344CB8AC3E}">
        <p14:creationId xmlns:p14="http://schemas.microsoft.com/office/powerpoint/2010/main" val="200175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Sources </a:t>
            </a:r>
            <a:r>
              <a:rPr lang="de-DE" dirty="0"/>
              <a:t>for Variants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692996" y="2132636"/>
            <a:ext cx="8694362" cy="4237558"/>
          </a:xfrm>
        </p:spPr>
        <p:txBody>
          <a:bodyPr/>
          <a:lstStyle/>
          <a:p>
            <a:pPr marL="0" lvl="0" indent="0">
              <a:lnSpc>
                <a:spcPct val="94000"/>
              </a:lnSpc>
              <a:buNone/>
            </a:pPr>
            <a:r>
              <a:rPr lang="de-DE" sz="2000" dirty="0"/>
              <a:t>How can knowledge about the data change?</a:t>
            </a:r>
          </a:p>
          <a:p>
            <a:pPr lvl="0">
              <a:lnSpc>
                <a:spcPct val="94000"/>
              </a:lnSpc>
            </a:pPr>
            <a:r>
              <a:rPr lang="de-DE" sz="2000" dirty="0"/>
              <a:t>Changes in the raw data</a:t>
            </a:r>
          </a:p>
          <a:p>
            <a:pPr lvl="0">
              <a:lnSpc>
                <a:spcPct val="94000"/>
              </a:lnSpc>
            </a:pPr>
            <a:r>
              <a:rPr lang="de-DE" sz="2000" dirty="0"/>
              <a:t>Changes to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a</a:t>
            </a:r>
            <a:r>
              <a:rPr lang="de-DE" sz="2000" dirty="0" err="1" smtClean="0"/>
              <a:t>nalysis</a:t>
            </a:r>
            <a:r>
              <a:rPr lang="de-DE" sz="2000" dirty="0" smtClean="0"/>
              <a:t> </a:t>
            </a:r>
            <a:r>
              <a:rPr lang="de-DE" sz="2000" dirty="0" err="1"/>
              <a:t>c</a:t>
            </a:r>
            <a:r>
              <a:rPr lang="de-DE" sz="2000" dirty="0" err="1" smtClean="0"/>
              <a:t>ode</a:t>
            </a:r>
            <a:endParaRPr lang="de-DE" sz="2000" dirty="0"/>
          </a:p>
          <a:p>
            <a:pPr lvl="0">
              <a:lnSpc>
                <a:spcPct val="94000"/>
              </a:lnSpc>
            </a:pPr>
            <a:r>
              <a:rPr lang="de-DE" sz="2000" dirty="0"/>
              <a:t>Change in shared libraries, languages, services</a:t>
            </a:r>
          </a:p>
          <a:p>
            <a:pPr lvl="0">
              <a:lnSpc>
                <a:spcPct val="94000"/>
              </a:lnSpc>
            </a:pPr>
            <a:r>
              <a:rPr lang="de-DE" sz="2000" dirty="0"/>
              <a:t>Changing the input parameters</a:t>
            </a:r>
          </a:p>
          <a:p>
            <a:pPr lvl="0">
              <a:lnSpc>
                <a:spcPct val="94000"/>
              </a:lnSpc>
            </a:pPr>
            <a:r>
              <a:rPr lang="de-DE" sz="2000" dirty="0"/>
              <a:t>Non-deterministic code</a:t>
            </a:r>
          </a:p>
          <a:p>
            <a:pPr lvl="0">
              <a:lnSpc>
                <a:spcPct val="94000"/>
              </a:lnSpc>
            </a:pPr>
            <a:endParaRPr lang="de-DE" sz="2000" dirty="0"/>
          </a:p>
          <a:p>
            <a:pPr marL="0" lvl="0" indent="0">
              <a:lnSpc>
                <a:spcPct val="94000"/>
              </a:lnSpc>
              <a:buNone/>
            </a:pPr>
            <a:r>
              <a:rPr lang="de-DE" sz="2000" dirty="0" smtClean="0"/>
              <a:t>=&gt; Remove </a:t>
            </a:r>
            <a:r>
              <a:rPr lang="de-DE" sz="2000" dirty="0" err="1" smtClean="0"/>
              <a:t>or</a:t>
            </a:r>
            <a:r>
              <a:rPr lang="de-DE" sz="2000" dirty="0" smtClean="0"/>
              <a:t> </a:t>
            </a:r>
            <a:r>
              <a:rPr lang="de-DE" sz="2000" dirty="0" err="1" smtClean="0"/>
              <a:t>control</a:t>
            </a:r>
            <a:r>
              <a:rPr lang="de-DE" sz="2000" dirty="0" smtClean="0"/>
              <a:t> </a:t>
            </a:r>
            <a:r>
              <a:rPr lang="de-DE" sz="2000" dirty="0"/>
              <a:t>these boundary conditions!</a:t>
            </a:r>
            <a:br>
              <a:rPr lang="de-DE" sz="2000" dirty="0"/>
            </a:br>
            <a:r>
              <a:rPr lang="de-DE" sz="2000" i="1" dirty="0"/>
              <a:t>	A significant contribution to </a:t>
            </a:r>
            <a:r>
              <a:rPr lang="de-DE" sz="2000" i="1" dirty="0" err="1"/>
              <a:t>data</a:t>
            </a:r>
            <a:r>
              <a:rPr lang="de-DE" sz="2000" i="1" dirty="0"/>
              <a:t> </a:t>
            </a:r>
            <a:r>
              <a:rPr lang="de-DE" sz="2000" i="1" dirty="0" err="1" smtClean="0"/>
              <a:t>provenance</a:t>
            </a:r>
            <a:r>
              <a:rPr lang="de-DE" sz="2000" i="1" dirty="0" smtClean="0"/>
              <a:t>!</a:t>
            </a:r>
            <a:endParaRPr lang="de-DE" sz="2000" i="1" dirty="0"/>
          </a:p>
          <a:p>
            <a:pPr lvl="0">
              <a:lnSpc>
                <a:spcPct val="94000"/>
              </a:lnSpc>
            </a:pPr>
            <a:endParaRPr lang="de-DE" sz="2000" dirty="0"/>
          </a:p>
        </p:txBody>
      </p:sp>
      <p:sp>
        <p:nvSpPr>
          <p:cNvPr id="4" name="Rechteck 3"/>
          <p:cNvSpPr/>
          <p:nvPr/>
        </p:nvSpPr>
        <p:spPr>
          <a:xfrm>
            <a:off x="6564596" y="6233400"/>
            <a:ext cx="3516124" cy="39276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9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Quelle: Enda Ridge, </a:t>
            </a:r>
            <a:r>
              <a:rPr lang="en-US" sz="990" b="0" i="1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Guerrilla Analytics: A Practical Approach to Working with Data</a:t>
            </a:r>
            <a:r>
              <a:rPr lang="en-US" sz="99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, Morgan Kaufmann, 2014 , S. 129f</a:t>
            </a:r>
          </a:p>
        </p:txBody>
      </p:sp>
    </p:spTree>
    <p:extLst>
      <p:ext uri="{BB962C8B-B14F-4D97-AF65-F5344CB8AC3E}">
        <p14:creationId xmlns:p14="http://schemas.microsoft.com/office/powerpoint/2010/main" val="174060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/>
              <a:t>Version C</a:t>
            </a:r>
            <a:r>
              <a:rPr lang="de-DE" dirty="0" smtClean="0"/>
              <a:t>ontrol </a:t>
            </a:r>
            <a:r>
              <a:rPr lang="de-DE" dirty="0" err="1"/>
              <a:t>for</a:t>
            </a:r>
            <a:r>
              <a:rPr lang="de-DE" dirty="0"/>
              <a:t> D</a:t>
            </a:r>
            <a:r>
              <a:rPr lang="de-DE" dirty="0" smtClean="0"/>
              <a:t>ata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P</a:t>
            </a:r>
            <a:r>
              <a:rPr lang="de-DE" dirty="0" err="1" smtClean="0"/>
              <a:t>rograms</a:t>
            </a:r>
            <a:endParaRPr lang="de-DE" dirty="0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692996" y="2132636"/>
            <a:ext cx="8694362" cy="4237558"/>
          </a:xfrm>
        </p:spPr>
        <p:txBody>
          <a:bodyPr/>
          <a:lstStyle/>
          <a:p>
            <a:pPr lvl="1">
              <a:lnSpc>
                <a:spcPct val="114000"/>
              </a:lnSpc>
            </a:pPr>
            <a:r>
              <a:rPr lang="de-DE" dirty="0"/>
              <a:t>No change to raw data after it has been loaded into the data analysis environment.</a:t>
            </a:r>
          </a:p>
          <a:p>
            <a:pPr lvl="1">
              <a:lnSpc>
                <a:spcPct val="114000"/>
              </a:lnSpc>
            </a:pPr>
            <a:r>
              <a:rPr lang="de-DE" dirty="0"/>
              <a:t>If analysis code was used for a work result, do not change it anymore but create a new version.</a:t>
            </a:r>
          </a:p>
          <a:p>
            <a:pPr lvl="1">
              <a:lnSpc>
                <a:spcPct val="114000"/>
              </a:lnSpc>
            </a:pPr>
            <a:r>
              <a:rPr lang="de-DE" dirty="0"/>
              <a:t>Common routines must also be</a:t>
            </a:r>
            <a:r>
              <a:rPr lang="de-DE" dirty="0" err="1"/>
              <a:t> versioned</a:t>
            </a:r>
            <a:r>
              <a:rPr lang="de-DE" dirty="0"/>
              <a:t> and the specific version must be referenced.</a:t>
            </a:r>
          </a:p>
          <a:p>
            <a:pPr lvl="1">
              <a:lnSpc>
                <a:spcPct val="114000"/>
              </a:lnSpc>
            </a:pPr>
            <a:r>
              <a:rPr lang="de-DE" dirty="0"/>
              <a:t>Make the version of programming languages and libraries used explicit and keep previous versions.</a:t>
            </a:r>
          </a:p>
          <a:p>
            <a:pPr lvl="1">
              <a:lnSpc>
                <a:spcPct val="114000"/>
              </a:lnSpc>
            </a:pPr>
            <a:r>
              <a:rPr lang="de-DE" dirty="0"/>
              <a:t>Input parameters for algorithms and tests must also be recorded.</a:t>
            </a:r>
          </a:p>
        </p:txBody>
      </p:sp>
      <p:sp>
        <p:nvSpPr>
          <p:cNvPr id="4" name="Rechteck 3"/>
          <p:cNvSpPr/>
          <p:nvPr/>
        </p:nvSpPr>
        <p:spPr>
          <a:xfrm>
            <a:off x="6564596" y="6233400"/>
            <a:ext cx="3516124" cy="40229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9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Quelle</a:t>
            </a:r>
            <a:r>
              <a:rPr lang="en-US" sz="990" b="0" i="0" u="none" strike="noStrike" kern="1200" cap="none" spc="0" baseline="0" dirty="0"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: </a:t>
            </a:r>
            <a:r>
              <a:rPr lang="en-US" sz="99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Enda</a:t>
            </a:r>
            <a:r>
              <a:rPr lang="en-US" sz="990" b="0" i="0" u="none" strike="noStrike" kern="1200" cap="none" spc="0" baseline="0" dirty="0"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 Ridge, </a:t>
            </a:r>
            <a:r>
              <a:rPr lang="en-US" sz="990" b="0" i="1" u="none" strike="noStrike" kern="1200" cap="none" spc="0" baseline="0" dirty="0"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Guerrilla Analytics: A Practical Approach to Working with Data</a:t>
            </a:r>
            <a:r>
              <a:rPr lang="en-US" sz="990" b="0" i="0" u="none" strike="noStrike" kern="1200" cap="none" spc="0" baseline="0" dirty="0"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, Morgan Kaufmann, 2014 , S. </a:t>
            </a:r>
            <a:r>
              <a:rPr lang="en-US" sz="99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37</a:t>
            </a:r>
            <a:endParaRPr lang="en-US" sz="990" b="0" i="0" u="none" strike="noStrike" kern="1200" cap="none" spc="0" baseline="0" dirty="0">
              <a:solidFill>
                <a:srgbClr val="000000"/>
              </a:solidFill>
              <a:uFillTx/>
              <a:latin typeface="Calibri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73128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/>
              <a:t>Versioning Software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503998" y="1627484"/>
            <a:ext cx="9072000" cy="4988884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Practical guide at Software-Carpentry (https://software-carpentry.org/):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/>
              <a:t>Version control with </a:t>
            </a:r>
            <a:r>
              <a:rPr lang="de-DE" sz="1800" dirty="0" err="1" smtClean="0"/>
              <a:t>Git:</a:t>
            </a:r>
            <a:r>
              <a:rPr lang="de-DE" sz="1800" dirty="0"/>
              <a:t> http://swcarpentry.github.io/git-novice/</a:t>
            </a:r>
          </a:p>
          <a:p>
            <a:pPr marL="285750" lvl="0" indent="-285750" algn="l">
              <a:spcAft>
                <a:spcPts val="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dirty="0" smtClean="0"/>
              <a:t>Version control with </a:t>
            </a:r>
            <a:r>
              <a:rPr lang="de-DE" sz="1800" dirty="0" err="1" smtClean="0"/>
              <a:t>Mercurial:</a:t>
            </a:r>
            <a:r>
              <a:rPr lang="de-DE" sz="1800" dirty="0"/>
              <a:t> http://swcarpentry.github.io/hg-novice/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06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949</Words>
  <Application>Microsoft Office PowerPoint</Application>
  <PresentationFormat>Benutzerdefiniert</PresentationFormat>
  <Paragraphs>177</Paragraphs>
  <Slides>18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7" baseType="lpstr">
      <vt:lpstr>Arial Unicode MS</vt:lpstr>
      <vt:lpstr>Microsoft YaHei</vt:lpstr>
      <vt:lpstr>Arial</vt:lpstr>
      <vt:lpstr>Calibri</vt:lpstr>
      <vt:lpstr>Calibri Light</vt:lpstr>
      <vt:lpstr>Mangal</vt:lpstr>
      <vt:lpstr>Tahoma</vt:lpstr>
      <vt:lpstr>Times New Roman</vt:lpstr>
      <vt:lpstr>Office Theme</vt:lpstr>
      <vt:lpstr>Software as research data</vt:lpstr>
      <vt:lpstr>Documentation of the Research Process</vt:lpstr>
      <vt:lpstr>Tips for Reproducible Research based on Software</vt:lpstr>
      <vt:lpstr>Automation instead of Manual Processes</vt:lpstr>
      <vt:lpstr>Archiving the Programs Used</vt:lpstr>
      <vt:lpstr>Tracking between File System,  Analysis Environment and Work Result</vt:lpstr>
      <vt:lpstr>Sources for Variants</vt:lpstr>
      <vt:lpstr>Version Control for Data and Programs</vt:lpstr>
      <vt:lpstr>Versioning Software</vt:lpstr>
      <vt:lpstr>Networking and further information</vt:lpstr>
      <vt:lpstr>Publish Software</vt:lpstr>
      <vt:lpstr>Challenge - Managing your own Software</vt:lpstr>
      <vt:lpstr>Long-term archiving of software</vt:lpstr>
      <vt:lpstr>Publish Software</vt:lpstr>
      <vt:lpstr>DOI for Software - GitHub and Zenodo as Examples</vt:lpstr>
      <vt:lpstr>Journal of Open Source Software (JOSS)</vt:lpstr>
      <vt:lpstr>Publish data and software together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Dorothea Iglezakis</dc:creator>
  <cp:lastModifiedBy>Dorothea Iglezakis</cp:lastModifiedBy>
  <cp:revision>29</cp:revision>
  <cp:lastPrinted>2019-02-12T07:54:45Z</cp:lastPrinted>
  <dcterms:created xsi:type="dcterms:W3CDTF">2018-04-12T13:26:42Z</dcterms:created>
  <dcterms:modified xsi:type="dcterms:W3CDTF">2019-03-27T08:51:52Z</dcterms:modified>
</cp:coreProperties>
</file>