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6"/>
  </p:notesMasterIdLst>
  <p:sldIdLst>
    <p:sldId id="256" r:id="rId5"/>
  </p:sldIdLst>
  <p:sldSz cx="25203150" cy="36004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6804">
          <p15:clr>
            <a:srgbClr val="A4A3A4"/>
          </p15:clr>
        </p15:guide>
        <p15:guide id="2" orient="horz" pos="3304">
          <p15:clr>
            <a:srgbClr val="A4A3A4"/>
          </p15:clr>
        </p15:guide>
        <p15:guide id="3" orient="horz" pos="5234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138">
          <p15:clr>
            <a:srgbClr val="A4A3A4"/>
          </p15:clr>
        </p15:guide>
        <p15:guide id="6" orient="horz" pos="19525">
          <p15:clr>
            <a:srgbClr val="A4A3A4"/>
          </p15:clr>
        </p15:guide>
        <p15:guide id="7" orient="horz" pos="21284">
          <p15:clr>
            <a:srgbClr val="A4A3A4"/>
          </p15:clr>
        </p15:guide>
        <p15:guide id="8" pos="4006">
          <p15:clr>
            <a:srgbClr val="A4A3A4"/>
          </p15:clr>
        </p15:guide>
        <p15:guide id="9" pos="4384">
          <p15:clr>
            <a:srgbClr val="A4A3A4"/>
          </p15:clr>
        </p15:guide>
        <p15:guide id="10" pos="15281">
          <p15:clr>
            <a:srgbClr val="A4A3A4"/>
          </p15:clr>
        </p15:guide>
        <p15:guide id="11" pos="8177">
          <p15:clr>
            <a:srgbClr val="A4A3A4"/>
          </p15:clr>
        </p15:guide>
        <p15:guide id="12" pos="603">
          <p15:clr>
            <a:srgbClr val="A4A3A4"/>
          </p15:clr>
        </p15:guide>
        <p15:guide id="13" pos="7773">
          <p15:clr>
            <a:srgbClr val="A4A3A4"/>
          </p15:clr>
        </p15:guide>
        <p15:guide id="14" pos="11955">
          <p15:clr>
            <a:srgbClr val="A4A3A4"/>
          </p15:clr>
        </p15:guide>
        <p15:guide id="15" pos="115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R03PMkNDkmcmDOT0f2KJWsDC/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B3BF"/>
    <a:srgbClr val="06D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8"/>
    <p:restoredTop sz="94694"/>
  </p:normalViewPr>
  <p:slideViewPr>
    <p:cSldViewPr snapToGrid="0">
      <p:cViewPr>
        <p:scale>
          <a:sx n="65" d="100"/>
          <a:sy n="65" d="100"/>
        </p:scale>
        <p:origin x="416" y="144"/>
      </p:cViewPr>
      <p:guideLst>
        <p:guide orient="horz" pos="6804"/>
        <p:guide orient="horz" pos="3304"/>
        <p:guide orient="horz" pos="5234"/>
        <p:guide orient="horz"/>
        <p:guide orient="horz" pos="1138"/>
        <p:guide orient="horz" pos="19525"/>
        <p:guide orient="horz" pos="21284"/>
        <p:guide pos="4006"/>
        <p:guide pos="4384"/>
        <p:guide pos="15281"/>
        <p:guide pos="8177"/>
        <p:guide pos="603"/>
        <p:guide pos="7773"/>
        <p:guide pos="11955"/>
        <p:guide pos="1152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customschemas.google.com/relationships/presentationmetadata" Target="meta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" name="Google Shape;2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and Content" userDrawn="1">
  <p:cSld name="4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89DA6AA-BC42-2F46-83FD-86CFF38D8D5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3675" y="33846656"/>
            <a:ext cx="24315794" cy="17164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6BEF4B0-D358-1448-B8ED-EB712BA9CF9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3675" y="441435"/>
            <a:ext cx="24315793" cy="269721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/>
          <p:nvPr/>
        </p:nvSpPr>
        <p:spPr>
          <a:xfrm>
            <a:off x="8995146" y="8961359"/>
            <a:ext cx="7409900" cy="391218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1"/>
          <p:cNvSpPr/>
          <p:nvPr/>
        </p:nvSpPr>
        <p:spPr>
          <a:xfrm>
            <a:off x="867826" y="8948336"/>
            <a:ext cx="7409900" cy="391218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1"/>
          <p:cNvSpPr/>
          <p:nvPr/>
        </p:nvSpPr>
        <p:spPr>
          <a:xfrm>
            <a:off x="12416589" y="14823036"/>
            <a:ext cx="11817964" cy="1137342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Charts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diagrams, scenario </a:t>
            </a: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comparison</a:t>
            </a:r>
            <a:endParaRPr sz="5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aphicFrame>
        <p:nvGraphicFramePr>
          <p:cNvPr id="34" name="Google Shape;34;p1"/>
          <p:cNvGraphicFramePr/>
          <p:nvPr/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r:id="rId4" imgW="1587" imgH="1587" progId="TCLayout.ActiveDocument.1">
                  <p:embed/>
                </p:oleObj>
              </mc:Choice>
              <mc:Fallback>
                <p:oleObj r:id="rId4" imgW="1587" imgH="1587" progId="TCLayout.ActiveDocument.1">
                  <p:embed/>
                  <p:pic>
                    <p:nvPicPr>
                      <p:cNvPr id="34" name="Google Shape;34;p1"/>
                      <p:cNvPicPr preferRelativeResize="0"/>
                      <p:nvPr/>
                    </p:nvPicPr>
                    <p:blipFill rotWithShape="1">
                      <a:blip r:embed="rId5">
                        <a:alphaModFix/>
                      </a:blip>
                      <a:srcRect/>
                      <a:stretch/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Google Shape;35;p1"/>
          <p:cNvSpPr txBox="1">
            <a:spLocks noGrp="1"/>
          </p:cNvSpPr>
          <p:nvPr>
            <p:ph type="title"/>
          </p:nvPr>
        </p:nvSpPr>
        <p:spPr>
          <a:xfrm>
            <a:off x="792023" y="4133949"/>
            <a:ext cx="19895020" cy="2459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entury Gothic"/>
              <a:buNone/>
            </a:pPr>
            <a:r>
              <a:rPr lang="sv-SE" sz="80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Poster </a:t>
            </a:r>
            <a:r>
              <a:rPr lang="sv-SE" sz="8000" b="1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Title</a:t>
            </a:r>
            <a:endParaRPr sz="8000" b="1" dirty="0">
              <a:solidFill>
                <a:schemeClr val="dk1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</p:txBody>
      </p:sp>
      <p:sp>
        <p:nvSpPr>
          <p:cNvPr id="36" name="Google Shape;36;p1"/>
          <p:cNvSpPr txBox="1">
            <a:spLocks noGrp="1"/>
          </p:cNvSpPr>
          <p:nvPr>
            <p:ph type="body" idx="1"/>
          </p:nvPr>
        </p:nvSpPr>
        <p:spPr>
          <a:xfrm>
            <a:off x="834553" y="5778119"/>
            <a:ext cx="19809959" cy="1460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sv-SE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Author(s)</a:t>
            </a:r>
            <a:endParaRPr dirty="0"/>
          </a:p>
          <a:p>
            <a:pPr marL="0" marR="0" lvl="0" indent="0" algn="l" rtl="0">
              <a:lnSpc>
                <a:spcPct val="90000"/>
              </a:lnSpc>
              <a:spcBef>
                <a:spcPts val="2067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sv-SE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Affiliation(s)</a:t>
            </a:r>
            <a:endParaRPr sz="3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" name="Google Shape;37;p1"/>
          <p:cNvSpPr txBox="1"/>
          <p:nvPr/>
        </p:nvSpPr>
        <p:spPr>
          <a:xfrm>
            <a:off x="834553" y="7447299"/>
            <a:ext cx="7443173" cy="1501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1. </a:t>
            </a:r>
            <a:r>
              <a:rPr lang="sv-SE" sz="5400" b="1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Context</a:t>
            </a:r>
            <a:endParaRPr sz="5400" b="1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8" name="Google Shape;38;p1"/>
          <p:cNvSpPr txBox="1"/>
          <p:nvPr/>
        </p:nvSpPr>
        <p:spPr>
          <a:xfrm>
            <a:off x="905563" y="33307858"/>
            <a:ext cx="23400001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2738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sv-SE" sz="40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Contact: </a:t>
            </a:r>
            <a:r>
              <a:rPr lang="sv-SE" sz="40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names</a:t>
            </a:r>
            <a:r>
              <a:rPr lang="sv-SE" sz="40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and </a:t>
            </a:r>
            <a:r>
              <a:rPr lang="sv-SE" sz="40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emails</a:t>
            </a:r>
            <a:endParaRPr sz="4000" b="1" i="0" u="none" strike="noStrike" cap="none" dirty="0">
              <a:solidFill>
                <a:schemeClr val="bg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39" name="Google Shape;39;p1"/>
          <p:cNvSpPr txBox="1"/>
          <p:nvPr/>
        </p:nvSpPr>
        <p:spPr>
          <a:xfrm>
            <a:off x="792022" y="27428994"/>
            <a:ext cx="15613023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Policy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insights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conclusions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future</a:t>
            </a:r>
            <a:r>
              <a:rPr lang="sv-SE" sz="6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sv-SE" sz="6000" b="1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</a:t>
            </a:r>
            <a:endParaRPr sz="6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0" name="Google Shape;40;p1"/>
          <p:cNvCxnSpPr/>
          <p:nvPr/>
        </p:nvCxnSpPr>
        <p:spPr>
          <a:xfrm>
            <a:off x="867826" y="13385530"/>
            <a:ext cx="23323658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1"/>
          <p:cNvSpPr txBox="1"/>
          <p:nvPr/>
        </p:nvSpPr>
        <p:spPr>
          <a:xfrm>
            <a:off x="834553" y="13422644"/>
            <a:ext cx="8127319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82550"/>
              </a:lnSpc>
              <a:buClr>
                <a:schemeClr val="dk1"/>
              </a:buClr>
              <a:buSzPts val="6000"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3.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Methods</a:t>
            </a: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&amp; Scenarios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2" name="Google Shape;42;p1"/>
          <p:cNvSpPr/>
          <p:nvPr/>
        </p:nvSpPr>
        <p:spPr>
          <a:xfrm>
            <a:off x="877083" y="18337281"/>
            <a:ext cx="10730718" cy="7351476"/>
          </a:xfrm>
          <a:prstGeom prst="rect">
            <a:avLst/>
          </a:pr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Reference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Energy System </a:t>
            </a:r>
            <a:endParaRPr sz="5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3" name="Google Shape;43;p1"/>
          <p:cNvSpPr txBox="1"/>
          <p:nvPr/>
        </p:nvSpPr>
        <p:spPr>
          <a:xfrm>
            <a:off x="8961874" y="7452055"/>
            <a:ext cx="7443172" cy="1501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2.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Aim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4" name="Google Shape;44;p1"/>
          <p:cNvSpPr txBox="1"/>
          <p:nvPr/>
        </p:nvSpPr>
        <p:spPr>
          <a:xfrm>
            <a:off x="834553" y="8954421"/>
            <a:ext cx="7121945" cy="4093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Description of your case study and country context.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Include basic socioeconomic information relevant for your analysis (e.g., population, GDP, etc.); and a short overview of the energy sector and / or the key aspects of your country case study.</a:t>
            </a:r>
            <a:endParaRPr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You can add information on key indicators that you will use to compare the scenarios later.</a:t>
            </a:r>
            <a:endParaRPr sz="26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5" name="Google Shape;45;p1"/>
          <p:cNvSpPr/>
          <p:nvPr/>
        </p:nvSpPr>
        <p:spPr>
          <a:xfrm>
            <a:off x="21568656" y="4870684"/>
            <a:ext cx="2714357" cy="2115772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4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Institution Logo</a:t>
            </a:r>
            <a:endParaRPr sz="4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46" name="Google Shape;46;p1"/>
          <p:cNvSpPr txBox="1"/>
          <p:nvPr/>
        </p:nvSpPr>
        <p:spPr>
          <a:xfrm>
            <a:off x="792023" y="14842773"/>
            <a:ext cx="10815778" cy="2092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Describe the methods used and tools.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Indicate key assumptions relevant for the analysis.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Indicate and describe (briefly) the scenarios investigated.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Suggestion: You can include a diagrams illustrating the methods or the scenarios.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7" name="Google Shape;47;p1"/>
          <p:cNvSpPr txBox="1"/>
          <p:nvPr/>
        </p:nvSpPr>
        <p:spPr>
          <a:xfrm>
            <a:off x="12416590" y="13433666"/>
            <a:ext cx="11774896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4.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Results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48" name="Google Shape;48;p1"/>
          <p:cNvSpPr/>
          <p:nvPr/>
        </p:nvSpPr>
        <p:spPr>
          <a:xfrm>
            <a:off x="17444700" y="4898535"/>
            <a:ext cx="3553843" cy="2087922"/>
          </a:xfrm>
          <a:prstGeom prst="rect">
            <a:avLst/>
          </a:pr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4000" b="0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Country Flag</a:t>
            </a:r>
            <a:endParaRPr dirty="0"/>
          </a:p>
        </p:txBody>
      </p:sp>
      <p:cxnSp>
        <p:nvCxnSpPr>
          <p:cNvPr id="49" name="Google Shape;49;p1"/>
          <p:cNvCxnSpPr/>
          <p:nvPr/>
        </p:nvCxnSpPr>
        <p:spPr>
          <a:xfrm>
            <a:off x="834552" y="27242913"/>
            <a:ext cx="23400001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0" name="Google Shape;50;p1"/>
          <p:cNvSpPr txBox="1"/>
          <p:nvPr/>
        </p:nvSpPr>
        <p:spPr>
          <a:xfrm>
            <a:off x="792021" y="25745098"/>
            <a:ext cx="273495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Figure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#. </a:t>
            </a: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Caption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.</a:t>
            </a:r>
            <a:endParaRPr sz="2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17165627" y="27440016"/>
            <a:ext cx="7025860" cy="1398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825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sv-SE" sz="5400" b="1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6. </a:t>
            </a:r>
            <a:r>
              <a:rPr lang="sv-SE" sz="5400" b="1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References</a:t>
            </a:r>
            <a:endParaRPr sz="5400" b="1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17165627" y="28961863"/>
            <a:ext cx="6747792" cy="1569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[1] Ref 1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[2] Ref 2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[3] Ref 3</a:t>
            </a:r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…</a:t>
            </a:r>
            <a:endParaRPr sz="2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8961872" y="8948336"/>
            <a:ext cx="7170757" cy="129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Describe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the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aim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of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the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study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.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What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are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you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investigating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?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What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questions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are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you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trying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to </a:t>
            </a:r>
            <a:r>
              <a:rPr lang="sv-SE" sz="2600" dirty="0" err="1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answer</a:t>
            </a: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?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792021" y="28961863"/>
            <a:ext cx="15613023" cy="36625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Conclusions: Key messages from the analysis that derive from the interpretation of the results. Mention important limitations.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Policy insights: Implications of the conclusions to policy in the scope of your study. Suggest recommendations in planning that would improve the status of the sector and its future.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600" dirty="0">
                <a:solidFill>
                  <a:schemeClr val="dk1"/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Future work: indicate the next steps in model development and in the analysis and the advantages of continuing this study.</a:t>
            </a:r>
            <a:endParaRPr sz="2600" dirty="0">
              <a:solidFill>
                <a:schemeClr val="dk1"/>
              </a:solidFill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457200" marR="0" lvl="0" indent="-4572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2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17443694" y="8092014"/>
            <a:ext cx="6747792" cy="4413931"/>
          </a:xfrm>
          <a:prstGeom prst="rect">
            <a:avLst/>
          </a:prstGeom>
          <a:solidFill>
            <a:schemeClr val="lt2">
              <a:alpha val="4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Map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sv-SE" sz="5000" b="0" i="1" u="none" strike="noStrike" cap="none" dirty="0" err="1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of</a:t>
            </a:r>
            <a:r>
              <a:rPr lang="sv-SE" sz="5000" b="0" i="1" u="none" strike="noStrike" cap="none" dirty="0">
                <a:solidFill>
                  <a:srgbClr val="7F7F7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the country</a:t>
            </a:r>
            <a:endParaRPr sz="5000" b="0" i="1" u="none" strike="noStrike" cap="none" dirty="0">
              <a:solidFill>
                <a:srgbClr val="7F7F7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cxnSp>
        <p:nvCxnSpPr>
          <p:cNvPr id="56" name="Google Shape;56;p1"/>
          <p:cNvCxnSpPr/>
          <p:nvPr/>
        </p:nvCxnSpPr>
        <p:spPr>
          <a:xfrm>
            <a:off x="877083" y="7431438"/>
            <a:ext cx="23357469" cy="0"/>
          </a:xfrm>
          <a:prstGeom prst="straightConnector1">
            <a:avLst/>
          </a:prstGeom>
          <a:noFill/>
          <a:ln w="9525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7" name="Google Shape;57;p1"/>
          <p:cNvSpPr txBox="1"/>
          <p:nvPr/>
        </p:nvSpPr>
        <p:spPr>
          <a:xfrm>
            <a:off x="457201" y="3206228"/>
            <a:ext cx="24329570" cy="5706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sv-SE" sz="3000" b="1" u="none" strike="noStrike" cap="none" dirty="0">
                <a:solidFill>
                  <a:schemeClr val="tx1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ENERGY MODELLING PLATFORM </a:t>
            </a:r>
            <a:r>
              <a:rPr lang="sv-SE" sz="300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FOR</a:t>
            </a:r>
            <a:r>
              <a:rPr lang="sv-SE" sz="3000" b="1" u="none" strike="noStrike" cap="none" dirty="0">
                <a:solidFill>
                  <a:schemeClr val="tx1"/>
                </a:solidFill>
                <a:latin typeface="Arial Black" panose="020B0604020202020204" pitchFamily="34" charset="0"/>
                <a:ea typeface="Calibri"/>
                <a:cs typeface="Arial Black" panose="020B0604020202020204" pitchFamily="34" charset="0"/>
                <a:sym typeface="Calibri"/>
              </a:rPr>
              <a:t> AFRICA (EMP-A)</a:t>
            </a:r>
            <a:r>
              <a:rPr lang="sv-SE" sz="300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| 2021</a:t>
            </a:r>
            <a:endParaRPr lang="sv-SE" sz="3000" u="none" strike="noStrike" cap="none" dirty="0">
              <a:solidFill>
                <a:srgbClr val="04B3BF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7443694" y="12629688"/>
            <a:ext cx="277107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Figure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#. </a:t>
            </a:r>
            <a:r>
              <a:rPr lang="sv-SE" sz="2400" b="0" i="0" u="none" strike="noStrike" cap="none" dirty="0" err="1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Caption</a:t>
            </a:r>
            <a:r>
              <a:rPr lang="sv-SE" sz="2400" b="0" i="0" u="none" strike="noStrike" cap="none" dirty="0">
                <a:solidFill>
                  <a:schemeClr val="dk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.</a:t>
            </a:r>
            <a:endParaRPr sz="2400" b="0" i="0" u="none" strike="noStrike" cap="none" dirty="0">
              <a:solidFill>
                <a:schemeClr val="dk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-45758" y="34837751"/>
            <a:ext cx="25203149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Cost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-benefit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analysis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of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Policy, Programs and Projects (C3PO)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that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 is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Retrievable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Reusable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Repeatable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</a:t>
            </a:r>
            <a:r>
              <a:rPr lang="sv-SE" sz="2400" b="1" i="0" u="none" strike="noStrike" cap="none" dirty="0" err="1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Reconstructible</a:t>
            </a:r>
            <a:r>
              <a:rPr lang="sv-SE" sz="2400" b="1" i="0" u="none" strike="noStrike" cap="none" dirty="0">
                <a:solidFill>
                  <a:schemeClr val="bg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, Interoperable and Auditable (u4RIA) </a:t>
            </a:r>
            <a:endParaRPr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3F727AA7180443A862CD9A25741398" ma:contentTypeVersion="11" ma:contentTypeDescription="Create a new document." ma:contentTypeScope="" ma:versionID="d19b92d82b426d695f06acc762367a3f">
  <xsd:schema xmlns:xsd="http://www.w3.org/2001/XMLSchema" xmlns:xs="http://www.w3.org/2001/XMLSchema" xmlns:p="http://schemas.microsoft.com/office/2006/metadata/properties" xmlns:ns2="35b8b66e-5759-43c1-a138-f967a8bf5a20" xmlns:ns3="0b696a8a-ab1a-459b-a09e-44df7cbe9330" targetNamespace="http://schemas.microsoft.com/office/2006/metadata/properties" ma:root="true" ma:fieldsID="1e5187221619c7d4ef917dd22e8709b4" ns2:_="" ns3:_="">
    <xsd:import namespace="35b8b66e-5759-43c1-a138-f967a8bf5a20"/>
    <xsd:import namespace="0b696a8a-ab1a-459b-a09e-44df7cbe93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8b66e-5759-43c1-a138-f967a8bf5a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96a8a-ab1a-459b-a09e-44df7cbe93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BF79A95-3F78-438E-A16F-5B0FBE25A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b8b66e-5759-43c1-a138-f967a8bf5a20"/>
    <ds:schemaRef ds:uri="0b696a8a-ab1a-459b-a09e-44df7cbe93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09B4F9-A26D-4845-9FB7-C6059A0AB1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1037D3-76BD-4456-AF0E-2C1182A5FA5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319</Words>
  <Application>Microsoft Macintosh PowerPoint</Application>
  <PresentationFormat>Custom</PresentationFormat>
  <Paragraphs>36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Century Gothic</vt:lpstr>
      <vt:lpstr>Office Theme</vt:lpstr>
      <vt:lpstr>TCLayout.ActiveDocument.1</vt:lpstr>
      <vt:lpstr>Poster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Title</dc:title>
  <dc:creator>Olena</dc:creator>
  <cp:lastModifiedBy>Sarel Greyling</cp:lastModifiedBy>
  <cp:revision>9</cp:revision>
  <dcterms:created xsi:type="dcterms:W3CDTF">2015-10-08T09:52:42Z</dcterms:created>
  <dcterms:modified xsi:type="dcterms:W3CDTF">2021-11-17T10:58:38Z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0x010100633F727AA7180443A862CD9A25741398</vt:lpwstr>
  </property>
</Properties>
</file>