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396325" cy="30267275"/>
  <p:notesSz cx="6954838" cy="9309100"/>
  <p:defaultTextStyle>
    <a:defPPr>
      <a:defRPr lang="el-GR"/>
    </a:defPPr>
    <a:lvl1pPr algn="l" defTabSz="2950221" rtl="0" fontAlgn="base">
      <a:spcBef>
        <a:spcPct val="0"/>
      </a:spcBef>
      <a:spcAft>
        <a:spcPct val="0"/>
      </a:spcAft>
      <a:defRPr sz="5764" kern="1200">
        <a:solidFill>
          <a:schemeClr val="tx1"/>
        </a:solidFill>
        <a:latin typeface="Arial" charset="0"/>
        <a:ea typeface="+mn-ea"/>
        <a:cs typeface="+mn-cs"/>
      </a:defRPr>
    </a:lvl1pPr>
    <a:lvl2pPr marL="1475112" indent="-420937" algn="l" defTabSz="2950221" rtl="0" fontAlgn="base">
      <a:spcBef>
        <a:spcPct val="0"/>
      </a:spcBef>
      <a:spcAft>
        <a:spcPct val="0"/>
      </a:spcAft>
      <a:defRPr sz="5764" kern="1200">
        <a:solidFill>
          <a:schemeClr val="tx1"/>
        </a:solidFill>
        <a:latin typeface="Arial" charset="0"/>
        <a:ea typeface="+mn-ea"/>
        <a:cs typeface="+mn-cs"/>
      </a:defRPr>
    </a:lvl2pPr>
    <a:lvl3pPr marL="2950221" indent="-841875" algn="l" defTabSz="2950221" rtl="0" fontAlgn="base">
      <a:spcBef>
        <a:spcPct val="0"/>
      </a:spcBef>
      <a:spcAft>
        <a:spcPct val="0"/>
      </a:spcAft>
      <a:defRPr sz="5764" kern="1200">
        <a:solidFill>
          <a:schemeClr val="tx1"/>
        </a:solidFill>
        <a:latin typeface="Arial" charset="0"/>
        <a:ea typeface="+mn-ea"/>
        <a:cs typeface="+mn-cs"/>
      </a:defRPr>
    </a:lvl3pPr>
    <a:lvl4pPr marL="4425333" indent="-1262812" algn="l" defTabSz="2950221" rtl="0" fontAlgn="base">
      <a:spcBef>
        <a:spcPct val="0"/>
      </a:spcBef>
      <a:spcAft>
        <a:spcPct val="0"/>
      </a:spcAft>
      <a:defRPr sz="5764" kern="1200">
        <a:solidFill>
          <a:schemeClr val="tx1"/>
        </a:solidFill>
        <a:latin typeface="Arial" charset="0"/>
        <a:ea typeface="+mn-ea"/>
        <a:cs typeface="+mn-cs"/>
      </a:defRPr>
    </a:lvl4pPr>
    <a:lvl5pPr marL="5900442" indent="-1683748" algn="l" defTabSz="2950221" rtl="0" fontAlgn="base">
      <a:spcBef>
        <a:spcPct val="0"/>
      </a:spcBef>
      <a:spcAft>
        <a:spcPct val="0"/>
      </a:spcAft>
      <a:defRPr sz="5764" kern="1200">
        <a:solidFill>
          <a:schemeClr val="tx1"/>
        </a:solidFill>
        <a:latin typeface="Arial" charset="0"/>
        <a:ea typeface="+mn-ea"/>
        <a:cs typeface="+mn-cs"/>
      </a:defRPr>
    </a:lvl5pPr>
    <a:lvl6pPr marL="5270866" algn="l" defTabSz="2108344" rtl="0" eaLnBrk="1" latinLnBrk="0" hangingPunct="1">
      <a:defRPr sz="5764" kern="1200">
        <a:solidFill>
          <a:schemeClr val="tx1"/>
        </a:solidFill>
        <a:latin typeface="Arial" charset="0"/>
        <a:ea typeface="+mn-ea"/>
        <a:cs typeface="+mn-cs"/>
      </a:defRPr>
    </a:lvl6pPr>
    <a:lvl7pPr marL="6325038" algn="l" defTabSz="2108344" rtl="0" eaLnBrk="1" latinLnBrk="0" hangingPunct="1">
      <a:defRPr sz="5764" kern="1200">
        <a:solidFill>
          <a:schemeClr val="tx1"/>
        </a:solidFill>
        <a:latin typeface="Arial" charset="0"/>
        <a:ea typeface="+mn-ea"/>
        <a:cs typeface="+mn-cs"/>
      </a:defRPr>
    </a:lvl7pPr>
    <a:lvl8pPr marL="7379210" algn="l" defTabSz="2108344" rtl="0" eaLnBrk="1" latinLnBrk="0" hangingPunct="1">
      <a:defRPr sz="5764" kern="1200">
        <a:solidFill>
          <a:schemeClr val="tx1"/>
        </a:solidFill>
        <a:latin typeface="Arial" charset="0"/>
        <a:ea typeface="+mn-ea"/>
        <a:cs typeface="+mn-cs"/>
      </a:defRPr>
    </a:lvl8pPr>
    <a:lvl9pPr marL="8433384" algn="l" defTabSz="2108344" rtl="0" eaLnBrk="1" latinLnBrk="0" hangingPunct="1">
      <a:defRPr sz="5764"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9533" userDrawn="1">
          <p15:clr>
            <a:srgbClr val="A4A3A4"/>
          </p15:clr>
        </p15:guide>
        <p15:guide id="2" pos="67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2E1"/>
    <a:srgbClr val="EE9637"/>
    <a:srgbClr val="FFCD2D"/>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970" autoAdjust="0"/>
  </p:normalViewPr>
  <p:slideViewPr>
    <p:cSldViewPr>
      <p:cViewPr>
        <p:scale>
          <a:sx n="50" d="100"/>
          <a:sy n="50" d="100"/>
        </p:scale>
        <p:origin x="-654" y="-72"/>
      </p:cViewPr>
      <p:guideLst>
        <p:guide orient="horz" pos="9533"/>
        <p:guide pos="67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762" cy="465455"/>
          </a:xfrm>
          <a:prstGeom prst="rect">
            <a:avLst/>
          </a:prstGeom>
        </p:spPr>
        <p:txBody>
          <a:bodyPr vert="horz" lIns="90763" tIns="45382" rIns="90763" bIns="45382" rtlCol="0"/>
          <a:lstStyle>
            <a:lvl1pPr algn="l" defTabSz="1270381"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idx="1"/>
          </p:nvPr>
        </p:nvSpPr>
        <p:spPr>
          <a:xfrm>
            <a:off x="3939467" y="0"/>
            <a:ext cx="3013762" cy="465455"/>
          </a:xfrm>
          <a:prstGeom prst="rect">
            <a:avLst/>
          </a:prstGeom>
        </p:spPr>
        <p:txBody>
          <a:bodyPr vert="horz" lIns="90763" tIns="45382" rIns="90763" bIns="45382" rtlCol="0"/>
          <a:lstStyle>
            <a:lvl1pPr algn="r" defTabSz="1270381" fontAlgn="auto">
              <a:spcBef>
                <a:spcPts val="0"/>
              </a:spcBef>
              <a:spcAft>
                <a:spcPts val="0"/>
              </a:spcAft>
              <a:defRPr sz="1200" smtClean="0">
                <a:latin typeface="+mn-lt"/>
              </a:defRPr>
            </a:lvl1pPr>
          </a:lstStyle>
          <a:p>
            <a:pPr>
              <a:defRPr/>
            </a:pPr>
            <a:fld id="{690A76DF-124B-43AB-86C9-AE1613AE5323}" type="datetimeFigureOut">
              <a:rPr lang="el-GR"/>
              <a:pPr>
                <a:defRPr/>
              </a:pPr>
              <a:t>6/3/2021</a:t>
            </a:fld>
            <a:endParaRPr lang="el-GR"/>
          </a:p>
        </p:txBody>
      </p:sp>
      <p:sp>
        <p:nvSpPr>
          <p:cNvPr id="4" name="Slide Image Placeholder 3"/>
          <p:cNvSpPr>
            <a:spLocks noGrp="1" noRot="1" noChangeAspect="1"/>
          </p:cNvSpPr>
          <p:nvPr>
            <p:ph type="sldImg" idx="2"/>
          </p:nvPr>
        </p:nvSpPr>
        <p:spPr>
          <a:xfrm>
            <a:off x="2243138" y="698500"/>
            <a:ext cx="2468562" cy="3490913"/>
          </a:xfrm>
          <a:prstGeom prst="rect">
            <a:avLst/>
          </a:prstGeom>
          <a:noFill/>
          <a:ln w="12700">
            <a:solidFill>
              <a:prstClr val="black"/>
            </a:solidFill>
          </a:ln>
        </p:spPr>
        <p:txBody>
          <a:bodyPr vert="horz" lIns="90763" tIns="45382" rIns="90763" bIns="45382" rtlCol="0" anchor="ctr"/>
          <a:lstStyle/>
          <a:p>
            <a:pPr lvl="0"/>
            <a:endParaRPr lang="el-GR" noProof="0"/>
          </a:p>
        </p:txBody>
      </p:sp>
      <p:sp>
        <p:nvSpPr>
          <p:cNvPr id="5" name="Notes Placeholder 4"/>
          <p:cNvSpPr>
            <a:spLocks noGrp="1"/>
          </p:cNvSpPr>
          <p:nvPr>
            <p:ph type="body" sz="quarter" idx="3"/>
          </p:nvPr>
        </p:nvSpPr>
        <p:spPr>
          <a:xfrm>
            <a:off x="695485" y="4421823"/>
            <a:ext cx="5563870" cy="4189095"/>
          </a:xfrm>
          <a:prstGeom prst="rect">
            <a:avLst/>
          </a:prstGeom>
        </p:spPr>
        <p:txBody>
          <a:bodyPr vert="horz" lIns="90763" tIns="45382" rIns="90763" bIns="4538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l-GR" noProof="0"/>
          </a:p>
        </p:txBody>
      </p:sp>
      <p:sp>
        <p:nvSpPr>
          <p:cNvPr id="6" name="Footer Placeholder 5"/>
          <p:cNvSpPr>
            <a:spLocks noGrp="1"/>
          </p:cNvSpPr>
          <p:nvPr>
            <p:ph type="ftr" sz="quarter" idx="4"/>
          </p:nvPr>
        </p:nvSpPr>
        <p:spPr>
          <a:xfrm>
            <a:off x="1" y="8842030"/>
            <a:ext cx="3013762" cy="465455"/>
          </a:xfrm>
          <a:prstGeom prst="rect">
            <a:avLst/>
          </a:prstGeom>
        </p:spPr>
        <p:txBody>
          <a:bodyPr vert="horz" lIns="90763" tIns="45382" rIns="90763" bIns="45382" rtlCol="0" anchor="b"/>
          <a:lstStyle>
            <a:lvl1pPr algn="l" defTabSz="1270381" fontAlgn="auto">
              <a:spcBef>
                <a:spcPts val="0"/>
              </a:spcBef>
              <a:spcAft>
                <a:spcPts val="0"/>
              </a:spcAft>
              <a:defRPr sz="1200">
                <a:latin typeface="+mn-lt"/>
              </a:defRPr>
            </a:lvl1pPr>
          </a:lstStyle>
          <a:p>
            <a:pPr>
              <a:defRPr/>
            </a:pPr>
            <a:endParaRPr lang="el-GR"/>
          </a:p>
        </p:txBody>
      </p:sp>
      <p:sp>
        <p:nvSpPr>
          <p:cNvPr id="7" name="Slide Number Placeholder 6"/>
          <p:cNvSpPr>
            <a:spLocks noGrp="1"/>
          </p:cNvSpPr>
          <p:nvPr>
            <p:ph type="sldNum" sz="quarter" idx="5"/>
          </p:nvPr>
        </p:nvSpPr>
        <p:spPr>
          <a:xfrm>
            <a:off x="3939467" y="8842030"/>
            <a:ext cx="3013762" cy="465455"/>
          </a:xfrm>
          <a:prstGeom prst="rect">
            <a:avLst/>
          </a:prstGeom>
        </p:spPr>
        <p:txBody>
          <a:bodyPr vert="horz" lIns="90763" tIns="45382" rIns="90763" bIns="45382" rtlCol="0" anchor="b"/>
          <a:lstStyle>
            <a:lvl1pPr algn="r" defTabSz="1270381" fontAlgn="auto">
              <a:spcBef>
                <a:spcPts val="0"/>
              </a:spcBef>
              <a:spcAft>
                <a:spcPts val="0"/>
              </a:spcAft>
              <a:defRPr sz="1200" smtClean="0">
                <a:latin typeface="+mn-lt"/>
              </a:defRPr>
            </a:lvl1pPr>
          </a:lstStyle>
          <a:p>
            <a:pPr>
              <a:defRPr/>
            </a:pPr>
            <a:fld id="{11ABAE80-C230-4741-A797-1CBC78D29F08}" type="slidenum">
              <a:rPr lang="el-GR"/>
              <a:pPr>
                <a:defRPr/>
              </a:pPr>
              <a:t>‹#›</a:t>
            </a:fld>
            <a:endParaRPr lang="el-GR"/>
          </a:p>
        </p:txBody>
      </p:sp>
    </p:spTree>
    <p:extLst>
      <p:ext uri="{BB962C8B-B14F-4D97-AF65-F5344CB8AC3E}">
        <p14:creationId xmlns:p14="http://schemas.microsoft.com/office/powerpoint/2010/main" val="2867137863"/>
      </p:ext>
    </p:extLst>
  </p:cSld>
  <p:clrMap bg1="lt1" tx1="dk1" bg2="lt2" tx2="dk2" accent1="accent1" accent2="accent2" accent3="accent3" accent4="accent4" accent5="accent5" accent6="accent6" hlink="hlink" folHlink="folHlink"/>
  <p:notesStyle>
    <a:lvl1pPr algn="l" defTabSz="2950221" rtl="0" fontAlgn="base">
      <a:spcBef>
        <a:spcPct val="30000"/>
      </a:spcBef>
      <a:spcAft>
        <a:spcPct val="0"/>
      </a:spcAft>
      <a:defRPr sz="3921" kern="1200">
        <a:solidFill>
          <a:schemeClr val="tx1"/>
        </a:solidFill>
        <a:latin typeface="+mn-lt"/>
        <a:ea typeface="+mn-ea"/>
        <a:cs typeface="+mn-cs"/>
      </a:defRPr>
    </a:lvl1pPr>
    <a:lvl2pPr marL="1475112" algn="l" defTabSz="2950221" rtl="0" fontAlgn="base">
      <a:spcBef>
        <a:spcPct val="30000"/>
      </a:spcBef>
      <a:spcAft>
        <a:spcPct val="0"/>
      </a:spcAft>
      <a:defRPr sz="3921" kern="1200">
        <a:solidFill>
          <a:schemeClr val="tx1"/>
        </a:solidFill>
        <a:latin typeface="+mn-lt"/>
        <a:ea typeface="+mn-ea"/>
        <a:cs typeface="+mn-cs"/>
      </a:defRPr>
    </a:lvl2pPr>
    <a:lvl3pPr marL="2950221" algn="l" defTabSz="2950221" rtl="0" fontAlgn="base">
      <a:spcBef>
        <a:spcPct val="30000"/>
      </a:spcBef>
      <a:spcAft>
        <a:spcPct val="0"/>
      </a:spcAft>
      <a:defRPr sz="3921" kern="1200">
        <a:solidFill>
          <a:schemeClr val="tx1"/>
        </a:solidFill>
        <a:latin typeface="+mn-lt"/>
        <a:ea typeface="+mn-ea"/>
        <a:cs typeface="+mn-cs"/>
      </a:defRPr>
    </a:lvl3pPr>
    <a:lvl4pPr marL="4425333" algn="l" defTabSz="2950221" rtl="0" fontAlgn="base">
      <a:spcBef>
        <a:spcPct val="30000"/>
      </a:spcBef>
      <a:spcAft>
        <a:spcPct val="0"/>
      </a:spcAft>
      <a:defRPr sz="3921" kern="1200">
        <a:solidFill>
          <a:schemeClr val="tx1"/>
        </a:solidFill>
        <a:latin typeface="+mn-lt"/>
        <a:ea typeface="+mn-ea"/>
        <a:cs typeface="+mn-cs"/>
      </a:defRPr>
    </a:lvl4pPr>
    <a:lvl5pPr marL="5900442" algn="l" defTabSz="2950221" rtl="0" fontAlgn="base">
      <a:spcBef>
        <a:spcPct val="30000"/>
      </a:spcBef>
      <a:spcAft>
        <a:spcPct val="0"/>
      </a:spcAft>
      <a:defRPr sz="3921" kern="1200">
        <a:solidFill>
          <a:schemeClr val="tx1"/>
        </a:solidFill>
        <a:latin typeface="+mn-lt"/>
        <a:ea typeface="+mn-ea"/>
        <a:cs typeface="+mn-cs"/>
      </a:defRPr>
    </a:lvl5pPr>
    <a:lvl6pPr marL="7377437" algn="l" defTabSz="2950972" rtl="0" eaLnBrk="1" latinLnBrk="0" hangingPunct="1">
      <a:defRPr sz="3921" kern="1200">
        <a:solidFill>
          <a:schemeClr val="tx1"/>
        </a:solidFill>
        <a:latin typeface="+mn-lt"/>
        <a:ea typeface="+mn-ea"/>
        <a:cs typeface="+mn-cs"/>
      </a:defRPr>
    </a:lvl6pPr>
    <a:lvl7pPr marL="8852929" algn="l" defTabSz="2950972" rtl="0" eaLnBrk="1" latinLnBrk="0" hangingPunct="1">
      <a:defRPr sz="3921" kern="1200">
        <a:solidFill>
          <a:schemeClr val="tx1"/>
        </a:solidFill>
        <a:latin typeface="+mn-lt"/>
        <a:ea typeface="+mn-ea"/>
        <a:cs typeface="+mn-cs"/>
      </a:defRPr>
    </a:lvl7pPr>
    <a:lvl8pPr marL="10328417" algn="l" defTabSz="2950972" rtl="0" eaLnBrk="1" latinLnBrk="0" hangingPunct="1">
      <a:defRPr sz="3921" kern="1200">
        <a:solidFill>
          <a:schemeClr val="tx1"/>
        </a:solidFill>
        <a:latin typeface="+mn-lt"/>
        <a:ea typeface="+mn-ea"/>
        <a:cs typeface="+mn-cs"/>
      </a:defRPr>
    </a:lvl8pPr>
    <a:lvl9pPr marL="11803902" algn="l" defTabSz="2950972" rtl="0" eaLnBrk="1" latinLnBrk="0" hangingPunct="1">
      <a:defRPr sz="392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xfrm>
            <a:off x="2243138" y="698500"/>
            <a:ext cx="2468562" cy="3490913"/>
          </a:xfrm>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bg-BG"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70057" fontAlgn="base">
              <a:spcBef>
                <a:spcPct val="0"/>
              </a:spcBef>
              <a:spcAft>
                <a:spcPct val="0"/>
              </a:spcAft>
            </a:pPr>
            <a:fld id="{2F7CBBC6-FF38-43CD-8130-9D477947CCD6}" type="slidenum">
              <a:rPr lang="el-GR"/>
              <a:pPr defTabSz="1270057" fontAlgn="base">
                <a:spcBef>
                  <a:spcPct val="0"/>
                </a:spcBef>
                <a:spcAft>
                  <a:spcPct val="0"/>
                </a:spcAft>
              </a:pPr>
              <a:t>1</a:t>
            </a:fld>
            <a:endParaRPr lang="el-GR"/>
          </a:p>
        </p:txBody>
      </p:sp>
    </p:spTree>
    <p:extLst>
      <p:ext uri="{BB962C8B-B14F-4D97-AF65-F5344CB8AC3E}">
        <p14:creationId xmlns:p14="http://schemas.microsoft.com/office/powerpoint/2010/main" val="3572469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726" y="9402500"/>
            <a:ext cx="18186876" cy="6487847"/>
          </a:xfrm>
        </p:spPr>
        <p:txBody>
          <a:bodyPr/>
          <a:lstStyle/>
          <a:p>
            <a:r>
              <a:rPr lang="en-US"/>
              <a:t>Click to edit Master title style</a:t>
            </a:r>
            <a:endParaRPr lang="el-GR"/>
          </a:p>
        </p:txBody>
      </p:sp>
      <p:sp>
        <p:nvSpPr>
          <p:cNvPr id="3" name="Subtitle 2"/>
          <p:cNvSpPr>
            <a:spLocks noGrp="1"/>
          </p:cNvSpPr>
          <p:nvPr>
            <p:ph type="subTitle" idx="1"/>
          </p:nvPr>
        </p:nvSpPr>
        <p:spPr>
          <a:xfrm>
            <a:off x="3209450" y="17151456"/>
            <a:ext cx="14977427" cy="7734971"/>
          </a:xfrm>
        </p:spPr>
        <p:txBody>
          <a:bodyPr/>
          <a:lstStyle>
            <a:lvl1pPr marL="0" indent="0" algn="ctr">
              <a:buNone/>
              <a:defRPr>
                <a:solidFill>
                  <a:schemeClr val="tx1">
                    <a:tint val="75000"/>
                  </a:schemeClr>
                </a:solidFill>
              </a:defRPr>
            </a:lvl1pPr>
            <a:lvl2pPr marL="1083910" indent="0" algn="ctr">
              <a:buNone/>
              <a:defRPr>
                <a:solidFill>
                  <a:schemeClr val="tx1">
                    <a:tint val="75000"/>
                  </a:schemeClr>
                </a:solidFill>
              </a:defRPr>
            </a:lvl2pPr>
            <a:lvl3pPr marL="2167820" indent="0" algn="ctr">
              <a:buNone/>
              <a:defRPr>
                <a:solidFill>
                  <a:schemeClr val="tx1">
                    <a:tint val="75000"/>
                  </a:schemeClr>
                </a:solidFill>
              </a:defRPr>
            </a:lvl3pPr>
            <a:lvl4pPr marL="3251728" indent="0" algn="ctr">
              <a:buNone/>
              <a:defRPr>
                <a:solidFill>
                  <a:schemeClr val="tx1">
                    <a:tint val="75000"/>
                  </a:schemeClr>
                </a:solidFill>
              </a:defRPr>
            </a:lvl4pPr>
            <a:lvl5pPr marL="4335640" indent="0" algn="ctr">
              <a:buNone/>
              <a:defRPr>
                <a:solidFill>
                  <a:schemeClr val="tx1">
                    <a:tint val="75000"/>
                  </a:schemeClr>
                </a:solidFill>
              </a:defRPr>
            </a:lvl5pPr>
            <a:lvl6pPr marL="5419552" indent="0" algn="ctr">
              <a:buNone/>
              <a:defRPr>
                <a:solidFill>
                  <a:schemeClr val="tx1">
                    <a:tint val="75000"/>
                  </a:schemeClr>
                </a:solidFill>
              </a:defRPr>
            </a:lvl6pPr>
            <a:lvl7pPr marL="6503468" indent="0" algn="ctr">
              <a:buNone/>
              <a:defRPr>
                <a:solidFill>
                  <a:schemeClr val="tx1">
                    <a:tint val="75000"/>
                  </a:schemeClr>
                </a:solidFill>
              </a:defRPr>
            </a:lvl7pPr>
            <a:lvl8pPr marL="7587378" indent="0" algn="ctr">
              <a:buNone/>
              <a:defRPr>
                <a:solidFill>
                  <a:schemeClr val="tx1">
                    <a:tint val="75000"/>
                  </a:schemeClr>
                </a:solidFill>
              </a:defRPr>
            </a:lvl8pPr>
            <a:lvl9pPr marL="867129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lvl1pPr>
              <a:defRPr/>
            </a:lvl1pPr>
          </a:lstStyle>
          <a:p>
            <a:pPr>
              <a:defRPr/>
            </a:pPr>
            <a:fld id="{D0D55798-E7DB-406A-B0A9-25E03F1DB546}" type="datetimeFigureOut">
              <a:rPr lang="el-GR"/>
              <a:pPr>
                <a:defRPr/>
              </a:pPr>
              <a:t>6/3/2021</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FD0185AD-A22B-4A12-A5FD-18C6017D39D7}"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fld id="{29374B26-7820-4D37-8BCD-B06E700DB16D}" type="datetimeFigureOut">
              <a:rPr lang="el-GR"/>
              <a:pPr>
                <a:defRPr/>
              </a:pPr>
              <a:t>6/3/2021</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516C4D2E-E622-44F6-B7A6-9D0480E00EE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288698" y="2263047"/>
            <a:ext cx="5055623" cy="48203436"/>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1121838" y="2263047"/>
            <a:ext cx="14810270" cy="482034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fld id="{E948D81D-DC57-459E-A920-12DB6BD87C6B}" type="datetimeFigureOut">
              <a:rPr lang="el-GR"/>
              <a:pPr>
                <a:defRPr/>
              </a:pPr>
              <a:t>6/3/2021</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CBEDAFF6-F55B-427A-8DC7-E66824AA5E1B}"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fld id="{F38C1D4F-E06A-42C0-BF3D-C9B751135F40}" type="datetimeFigureOut">
              <a:rPr lang="el-GR"/>
              <a:pPr>
                <a:defRPr/>
              </a:pPr>
              <a:t>6/3/2021</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9689AC14-BF6A-4E27-A4AA-7C638360AA59}"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90164" y="19449529"/>
            <a:ext cx="18186876" cy="6011417"/>
          </a:xfrm>
        </p:spPr>
        <p:txBody>
          <a:bodyPr anchor="t"/>
          <a:lstStyle>
            <a:lvl1pPr algn="l">
              <a:defRPr sz="9490" b="1" cap="all"/>
            </a:lvl1pPr>
          </a:lstStyle>
          <a:p>
            <a:r>
              <a:rPr lang="en-US"/>
              <a:t>Click to edit Master title style</a:t>
            </a:r>
            <a:endParaRPr lang="el-GR"/>
          </a:p>
        </p:txBody>
      </p:sp>
      <p:sp>
        <p:nvSpPr>
          <p:cNvPr id="3" name="Text Placeholder 2"/>
          <p:cNvSpPr>
            <a:spLocks noGrp="1"/>
          </p:cNvSpPr>
          <p:nvPr>
            <p:ph type="body" idx="1"/>
          </p:nvPr>
        </p:nvSpPr>
        <p:spPr>
          <a:xfrm>
            <a:off x="1690164" y="12828592"/>
            <a:ext cx="18186876" cy="6620965"/>
          </a:xfrm>
        </p:spPr>
        <p:txBody>
          <a:bodyPr anchor="b"/>
          <a:lstStyle>
            <a:lvl1pPr marL="0" indent="0">
              <a:buNone/>
              <a:defRPr sz="4745">
                <a:solidFill>
                  <a:schemeClr val="tx1">
                    <a:tint val="75000"/>
                  </a:schemeClr>
                </a:solidFill>
              </a:defRPr>
            </a:lvl1pPr>
            <a:lvl2pPr marL="1083910" indent="0">
              <a:buNone/>
              <a:defRPr sz="4237">
                <a:solidFill>
                  <a:schemeClr val="tx1">
                    <a:tint val="75000"/>
                  </a:schemeClr>
                </a:solidFill>
              </a:defRPr>
            </a:lvl2pPr>
            <a:lvl3pPr marL="2167820" indent="0">
              <a:buNone/>
              <a:defRPr sz="3728">
                <a:solidFill>
                  <a:schemeClr val="tx1">
                    <a:tint val="75000"/>
                  </a:schemeClr>
                </a:solidFill>
              </a:defRPr>
            </a:lvl3pPr>
            <a:lvl4pPr marL="3251728" indent="0">
              <a:buNone/>
              <a:defRPr sz="3388">
                <a:solidFill>
                  <a:schemeClr val="tx1">
                    <a:tint val="75000"/>
                  </a:schemeClr>
                </a:solidFill>
              </a:defRPr>
            </a:lvl4pPr>
            <a:lvl5pPr marL="4335640" indent="0">
              <a:buNone/>
              <a:defRPr sz="3388">
                <a:solidFill>
                  <a:schemeClr val="tx1">
                    <a:tint val="75000"/>
                  </a:schemeClr>
                </a:solidFill>
              </a:defRPr>
            </a:lvl5pPr>
            <a:lvl6pPr marL="5419552" indent="0">
              <a:buNone/>
              <a:defRPr sz="3388">
                <a:solidFill>
                  <a:schemeClr val="tx1">
                    <a:tint val="75000"/>
                  </a:schemeClr>
                </a:solidFill>
              </a:defRPr>
            </a:lvl6pPr>
            <a:lvl7pPr marL="6503468" indent="0">
              <a:buNone/>
              <a:defRPr sz="3388">
                <a:solidFill>
                  <a:schemeClr val="tx1">
                    <a:tint val="75000"/>
                  </a:schemeClr>
                </a:solidFill>
              </a:defRPr>
            </a:lvl7pPr>
            <a:lvl8pPr marL="7587378" indent="0">
              <a:buNone/>
              <a:defRPr sz="3388">
                <a:solidFill>
                  <a:schemeClr val="tx1">
                    <a:tint val="75000"/>
                  </a:schemeClr>
                </a:solidFill>
              </a:defRPr>
            </a:lvl8pPr>
            <a:lvl9pPr marL="8671290" indent="0">
              <a:buNone/>
              <a:defRPr sz="33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7B774EA-9CC2-4A14-B3AD-0D7CB98DB94E}" type="datetimeFigureOut">
              <a:rPr lang="el-GR"/>
              <a:pPr>
                <a:defRPr/>
              </a:pPr>
              <a:t>6/3/2021</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02B4DE04-E2AF-4E28-961D-83968B079FAD}"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1121834" y="13185882"/>
            <a:ext cx="9932947" cy="37280598"/>
          </a:xfrm>
        </p:spPr>
        <p:txBody>
          <a:bodyPr/>
          <a:lstStyle>
            <a:lvl1pPr>
              <a:defRPr sz="6608"/>
            </a:lvl1pPr>
            <a:lvl2pPr>
              <a:defRPr sz="5761"/>
            </a:lvl2pPr>
            <a:lvl3pPr>
              <a:defRPr sz="4745"/>
            </a:lvl3pPr>
            <a:lvl4pPr>
              <a:defRPr sz="4237"/>
            </a:lvl4pPr>
            <a:lvl5pPr>
              <a:defRPr sz="4237"/>
            </a:lvl5pPr>
            <a:lvl6pPr>
              <a:defRPr sz="4237"/>
            </a:lvl6pPr>
            <a:lvl7pPr>
              <a:defRPr sz="4237"/>
            </a:lvl7pPr>
            <a:lvl8pPr>
              <a:defRPr sz="4237"/>
            </a:lvl8pPr>
            <a:lvl9pPr>
              <a:defRPr sz="42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11411373" y="13185882"/>
            <a:ext cx="9932947" cy="37280598"/>
          </a:xfrm>
        </p:spPr>
        <p:txBody>
          <a:bodyPr/>
          <a:lstStyle>
            <a:lvl1pPr>
              <a:defRPr sz="6608"/>
            </a:lvl1pPr>
            <a:lvl2pPr>
              <a:defRPr sz="5761"/>
            </a:lvl2pPr>
            <a:lvl3pPr>
              <a:defRPr sz="4745"/>
            </a:lvl3pPr>
            <a:lvl4pPr>
              <a:defRPr sz="4237"/>
            </a:lvl4pPr>
            <a:lvl5pPr>
              <a:defRPr sz="4237"/>
            </a:lvl5pPr>
            <a:lvl6pPr>
              <a:defRPr sz="4237"/>
            </a:lvl6pPr>
            <a:lvl7pPr>
              <a:defRPr sz="4237"/>
            </a:lvl7pPr>
            <a:lvl8pPr>
              <a:defRPr sz="4237"/>
            </a:lvl8pPr>
            <a:lvl9pPr>
              <a:defRPr sz="42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3"/>
          <p:cNvSpPr>
            <a:spLocks noGrp="1"/>
          </p:cNvSpPr>
          <p:nvPr>
            <p:ph type="dt" sz="half" idx="10"/>
          </p:nvPr>
        </p:nvSpPr>
        <p:spPr/>
        <p:txBody>
          <a:bodyPr/>
          <a:lstStyle>
            <a:lvl1pPr>
              <a:defRPr/>
            </a:lvl1pPr>
          </a:lstStyle>
          <a:p>
            <a:pPr>
              <a:defRPr/>
            </a:pPr>
            <a:fld id="{A578668C-D14D-4E25-B375-1CB6CBA5F4A4}" type="datetimeFigureOut">
              <a:rPr lang="el-GR"/>
              <a:pPr>
                <a:defRPr/>
              </a:pPr>
              <a:t>6/3/2021</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B1BC00AF-A77C-4FA3-94B9-27BFA895A635}"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817" y="1212094"/>
            <a:ext cx="19256693" cy="5044547"/>
          </a:xfrm>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1069817" y="6775106"/>
            <a:ext cx="9453759" cy="2823542"/>
          </a:xfrm>
        </p:spPr>
        <p:txBody>
          <a:bodyPr anchor="b"/>
          <a:lstStyle>
            <a:lvl1pPr marL="0" indent="0">
              <a:buNone/>
              <a:defRPr sz="5761" b="1"/>
            </a:lvl1pPr>
            <a:lvl2pPr marL="1083910" indent="0">
              <a:buNone/>
              <a:defRPr sz="4745" b="1"/>
            </a:lvl2pPr>
            <a:lvl3pPr marL="2167820" indent="0">
              <a:buNone/>
              <a:defRPr sz="4237" b="1"/>
            </a:lvl3pPr>
            <a:lvl4pPr marL="3251728" indent="0">
              <a:buNone/>
              <a:defRPr sz="3728" b="1"/>
            </a:lvl4pPr>
            <a:lvl5pPr marL="4335640" indent="0">
              <a:buNone/>
              <a:defRPr sz="3728" b="1"/>
            </a:lvl5pPr>
            <a:lvl6pPr marL="5419552" indent="0">
              <a:buNone/>
              <a:defRPr sz="3728" b="1"/>
            </a:lvl6pPr>
            <a:lvl7pPr marL="6503468" indent="0">
              <a:buNone/>
              <a:defRPr sz="3728" b="1"/>
            </a:lvl7pPr>
            <a:lvl8pPr marL="7587378" indent="0">
              <a:buNone/>
              <a:defRPr sz="3728" b="1"/>
            </a:lvl8pPr>
            <a:lvl9pPr marL="8671290" indent="0">
              <a:buNone/>
              <a:defRPr sz="3728" b="1"/>
            </a:lvl9pPr>
          </a:lstStyle>
          <a:p>
            <a:pPr lvl="0"/>
            <a:r>
              <a:rPr lang="en-US"/>
              <a:t>Click to edit Master text styles</a:t>
            </a:r>
          </a:p>
        </p:txBody>
      </p:sp>
      <p:sp>
        <p:nvSpPr>
          <p:cNvPr id="4" name="Content Placeholder 3"/>
          <p:cNvSpPr>
            <a:spLocks noGrp="1"/>
          </p:cNvSpPr>
          <p:nvPr>
            <p:ph sz="half" idx="2"/>
          </p:nvPr>
        </p:nvSpPr>
        <p:spPr>
          <a:xfrm>
            <a:off x="1069817" y="9598649"/>
            <a:ext cx="9453759" cy="17438718"/>
          </a:xfrm>
        </p:spPr>
        <p:txBody>
          <a:bodyPr/>
          <a:lstStyle>
            <a:lvl1pPr>
              <a:defRPr sz="5761"/>
            </a:lvl1pPr>
            <a:lvl2pPr>
              <a:defRPr sz="4745"/>
            </a:lvl2pPr>
            <a:lvl3pPr>
              <a:defRPr sz="4237"/>
            </a:lvl3pPr>
            <a:lvl4pPr>
              <a:defRPr sz="3728"/>
            </a:lvl4pPr>
            <a:lvl5pPr>
              <a:defRPr sz="3728"/>
            </a:lvl5pPr>
            <a:lvl6pPr>
              <a:defRPr sz="3728"/>
            </a:lvl6pPr>
            <a:lvl7pPr>
              <a:defRPr sz="3728"/>
            </a:lvl7pPr>
            <a:lvl8pPr>
              <a:defRPr sz="3728"/>
            </a:lvl8pPr>
            <a:lvl9pPr>
              <a:defRPr sz="372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10869049" y="6775106"/>
            <a:ext cx="9457473" cy="2823542"/>
          </a:xfrm>
        </p:spPr>
        <p:txBody>
          <a:bodyPr anchor="b"/>
          <a:lstStyle>
            <a:lvl1pPr marL="0" indent="0">
              <a:buNone/>
              <a:defRPr sz="5761" b="1"/>
            </a:lvl1pPr>
            <a:lvl2pPr marL="1083910" indent="0">
              <a:buNone/>
              <a:defRPr sz="4745" b="1"/>
            </a:lvl2pPr>
            <a:lvl3pPr marL="2167820" indent="0">
              <a:buNone/>
              <a:defRPr sz="4237" b="1"/>
            </a:lvl3pPr>
            <a:lvl4pPr marL="3251728" indent="0">
              <a:buNone/>
              <a:defRPr sz="3728" b="1"/>
            </a:lvl4pPr>
            <a:lvl5pPr marL="4335640" indent="0">
              <a:buNone/>
              <a:defRPr sz="3728" b="1"/>
            </a:lvl5pPr>
            <a:lvl6pPr marL="5419552" indent="0">
              <a:buNone/>
              <a:defRPr sz="3728" b="1"/>
            </a:lvl6pPr>
            <a:lvl7pPr marL="6503468" indent="0">
              <a:buNone/>
              <a:defRPr sz="3728" b="1"/>
            </a:lvl7pPr>
            <a:lvl8pPr marL="7587378" indent="0">
              <a:buNone/>
              <a:defRPr sz="3728" b="1"/>
            </a:lvl8pPr>
            <a:lvl9pPr marL="8671290" indent="0">
              <a:buNone/>
              <a:defRPr sz="3728" b="1"/>
            </a:lvl9pPr>
          </a:lstStyle>
          <a:p>
            <a:pPr lvl="0"/>
            <a:r>
              <a:rPr lang="en-US"/>
              <a:t>Click to edit Master text styles</a:t>
            </a:r>
          </a:p>
        </p:txBody>
      </p:sp>
      <p:sp>
        <p:nvSpPr>
          <p:cNvPr id="6" name="Content Placeholder 5"/>
          <p:cNvSpPr>
            <a:spLocks noGrp="1"/>
          </p:cNvSpPr>
          <p:nvPr>
            <p:ph sz="quarter" idx="4"/>
          </p:nvPr>
        </p:nvSpPr>
        <p:spPr>
          <a:xfrm>
            <a:off x="10869049" y="9598649"/>
            <a:ext cx="9457473" cy="17438718"/>
          </a:xfrm>
        </p:spPr>
        <p:txBody>
          <a:bodyPr/>
          <a:lstStyle>
            <a:lvl1pPr>
              <a:defRPr sz="5761"/>
            </a:lvl1pPr>
            <a:lvl2pPr>
              <a:defRPr sz="4745"/>
            </a:lvl2pPr>
            <a:lvl3pPr>
              <a:defRPr sz="4237"/>
            </a:lvl3pPr>
            <a:lvl4pPr>
              <a:defRPr sz="3728"/>
            </a:lvl4pPr>
            <a:lvl5pPr>
              <a:defRPr sz="3728"/>
            </a:lvl5pPr>
            <a:lvl6pPr>
              <a:defRPr sz="3728"/>
            </a:lvl6pPr>
            <a:lvl7pPr>
              <a:defRPr sz="3728"/>
            </a:lvl7pPr>
            <a:lvl8pPr>
              <a:defRPr sz="3728"/>
            </a:lvl8pPr>
            <a:lvl9pPr>
              <a:defRPr sz="372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3"/>
          <p:cNvSpPr>
            <a:spLocks noGrp="1"/>
          </p:cNvSpPr>
          <p:nvPr>
            <p:ph type="dt" sz="half" idx="10"/>
          </p:nvPr>
        </p:nvSpPr>
        <p:spPr/>
        <p:txBody>
          <a:bodyPr/>
          <a:lstStyle>
            <a:lvl1pPr>
              <a:defRPr/>
            </a:lvl1pPr>
          </a:lstStyle>
          <a:p>
            <a:pPr>
              <a:defRPr/>
            </a:pPr>
            <a:fld id="{B7630950-0C10-4559-96A3-07FE7F35D067}" type="datetimeFigureOut">
              <a:rPr lang="el-GR"/>
              <a:pPr>
                <a:defRPr/>
              </a:pPr>
              <a:t>6/3/2021</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C1C69232-901B-4A3D-A23B-B8639805CCF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3"/>
          <p:cNvSpPr>
            <a:spLocks noGrp="1"/>
          </p:cNvSpPr>
          <p:nvPr>
            <p:ph type="dt" sz="half" idx="10"/>
          </p:nvPr>
        </p:nvSpPr>
        <p:spPr/>
        <p:txBody>
          <a:bodyPr/>
          <a:lstStyle>
            <a:lvl1pPr>
              <a:defRPr/>
            </a:lvl1pPr>
          </a:lstStyle>
          <a:p>
            <a:pPr>
              <a:defRPr/>
            </a:pPr>
            <a:fld id="{E0116C0B-19C8-4858-900E-FAFFEFFB0C2B}" type="datetimeFigureOut">
              <a:rPr lang="el-GR"/>
              <a:pPr>
                <a:defRPr/>
              </a:pPr>
              <a:t>6/3/2021</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164CE138-D2F2-45EA-B352-AEB6D3D92E50}"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1412223-4961-40FD-8CE3-CD5B48D9F6B0}" type="datetimeFigureOut">
              <a:rPr lang="el-GR"/>
              <a:pPr>
                <a:defRPr/>
              </a:pPr>
              <a:t>6/3/2021</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E066C4A1-925F-4B34-93B5-4FCCF5CFE60E}"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834" y="1205086"/>
            <a:ext cx="7039244" cy="5128622"/>
          </a:xfrm>
        </p:spPr>
        <p:txBody>
          <a:bodyPr anchor="b"/>
          <a:lstStyle>
            <a:lvl1pPr algn="l">
              <a:defRPr sz="4745" b="1"/>
            </a:lvl1pPr>
          </a:lstStyle>
          <a:p>
            <a:r>
              <a:rPr lang="en-US"/>
              <a:t>Click to edit Master title style</a:t>
            </a:r>
            <a:endParaRPr lang="el-GR"/>
          </a:p>
        </p:txBody>
      </p:sp>
      <p:sp>
        <p:nvSpPr>
          <p:cNvPr id="3" name="Content Placeholder 2"/>
          <p:cNvSpPr>
            <a:spLocks noGrp="1"/>
          </p:cNvSpPr>
          <p:nvPr>
            <p:ph idx="1"/>
          </p:nvPr>
        </p:nvSpPr>
        <p:spPr>
          <a:xfrm>
            <a:off x="8365368" y="1205116"/>
            <a:ext cx="11961141" cy="25832280"/>
          </a:xfrm>
        </p:spPr>
        <p:txBody>
          <a:bodyPr/>
          <a:lstStyle>
            <a:lvl1pPr>
              <a:defRPr sz="7625"/>
            </a:lvl1pPr>
            <a:lvl2pPr>
              <a:defRPr sz="6608"/>
            </a:lvl2pPr>
            <a:lvl3pPr>
              <a:defRPr sz="5761"/>
            </a:lvl3pPr>
            <a:lvl4pPr>
              <a:defRPr sz="4745"/>
            </a:lvl4pPr>
            <a:lvl5pPr>
              <a:defRPr sz="4745"/>
            </a:lvl5pPr>
            <a:lvl6pPr>
              <a:defRPr sz="4745"/>
            </a:lvl6pPr>
            <a:lvl7pPr>
              <a:defRPr sz="4745"/>
            </a:lvl7pPr>
            <a:lvl8pPr>
              <a:defRPr sz="4745"/>
            </a:lvl8pPr>
            <a:lvl9pPr>
              <a:defRPr sz="47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1069834" y="6333737"/>
            <a:ext cx="7039244" cy="20703660"/>
          </a:xfrm>
        </p:spPr>
        <p:txBody>
          <a:bodyPr/>
          <a:lstStyle>
            <a:lvl1pPr marL="0" indent="0">
              <a:buNone/>
              <a:defRPr sz="3388"/>
            </a:lvl1pPr>
            <a:lvl2pPr marL="1083910" indent="0">
              <a:buNone/>
              <a:defRPr sz="2880"/>
            </a:lvl2pPr>
            <a:lvl3pPr marL="2167820" indent="0">
              <a:buNone/>
              <a:defRPr sz="2371"/>
            </a:lvl3pPr>
            <a:lvl4pPr marL="3251728" indent="0">
              <a:buNone/>
              <a:defRPr sz="2203"/>
            </a:lvl4pPr>
            <a:lvl5pPr marL="4335640" indent="0">
              <a:buNone/>
              <a:defRPr sz="2203"/>
            </a:lvl5pPr>
            <a:lvl6pPr marL="5419552" indent="0">
              <a:buNone/>
              <a:defRPr sz="2203"/>
            </a:lvl6pPr>
            <a:lvl7pPr marL="6503468" indent="0">
              <a:buNone/>
              <a:defRPr sz="2203"/>
            </a:lvl7pPr>
            <a:lvl8pPr marL="7587378" indent="0">
              <a:buNone/>
              <a:defRPr sz="2203"/>
            </a:lvl8pPr>
            <a:lvl9pPr marL="8671290" indent="0">
              <a:buNone/>
              <a:defRPr sz="2203"/>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F8658DF-3E88-4B92-A68A-E77DF7B22BE6}" type="datetimeFigureOut">
              <a:rPr lang="el-GR"/>
              <a:pPr>
                <a:defRPr/>
              </a:pPr>
              <a:t>6/3/2021</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F549D1CA-C49A-482C-8F76-9F253C2DD3AE}"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3829" y="21187098"/>
            <a:ext cx="12837795" cy="2501255"/>
          </a:xfrm>
        </p:spPr>
        <p:txBody>
          <a:bodyPr anchor="b"/>
          <a:lstStyle>
            <a:lvl1pPr algn="l">
              <a:defRPr sz="4745" b="1"/>
            </a:lvl1pPr>
          </a:lstStyle>
          <a:p>
            <a:r>
              <a:rPr lang="en-US"/>
              <a:t>Click to edit Master title style</a:t>
            </a:r>
            <a:endParaRPr lang="el-GR"/>
          </a:p>
        </p:txBody>
      </p:sp>
      <p:sp>
        <p:nvSpPr>
          <p:cNvPr id="3" name="Picture Placeholder 2"/>
          <p:cNvSpPr>
            <a:spLocks noGrp="1"/>
          </p:cNvSpPr>
          <p:nvPr>
            <p:ph type="pic" idx="1"/>
          </p:nvPr>
        </p:nvSpPr>
        <p:spPr>
          <a:xfrm>
            <a:off x="4193829" y="2704437"/>
            <a:ext cx="12837795" cy="18160365"/>
          </a:xfrm>
        </p:spPr>
        <p:txBody>
          <a:bodyPr rtlCol="0">
            <a:normAutofit/>
          </a:bodyPr>
          <a:lstStyle>
            <a:lvl1pPr marL="0" indent="0">
              <a:buNone/>
              <a:defRPr sz="7625"/>
            </a:lvl1pPr>
            <a:lvl2pPr marL="1083910" indent="0">
              <a:buNone/>
              <a:defRPr sz="6608"/>
            </a:lvl2pPr>
            <a:lvl3pPr marL="2167820" indent="0">
              <a:buNone/>
              <a:defRPr sz="5761"/>
            </a:lvl3pPr>
            <a:lvl4pPr marL="3251728" indent="0">
              <a:buNone/>
              <a:defRPr sz="4745"/>
            </a:lvl4pPr>
            <a:lvl5pPr marL="4335640" indent="0">
              <a:buNone/>
              <a:defRPr sz="4745"/>
            </a:lvl5pPr>
            <a:lvl6pPr marL="5419552" indent="0">
              <a:buNone/>
              <a:defRPr sz="4745"/>
            </a:lvl6pPr>
            <a:lvl7pPr marL="6503468" indent="0">
              <a:buNone/>
              <a:defRPr sz="4745"/>
            </a:lvl7pPr>
            <a:lvl8pPr marL="7587378" indent="0">
              <a:buNone/>
              <a:defRPr sz="4745"/>
            </a:lvl8pPr>
            <a:lvl9pPr marL="8671290" indent="0">
              <a:buNone/>
              <a:defRPr sz="4745"/>
            </a:lvl9pPr>
          </a:lstStyle>
          <a:p>
            <a:pPr lvl="0"/>
            <a:endParaRPr lang="el-GR" noProof="0"/>
          </a:p>
        </p:txBody>
      </p:sp>
      <p:sp>
        <p:nvSpPr>
          <p:cNvPr id="4" name="Text Placeholder 3"/>
          <p:cNvSpPr>
            <a:spLocks noGrp="1"/>
          </p:cNvSpPr>
          <p:nvPr>
            <p:ph type="body" sz="half" idx="2"/>
          </p:nvPr>
        </p:nvSpPr>
        <p:spPr>
          <a:xfrm>
            <a:off x="4193829" y="23688353"/>
            <a:ext cx="12837795" cy="3552200"/>
          </a:xfrm>
        </p:spPr>
        <p:txBody>
          <a:bodyPr/>
          <a:lstStyle>
            <a:lvl1pPr marL="0" indent="0">
              <a:buNone/>
              <a:defRPr sz="3388"/>
            </a:lvl1pPr>
            <a:lvl2pPr marL="1083910" indent="0">
              <a:buNone/>
              <a:defRPr sz="2880"/>
            </a:lvl2pPr>
            <a:lvl3pPr marL="2167820" indent="0">
              <a:buNone/>
              <a:defRPr sz="2371"/>
            </a:lvl3pPr>
            <a:lvl4pPr marL="3251728" indent="0">
              <a:buNone/>
              <a:defRPr sz="2203"/>
            </a:lvl4pPr>
            <a:lvl5pPr marL="4335640" indent="0">
              <a:buNone/>
              <a:defRPr sz="2203"/>
            </a:lvl5pPr>
            <a:lvl6pPr marL="5419552" indent="0">
              <a:buNone/>
              <a:defRPr sz="2203"/>
            </a:lvl6pPr>
            <a:lvl7pPr marL="6503468" indent="0">
              <a:buNone/>
              <a:defRPr sz="2203"/>
            </a:lvl7pPr>
            <a:lvl8pPr marL="7587378" indent="0">
              <a:buNone/>
              <a:defRPr sz="2203"/>
            </a:lvl8pPr>
            <a:lvl9pPr marL="8671290" indent="0">
              <a:buNone/>
              <a:defRPr sz="2203"/>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0BCC7AF-1E0C-4D75-93E4-CD69170797FB}" type="datetimeFigureOut">
              <a:rPr lang="el-GR"/>
              <a:pPr>
                <a:defRPr/>
              </a:pPr>
              <a:t>6/3/2021</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C567D94A-13F7-4360-B72D-41EDCF1BA6C3}"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068402" y="1212342"/>
            <a:ext cx="19259523" cy="5044547"/>
          </a:xfrm>
          <a:prstGeom prst="rect">
            <a:avLst/>
          </a:prstGeom>
          <a:noFill/>
          <a:ln w="9525">
            <a:noFill/>
            <a:miter lim="800000"/>
            <a:headEnd/>
            <a:tailEnd/>
          </a:ln>
        </p:spPr>
        <p:txBody>
          <a:bodyPr vert="horz" wrap="square" lIns="127939" tIns="63973" rIns="127939" bIns="63973" numCol="1" anchor="ctr" anchorCtr="0" compatLnSpc="1">
            <a:prstTxWarp prst="textNoShape">
              <a:avLst/>
            </a:prstTxWarp>
          </a:bodyPr>
          <a:lstStyle/>
          <a:p>
            <a:pPr lvl="0"/>
            <a:r>
              <a:rPr lang="en-US"/>
              <a:t>Click to edit Master title style</a:t>
            </a:r>
            <a:endParaRPr lang="el-GR"/>
          </a:p>
        </p:txBody>
      </p:sp>
      <p:sp>
        <p:nvSpPr>
          <p:cNvPr id="1027" name="Text Placeholder 2"/>
          <p:cNvSpPr>
            <a:spLocks noGrp="1"/>
          </p:cNvSpPr>
          <p:nvPr>
            <p:ph type="body" idx="1"/>
          </p:nvPr>
        </p:nvSpPr>
        <p:spPr bwMode="auto">
          <a:xfrm>
            <a:off x="1068402" y="7063866"/>
            <a:ext cx="19259523" cy="19971749"/>
          </a:xfrm>
          <a:prstGeom prst="rect">
            <a:avLst/>
          </a:prstGeom>
          <a:noFill/>
          <a:ln w="9525">
            <a:noFill/>
            <a:miter lim="800000"/>
            <a:headEnd/>
            <a:tailEnd/>
          </a:ln>
        </p:spPr>
        <p:txBody>
          <a:bodyPr vert="horz" wrap="square" lIns="127939" tIns="63973" rIns="127939" bIns="6397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1068401" y="28052783"/>
            <a:ext cx="4995307" cy="1610202"/>
          </a:xfrm>
          <a:prstGeom prst="rect">
            <a:avLst/>
          </a:prstGeom>
        </p:spPr>
        <p:txBody>
          <a:bodyPr vert="horz" lIns="127939" tIns="63973" rIns="127939" bIns="63973" rtlCol="0" anchor="ctr"/>
          <a:lstStyle>
            <a:lvl1pPr algn="l" defTabSz="2168602" fontAlgn="auto">
              <a:spcBef>
                <a:spcPts val="0"/>
              </a:spcBef>
              <a:spcAft>
                <a:spcPts val="0"/>
              </a:spcAft>
              <a:defRPr sz="2880" smtClean="0">
                <a:solidFill>
                  <a:schemeClr val="tx1">
                    <a:tint val="75000"/>
                  </a:schemeClr>
                </a:solidFill>
                <a:latin typeface="+mn-lt"/>
              </a:defRPr>
            </a:lvl1pPr>
          </a:lstStyle>
          <a:p>
            <a:pPr>
              <a:defRPr/>
            </a:pPr>
            <a:fld id="{9C7B3627-552B-4638-9BDC-8685E0562BF9}" type="datetimeFigureOut">
              <a:rPr lang="el-GR"/>
              <a:pPr>
                <a:defRPr/>
              </a:pPr>
              <a:t>6/3/2021</a:t>
            </a:fld>
            <a:endParaRPr lang="el-GR"/>
          </a:p>
        </p:txBody>
      </p:sp>
      <p:sp>
        <p:nvSpPr>
          <p:cNvPr id="5" name="Footer Placeholder 4"/>
          <p:cNvSpPr>
            <a:spLocks noGrp="1"/>
          </p:cNvSpPr>
          <p:nvPr>
            <p:ph type="ftr" sz="quarter" idx="3"/>
          </p:nvPr>
        </p:nvSpPr>
        <p:spPr>
          <a:xfrm>
            <a:off x="7308997" y="28052783"/>
            <a:ext cx="6778333" cy="1610202"/>
          </a:xfrm>
          <a:prstGeom prst="rect">
            <a:avLst/>
          </a:prstGeom>
        </p:spPr>
        <p:txBody>
          <a:bodyPr vert="horz" lIns="127939" tIns="63973" rIns="127939" bIns="63973" rtlCol="0" anchor="ctr"/>
          <a:lstStyle>
            <a:lvl1pPr algn="ctr" defTabSz="2168602" fontAlgn="auto">
              <a:spcBef>
                <a:spcPts val="0"/>
              </a:spcBef>
              <a:spcAft>
                <a:spcPts val="0"/>
              </a:spcAft>
              <a:defRPr sz="2880">
                <a:solidFill>
                  <a:schemeClr val="tx1">
                    <a:tint val="75000"/>
                  </a:schemeClr>
                </a:solidFill>
                <a:latin typeface="+mn-lt"/>
              </a:defRPr>
            </a:lvl1pPr>
          </a:lstStyle>
          <a:p>
            <a:pPr>
              <a:defRPr/>
            </a:pPr>
            <a:endParaRPr lang="el-GR"/>
          </a:p>
        </p:txBody>
      </p:sp>
      <p:sp>
        <p:nvSpPr>
          <p:cNvPr id="6" name="Slide Number Placeholder 5"/>
          <p:cNvSpPr>
            <a:spLocks noGrp="1"/>
          </p:cNvSpPr>
          <p:nvPr>
            <p:ph type="sldNum" sz="quarter" idx="4"/>
          </p:nvPr>
        </p:nvSpPr>
        <p:spPr>
          <a:xfrm>
            <a:off x="15332621" y="28052783"/>
            <a:ext cx="4995307" cy="1610202"/>
          </a:xfrm>
          <a:prstGeom prst="rect">
            <a:avLst/>
          </a:prstGeom>
        </p:spPr>
        <p:txBody>
          <a:bodyPr vert="horz" lIns="127939" tIns="63973" rIns="127939" bIns="63973" rtlCol="0" anchor="ctr"/>
          <a:lstStyle>
            <a:lvl1pPr algn="r" defTabSz="2168602" fontAlgn="auto">
              <a:spcBef>
                <a:spcPts val="0"/>
              </a:spcBef>
              <a:spcAft>
                <a:spcPts val="0"/>
              </a:spcAft>
              <a:defRPr sz="2880" smtClean="0">
                <a:solidFill>
                  <a:schemeClr val="tx1">
                    <a:tint val="75000"/>
                  </a:schemeClr>
                </a:solidFill>
                <a:latin typeface="+mn-lt"/>
              </a:defRPr>
            </a:lvl1pPr>
          </a:lstStyle>
          <a:p>
            <a:pPr>
              <a:defRPr/>
            </a:pPr>
            <a:fld id="{046AB4C4-C4AB-4F01-88DB-D66B51B832B8}"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2165358" rtl="0" fontAlgn="base">
        <a:spcBef>
          <a:spcPct val="0"/>
        </a:spcBef>
        <a:spcAft>
          <a:spcPct val="0"/>
        </a:spcAft>
        <a:defRPr sz="10506" kern="1200">
          <a:solidFill>
            <a:schemeClr val="tx1"/>
          </a:solidFill>
          <a:latin typeface="+mj-lt"/>
          <a:ea typeface="+mj-ea"/>
          <a:cs typeface="+mj-cs"/>
        </a:defRPr>
      </a:lvl1pPr>
      <a:lvl2pPr algn="ctr" defTabSz="2165358" rtl="0" fontAlgn="base">
        <a:spcBef>
          <a:spcPct val="0"/>
        </a:spcBef>
        <a:spcAft>
          <a:spcPct val="0"/>
        </a:spcAft>
        <a:defRPr sz="10506">
          <a:solidFill>
            <a:schemeClr val="tx1"/>
          </a:solidFill>
          <a:latin typeface="Calibri" pitchFamily="34" charset="0"/>
        </a:defRPr>
      </a:lvl2pPr>
      <a:lvl3pPr algn="ctr" defTabSz="2165358" rtl="0" fontAlgn="base">
        <a:spcBef>
          <a:spcPct val="0"/>
        </a:spcBef>
        <a:spcAft>
          <a:spcPct val="0"/>
        </a:spcAft>
        <a:defRPr sz="10506">
          <a:solidFill>
            <a:schemeClr val="tx1"/>
          </a:solidFill>
          <a:latin typeface="Calibri" pitchFamily="34" charset="0"/>
        </a:defRPr>
      </a:lvl3pPr>
      <a:lvl4pPr algn="ctr" defTabSz="2165358" rtl="0" fontAlgn="base">
        <a:spcBef>
          <a:spcPct val="0"/>
        </a:spcBef>
        <a:spcAft>
          <a:spcPct val="0"/>
        </a:spcAft>
        <a:defRPr sz="10506">
          <a:solidFill>
            <a:schemeClr val="tx1"/>
          </a:solidFill>
          <a:latin typeface="Calibri" pitchFamily="34" charset="0"/>
        </a:defRPr>
      </a:lvl4pPr>
      <a:lvl5pPr algn="ctr" defTabSz="2165358" rtl="0" fontAlgn="base">
        <a:spcBef>
          <a:spcPct val="0"/>
        </a:spcBef>
        <a:spcAft>
          <a:spcPct val="0"/>
        </a:spcAft>
        <a:defRPr sz="10506">
          <a:solidFill>
            <a:schemeClr val="tx1"/>
          </a:solidFill>
          <a:latin typeface="Calibri" pitchFamily="34" charset="0"/>
        </a:defRPr>
      </a:lvl5pPr>
      <a:lvl6pPr marL="774687" algn="ctr" defTabSz="2165358" rtl="0" fontAlgn="base">
        <a:spcBef>
          <a:spcPct val="0"/>
        </a:spcBef>
        <a:spcAft>
          <a:spcPct val="0"/>
        </a:spcAft>
        <a:defRPr sz="10506">
          <a:solidFill>
            <a:schemeClr val="tx1"/>
          </a:solidFill>
          <a:latin typeface="Calibri" pitchFamily="34" charset="0"/>
        </a:defRPr>
      </a:lvl6pPr>
      <a:lvl7pPr marL="1549373" algn="ctr" defTabSz="2165358" rtl="0" fontAlgn="base">
        <a:spcBef>
          <a:spcPct val="0"/>
        </a:spcBef>
        <a:spcAft>
          <a:spcPct val="0"/>
        </a:spcAft>
        <a:defRPr sz="10506">
          <a:solidFill>
            <a:schemeClr val="tx1"/>
          </a:solidFill>
          <a:latin typeface="Calibri" pitchFamily="34" charset="0"/>
        </a:defRPr>
      </a:lvl7pPr>
      <a:lvl8pPr marL="2324062" algn="ctr" defTabSz="2165358" rtl="0" fontAlgn="base">
        <a:spcBef>
          <a:spcPct val="0"/>
        </a:spcBef>
        <a:spcAft>
          <a:spcPct val="0"/>
        </a:spcAft>
        <a:defRPr sz="10506">
          <a:solidFill>
            <a:schemeClr val="tx1"/>
          </a:solidFill>
          <a:latin typeface="Calibri" pitchFamily="34" charset="0"/>
        </a:defRPr>
      </a:lvl8pPr>
      <a:lvl9pPr marL="3098748" algn="ctr" defTabSz="2165358" rtl="0" fontAlgn="base">
        <a:spcBef>
          <a:spcPct val="0"/>
        </a:spcBef>
        <a:spcAft>
          <a:spcPct val="0"/>
        </a:spcAft>
        <a:defRPr sz="10506">
          <a:solidFill>
            <a:schemeClr val="tx1"/>
          </a:solidFill>
          <a:latin typeface="Calibri" pitchFamily="34" charset="0"/>
        </a:defRPr>
      </a:lvl9pPr>
    </p:titleStyle>
    <p:bodyStyle>
      <a:lvl1pPr marL="812345" indent="-812345" algn="l" defTabSz="2165358" rtl="0" fontAlgn="base">
        <a:spcBef>
          <a:spcPct val="20000"/>
        </a:spcBef>
        <a:spcAft>
          <a:spcPct val="0"/>
        </a:spcAft>
        <a:buFont typeface="Arial" charset="0"/>
        <a:buChar char="•"/>
        <a:defRPr sz="7625" kern="1200">
          <a:solidFill>
            <a:schemeClr val="tx1"/>
          </a:solidFill>
          <a:latin typeface="+mn-lt"/>
          <a:ea typeface="+mn-ea"/>
          <a:cs typeface="+mn-cs"/>
        </a:defRPr>
      </a:lvl1pPr>
      <a:lvl2pPr marL="1759185" indent="-675163" algn="l" defTabSz="2165358" rtl="0" fontAlgn="base">
        <a:spcBef>
          <a:spcPct val="20000"/>
        </a:spcBef>
        <a:spcAft>
          <a:spcPct val="0"/>
        </a:spcAft>
        <a:buFont typeface="Arial" charset="0"/>
        <a:buChar char="–"/>
        <a:defRPr sz="6608" kern="1200">
          <a:solidFill>
            <a:schemeClr val="tx1"/>
          </a:solidFill>
          <a:latin typeface="+mn-lt"/>
          <a:ea typeface="+mn-ea"/>
          <a:cs typeface="+mn-cs"/>
        </a:defRPr>
      </a:lvl2pPr>
      <a:lvl3pPr marL="2708716" indent="-540668" algn="l" defTabSz="2165358" rtl="0" fontAlgn="base">
        <a:spcBef>
          <a:spcPct val="20000"/>
        </a:spcBef>
        <a:spcAft>
          <a:spcPct val="0"/>
        </a:spcAft>
        <a:buFont typeface="Arial" charset="0"/>
        <a:buChar char="•"/>
        <a:defRPr sz="5761" kern="1200">
          <a:solidFill>
            <a:schemeClr val="tx1"/>
          </a:solidFill>
          <a:latin typeface="+mn-lt"/>
          <a:ea typeface="+mn-ea"/>
          <a:cs typeface="+mn-cs"/>
        </a:defRPr>
      </a:lvl3pPr>
      <a:lvl4pPr marL="3792738" indent="-540668" algn="l" defTabSz="2165358" rtl="0" fontAlgn="base">
        <a:spcBef>
          <a:spcPct val="20000"/>
        </a:spcBef>
        <a:spcAft>
          <a:spcPct val="0"/>
        </a:spcAft>
        <a:buFont typeface="Arial" charset="0"/>
        <a:buChar char="–"/>
        <a:defRPr sz="4745" kern="1200">
          <a:solidFill>
            <a:schemeClr val="tx1"/>
          </a:solidFill>
          <a:latin typeface="+mn-lt"/>
          <a:ea typeface="+mn-ea"/>
          <a:cs typeface="+mn-cs"/>
        </a:defRPr>
      </a:lvl4pPr>
      <a:lvl5pPr marL="4876762" indent="-540668" algn="l" defTabSz="2165358" rtl="0" fontAlgn="base">
        <a:spcBef>
          <a:spcPct val="20000"/>
        </a:spcBef>
        <a:spcAft>
          <a:spcPct val="0"/>
        </a:spcAft>
        <a:buFont typeface="Arial" charset="0"/>
        <a:buChar char="»"/>
        <a:defRPr sz="4745" kern="1200">
          <a:solidFill>
            <a:schemeClr val="tx1"/>
          </a:solidFill>
          <a:latin typeface="+mn-lt"/>
          <a:ea typeface="+mn-ea"/>
          <a:cs typeface="+mn-cs"/>
        </a:defRPr>
      </a:lvl5pPr>
      <a:lvl6pPr marL="5961509" indent="-541955" algn="l" defTabSz="2167820" rtl="0" eaLnBrk="1" latinLnBrk="0" hangingPunct="1">
        <a:spcBef>
          <a:spcPct val="20000"/>
        </a:spcBef>
        <a:buFont typeface="Arial" pitchFamily="34" charset="0"/>
        <a:buChar char="•"/>
        <a:defRPr sz="4745" kern="1200">
          <a:solidFill>
            <a:schemeClr val="tx1"/>
          </a:solidFill>
          <a:latin typeface="+mn-lt"/>
          <a:ea typeface="+mn-ea"/>
          <a:cs typeface="+mn-cs"/>
        </a:defRPr>
      </a:lvl6pPr>
      <a:lvl7pPr marL="7045419" indent="-541955" algn="l" defTabSz="2167820" rtl="0" eaLnBrk="1" latinLnBrk="0" hangingPunct="1">
        <a:spcBef>
          <a:spcPct val="20000"/>
        </a:spcBef>
        <a:buFont typeface="Arial" pitchFamily="34" charset="0"/>
        <a:buChar char="•"/>
        <a:defRPr sz="4745" kern="1200">
          <a:solidFill>
            <a:schemeClr val="tx1"/>
          </a:solidFill>
          <a:latin typeface="+mn-lt"/>
          <a:ea typeface="+mn-ea"/>
          <a:cs typeface="+mn-cs"/>
        </a:defRPr>
      </a:lvl7pPr>
      <a:lvl8pPr marL="8129335" indent="-541955" algn="l" defTabSz="2167820" rtl="0" eaLnBrk="1" latinLnBrk="0" hangingPunct="1">
        <a:spcBef>
          <a:spcPct val="20000"/>
        </a:spcBef>
        <a:buFont typeface="Arial" pitchFamily="34" charset="0"/>
        <a:buChar char="•"/>
        <a:defRPr sz="4745" kern="1200">
          <a:solidFill>
            <a:schemeClr val="tx1"/>
          </a:solidFill>
          <a:latin typeface="+mn-lt"/>
          <a:ea typeface="+mn-ea"/>
          <a:cs typeface="+mn-cs"/>
        </a:defRPr>
      </a:lvl8pPr>
      <a:lvl9pPr marL="9213249" indent="-541955" algn="l" defTabSz="2167820" rtl="0" eaLnBrk="1" latinLnBrk="0" hangingPunct="1">
        <a:spcBef>
          <a:spcPct val="20000"/>
        </a:spcBef>
        <a:buFont typeface="Arial" pitchFamily="34" charset="0"/>
        <a:buChar char="•"/>
        <a:defRPr sz="4745" kern="1200">
          <a:solidFill>
            <a:schemeClr val="tx1"/>
          </a:solidFill>
          <a:latin typeface="+mn-lt"/>
          <a:ea typeface="+mn-ea"/>
          <a:cs typeface="+mn-cs"/>
        </a:defRPr>
      </a:lvl9pPr>
    </p:bodyStyle>
    <p:otherStyle>
      <a:defPPr>
        <a:defRPr lang="el-GR"/>
      </a:defPPr>
      <a:lvl1pPr marL="0" algn="l" defTabSz="2167820" rtl="0" eaLnBrk="1" latinLnBrk="0" hangingPunct="1">
        <a:defRPr sz="4237" kern="1200">
          <a:solidFill>
            <a:schemeClr val="tx1"/>
          </a:solidFill>
          <a:latin typeface="+mn-lt"/>
          <a:ea typeface="+mn-ea"/>
          <a:cs typeface="+mn-cs"/>
        </a:defRPr>
      </a:lvl1pPr>
      <a:lvl2pPr marL="1083910" algn="l" defTabSz="2167820" rtl="0" eaLnBrk="1" latinLnBrk="0" hangingPunct="1">
        <a:defRPr sz="4237" kern="1200">
          <a:solidFill>
            <a:schemeClr val="tx1"/>
          </a:solidFill>
          <a:latin typeface="+mn-lt"/>
          <a:ea typeface="+mn-ea"/>
          <a:cs typeface="+mn-cs"/>
        </a:defRPr>
      </a:lvl2pPr>
      <a:lvl3pPr marL="2167820" algn="l" defTabSz="2167820" rtl="0" eaLnBrk="1" latinLnBrk="0" hangingPunct="1">
        <a:defRPr sz="4237" kern="1200">
          <a:solidFill>
            <a:schemeClr val="tx1"/>
          </a:solidFill>
          <a:latin typeface="+mn-lt"/>
          <a:ea typeface="+mn-ea"/>
          <a:cs typeface="+mn-cs"/>
        </a:defRPr>
      </a:lvl3pPr>
      <a:lvl4pPr marL="3251728" algn="l" defTabSz="2167820" rtl="0" eaLnBrk="1" latinLnBrk="0" hangingPunct="1">
        <a:defRPr sz="4237" kern="1200">
          <a:solidFill>
            <a:schemeClr val="tx1"/>
          </a:solidFill>
          <a:latin typeface="+mn-lt"/>
          <a:ea typeface="+mn-ea"/>
          <a:cs typeface="+mn-cs"/>
        </a:defRPr>
      </a:lvl4pPr>
      <a:lvl5pPr marL="4335640" algn="l" defTabSz="2167820" rtl="0" eaLnBrk="1" latinLnBrk="0" hangingPunct="1">
        <a:defRPr sz="4237" kern="1200">
          <a:solidFill>
            <a:schemeClr val="tx1"/>
          </a:solidFill>
          <a:latin typeface="+mn-lt"/>
          <a:ea typeface="+mn-ea"/>
          <a:cs typeface="+mn-cs"/>
        </a:defRPr>
      </a:lvl5pPr>
      <a:lvl6pPr marL="5419552" algn="l" defTabSz="2167820" rtl="0" eaLnBrk="1" latinLnBrk="0" hangingPunct="1">
        <a:defRPr sz="4237" kern="1200">
          <a:solidFill>
            <a:schemeClr val="tx1"/>
          </a:solidFill>
          <a:latin typeface="+mn-lt"/>
          <a:ea typeface="+mn-ea"/>
          <a:cs typeface="+mn-cs"/>
        </a:defRPr>
      </a:lvl6pPr>
      <a:lvl7pPr marL="6503468" algn="l" defTabSz="2167820" rtl="0" eaLnBrk="1" latinLnBrk="0" hangingPunct="1">
        <a:defRPr sz="4237" kern="1200">
          <a:solidFill>
            <a:schemeClr val="tx1"/>
          </a:solidFill>
          <a:latin typeface="+mn-lt"/>
          <a:ea typeface="+mn-ea"/>
          <a:cs typeface="+mn-cs"/>
        </a:defRPr>
      </a:lvl7pPr>
      <a:lvl8pPr marL="7587378" algn="l" defTabSz="2167820" rtl="0" eaLnBrk="1" latinLnBrk="0" hangingPunct="1">
        <a:defRPr sz="4237" kern="1200">
          <a:solidFill>
            <a:schemeClr val="tx1"/>
          </a:solidFill>
          <a:latin typeface="+mn-lt"/>
          <a:ea typeface="+mn-ea"/>
          <a:cs typeface="+mn-cs"/>
        </a:defRPr>
      </a:lvl8pPr>
      <a:lvl9pPr marL="8671290" algn="l" defTabSz="2167820" rtl="0" eaLnBrk="1" latinLnBrk="0" hangingPunct="1">
        <a:defRPr sz="423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6253"/>
            <a:ext cx="21396326" cy="1348456"/>
          </a:xfrm>
        </p:spPr>
        <p:txBody>
          <a:bodyPr/>
          <a:lstStyle/>
          <a:p>
            <a:r>
              <a:rPr lang="bg-BG" sz="4500" b="1" dirty="0">
                <a:latin typeface="Times New Roman" panose="02020603050405020304" pitchFamily="18" charset="0"/>
                <a:cs typeface="Times New Roman" panose="02020603050405020304" pitchFamily="18" charset="0"/>
              </a:rPr>
              <a:t>PHYTOCHEMICAL COMPOSITION OF </a:t>
            </a:r>
            <a:r>
              <a:rPr lang="bg-BG" sz="4500" b="1" i="1" dirty="0">
                <a:latin typeface="Times New Roman" panose="02020603050405020304" pitchFamily="18" charset="0"/>
                <a:cs typeface="Times New Roman" panose="02020603050405020304" pitchFamily="18" charset="0"/>
              </a:rPr>
              <a:t>PINUS NIGRA</a:t>
            </a:r>
            <a:r>
              <a:rPr lang="bg-BG" sz="4500" b="1" dirty="0">
                <a:latin typeface="Times New Roman" panose="02020603050405020304" pitchFamily="18" charset="0"/>
                <a:cs typeface="Times New Roman" panose="02020603050405020304" pitchFamily="18" charset="0"/>
              </a:rPr>
              <a:t> ARN. UNRIPE SEEDS FROM BULGARIA</a:t>
            </a:r>
          </a:p>
        </p:txBody>
      </p:sp>
      <p:sp>
        <p:nvSpPr>
          <p:cNvPr id="3" name="Content Placeholder 2"/>
          <p:cNvSpPr>
            <a:spLocks noGrp="1"/>
          </p:cNvSpPr>
          <p:nvPr>
            <p:ph sz="half" idx="1"/>
          </p:nvPr>
        </p:nvSpPr>
        <p:spPr>
          <a:xfrm>
            <a:off x="574140" y="5313501"/>
            <a:ext cx="20061126" cy="744749"/>
          </a:xfrm>
          <a:solidFill>
            <a:srgbClr val="FFC000"/>
          </a:solidFill>
          <a:ln w="38100">
            <a:solidFill>
              <a:srgbClr val="00B050"/>
            </a:solidFill>
          </a:ln>
        </p:spPr>
        <p:txBody>
          <a:bodyPr wrap="square">
            <a:spAutoFit/>
          </a:bodyPr>
          <a:lstStyle/>
          <a:p>
            <a:pPr marL="0" indent="0" algn="ctr">
              <a:buNone/>
            </a:pPr>
            <a:r>
              <a:rPr lang="en-US" sz="4000" b="1" dirty="0" smtClean="0">
                <a:solidFill>
                  <a:schemeClr val="accent3">
                    <a:lumMod val="50000"/>
                  </a:schemeClr>
                </a:solidFill>
                <a:latin typeface="Times New Roman" panose="02020603050405020304" pitchFamily="18" charset="0"/>
                <a:cs typeface="Times New Roman" panose="02020603050405020304" pitchFamily="18" charset="0"/>
              </a:rPr>
              <a:t>ABSTRACT</a:t>
            </a:r>
            <a:endParaRPr lang="bg-BG" sz="4000" b="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15" name="Title 1"/>
          <p:cNvSpPr txBox="1">
            <a:spLocks/>
          </p:cNvSpPr>
          <p:nvPr/>
        </p:nvSpPr>
        <p:spPr bwMode="auto">
          <a:xfrm>
            <a:off x="526542" y="3984230"/>
            <a:ext cx="20324748" cy="694934"/>
          </a:xfrm>
          <a:prstGeom prst="rect">
            <a:avLst/>
          </a:prstGeom>
          <a:noFill/>
          <a:ln w="9525">
            <a:noFill/>
            <a:miter lim="800000"/>
            <a:headEnd/>
            <a:tailEnd/>
          </a:ln>
        </p:spPr>
        <p:txBody>
          <a:bodyPr vert="horz" wrap="square" lIns="216781" tIns="108396" rIns="216781" bIns="108396" numCol="1" anchor="ctr" anchorCtr="0" compatLnSpc="1">
            <a:prstTxWarp prst="textNoShape">
              <a:avLst/>
            </a:prstTxWarp>
          </a:bodyPr>
          <a:lstStyle>
            <a:lvl1pPr algn="ctr" defTabSz="1277938" rtl="0" fontAlgn="base">
              <a:spcBef>
                <a:spcPct val="0"/>
              </a:spcBef>
              <a:spcAft>
                <a:spcPct val="0"/>
              </a:spcAft>
              <a:defRPr sz="6200" kern="1200">
                <a:solidFill>
                  <a:schemeClr val="tx1"/>
                </a:solidFill>
                <a:latin typeface="+mj-lt"/>
                <a:ea typeface="+mj-ea"/>
                <a:cs typeface="+mj-cs"/>
              </a:defRPr>
            </a:lvl1pPr>
            <a:lvl2pPr algn="ctr" defTabSz="1277938" rtl="0" fontAlgn="base">
              <a:spcBef>
                <a:spcPct val="0"/>
              </a:spcBef>
              <a:spcAft>
                <a:spcPct val="0"/>
              </a:spcAft>
              <a:defRPr sz="6200">
                <a:solidFill>
                  <a:schemeClr val="tx1"/>
                </a:solidFill>
                <a:latin typeface="Calibri" pitchFamily="34" charset="0"/>
              </a:defRPr>
            </a:lvl2pPr>
            <a:lvl3pPr algn="ctr" defTabSz="1277938" rtl="0" fontAlgn="base">
              <a:spcBef>
                <a:spcPct val="0"/>
              </a:spcBef>
              <a:spcAft>
                <a:spcPct val="0"/>
              </a:spcAft>
              <a:defRPr sz="6200">
                <a:solidFill>
                  <a:schemeClr val="tx1"/>
                </a:solidFill>
                <a:latin typeface="Calibri" pitchFamily="34" charset="0"/>
              </a:defRPr>
            </a:lvl3pPr>
            <a:lvl4pPr algn="ctr" defTabSz="1277938" rtl="0" fontAlgn="base">
              <a:spcBef>
                <a:spcPct val="0"/>
              </a:spcBef>
              <a:spcAft>
                <a:spcPct val="0"/>
              </a:spcAft>
              <a:defRPr sz="6200">
                <a:solidFill>
                  <a:schemeClr val="tx1"/>
                </a:solidFill>
                <a:latin typeface="Calibri" pitchFamily="34" charset="0"/>
              </a:defRPr>
            </a:lvl4pPr>
            <a:lvl5pPr algn="ctr" defTabSz="1277938" rtl="0" fontAlgn="base">
              <a:spcBef>
                <a:spcPct val="0"/>
              </a:spcBef>
              <a:spcAft>
                <a:spcPct val="0"/>
              </a:spcAft>
              <a:defRPr sz="6200">
                <a:solidFill>
                  <a:schemeClr val="tx1"/>
                </a:solidFill>
                <a:latin typeface="Calibri" pitchFamily="34" charset="0"/>
              </a:defRPr>
            </a:lvl5pPr>
            <a:lvl6pPr marL="457200" algn="ctr" defTabSz="1277938" rtl="0" fontAlgn="base">
              <a:spcBef>
                <a:spcPct val="0"/>
              </a:spcBef>
              <a:spcAft>
                <a:spcPct val="0"/>
              </a:spcAft>
              <a:defRPr sz="6200">
                <a:solidFill>
                  <a:schemeClr val="tx1"/>
                </a:solidFill>
                <a:latin typeface="Calibri" pitchFamily="34" charset="0"/>
              </a:defRPr>
            </a:lvl6pPr>
            <a:lvl7pPr marL="914400" algn="ctr" defTabSz="1277938" rtl="0" fontAlgn="base">
              <a:spcBef>
                <a:spcPct val="0"/>
              </a:spcBef>
              <a:spcAft>
                <a:spcPct val="0"/>
              </a:spcAft>
              <a:defRPr sz="6200">
                <a:solidFill>
                  <a:schemeClr val="tx1"/>
                </a:solidFill>
                <a:latin typeface="Calibri" pitchFamily="34" charset="0"/>
              </a:defRPr>
            </a:lvl7pPr>
            <a:lvl8pPr marL="1371600" algn="ctr" defTabSz="1277938" rtl="0" fontAlgn="base">
              <a:spcBef>
                <a:spcPct val="0"/>
              </a:spcBef>
              <a:spcAft>
                <a:spcPct val="0"/>
              </a:spcAft>
              <a:defRPr sz="6200">
                <a:solidFill>
                  <a:schemeClr val="tx1"/>
                </a:solidFill>
                <a:latin typeface="Calibri" pitchFamily="34" charset="0"/>
              </a:defRPr>
            </a:lvl8pPr>
            <a:lvl9pPr marL="1828800" algn="ctr" defTabSz="1277938" rtl="0" fontAlgn="base">
              <a:spcBef>
                <a:spcPct val="0"/>
              </a:spcBef>
              <a:spcAft>
                <a:spcPct val="0"/>
              </a:spcAft>
              <a:defRPr sz="6200">
                <a:solidFill>
                  <a:schemeClr val="tx1"/>
                </a:solidFill>
                <a:latin typeface="Calibri" pitchFamily="34" charset="0"/>
              </a:defRPr>
            </a:lvl9pPr>
          </a:lstStyle>
          <a:p>
            <a:r>
              <a:rPr lang="bg-BG" sz="3200" b="1" i="1" dirty="0">
                <a:latin typeface="Times New Roman" panose="02020603050405020304" pitchFamily="18" charset="0"/>
                <a:cs typeface="Times New Roman" panose="02020603050405020304" pitchFamily="18" charset="0"/>
              </a:rPr>
              <a:t>Hafize </a:t>
            </a:r>
            <a:r>
              <a:rPr lang="bg-BG" sz="3200" b="1" i="1" dirty="0" smtClean="0">
                <a:latin typeface="Times New Roman" panose="02020603050405020304" pitchFamily="18" charset="0"/>
                <a:cs typeface="Times New Roman" panose="02020603050405020304" pitchFamily="18" charset="0"/>
              </a:rPr>
              <a:t>Fidan</a:t>
            </a:r>
            <a:r>
              <a:rPr lang="en-US" sz="3200" b="1" i="1" dirty="0" smtClean="0">
                <a:latin typeface="Times New Roman" panose="02020603050405020304" pitchFamily="18" charset="0"/>
                <a:cs typeface="Times New Roman" panose="02020603050405020304" pitchFamily="18" charset="0"/>
              </a:rPr>
              <a:t>*</a:t>
            </a:r>
            <a:r>
              <a:rPr lang="bg-BG" sz="3200" b="1" i="1" dirty="0" smtClean="0">
                <a:latin typeface="Times New Roman" panose="02020603050405020304" pitchFamily="18" charset="0"/>
                <a:cs typeface="Times New Roman" panose="02020603050405020304" pitchFamily="18" charset="0"/>
              </a:rPr>
              <a:t>, </a:t>
            </a:r>
            <a:r>
              <a:rPr lang="bg-BG" sz="3200" b="1" i="1" dirty="0">
                <a:latin typeface="Times New Roman" panose="02020603050405020304" pitchFamily="18" charset="0"/>
                <a:cs typeface="Times New Roman" panose="02020603050405020304" pitchFamily="18" charset="0"/>
              </a:rPr>
              <a:t>Stanko </a:t>
            </a:r>
            <a:r>
              <a:rPr lang="bg-BG" sz="3200" b="1" i="1" dirty="0" smtClean="0">
                <a:latin typeface="Times New Roman" panose="02020603050405020304" pitchFamily="18" charset="0"/>
                <a:cs typeface="Times New Roman" panose="02020603050405020304" pitchFamily="18" charset="0"/>
              </a:rPr>
              <a:t>Stankov, </a:t>
            </a:r>
            <a:r>
              <a:rPr lang="bg-BG" sz="3200" b="1" i="1" dirty="0">
                <a:latin typeface="Times New Roman" panose="02020603050405020304" pitchFamily="18" charset="0"/>
                <a:cs typeface="Times New Roman" panose="02020603050405020304" pitchFamily="18" charset="0"/>
              </a:rPr>
              <a:t>Magdalena </a:t>
            </a:r>
            <a:r>
              <a:rPr lang="bg-BG" sz="3200" b="1" i="1" dirty="0" smtClean="0">
                <a:latin typeface="Times New Roman" panose="02020603050405020304" pitchFamily="18" charset="0"/>
                <a:cs typeface="Times New Roman" panose="02020603050405020304" pitchFamily="18" charset="0"/>
              </a:rPr>
              <a:t>Stoyanova, </a:t>
            </a:r>
            <a:r>
              <a:rPr lang="bg-BG" sz="3200" b="1" i="1" dirty="0">
                <a:latin typeface="Times New Roman" panose="02020603050405020304" pitchFamily="18" charset="0"/>
                <a:cs typeface="Times New Roman" panose="02020603050405020304" pitchFamily="18" charset="0"/>
              </a:rPr>
              <a:t>Zhana </a:t>
            </a:r>
            <a:r>
              <a:rPr lang="bg-BG" sz="3200" b="1" i="1" dirty="0" smtClean="0">
                <a:latin typeface="Times New Roman" panose="02020603050405020304" pitchFamily="18" charset="0"/>
                <a:cs typeface="Times New Roman" panose="02020603050405020304" pitchFamily="18" charset="0"/>
              </a:rPr>
              <a:t>Petkova, </a:t>
            </a:r>
            <a:r>
              <a:rPr lang="bg-BG" sz="3200" b="1" i="1" dirty="0">
                <a:latin typeface="Times New Roman" panose="02020603050405020304" pitchFamily="18" charset="0"/>
                <a:cs typeface="Times New Roman" panose="02020603050405020304" pitchFamily="18" charset="0"/>
              </a:rPr>
              <a:t>Nadezhda </a:t>
            </a:r>
            <a:r>
              <a:rPr lang="bg-BG" sz="3200" b="1" i="1" dirty="0" smtClean="0">
                <a:latin typeface="Times New Roman" panose="02020603050405020304" pitchFamily="18" charset="0"/>
                <a:cs typeface="Times New Roman" panose="02020603050405020304" pitchFamily="18" charset="0"/>
              </a:rPr>
              <a:t>Petkova</a:t>
            </a:r>
            <a:r>
              <a:rPr lang="en-US" sz="3200" b="1" i="1" dirty="0" smtClean="0">
                <a:latin typeface="Times New Roman" panose="02020603050405020304" pitchFamily="18" charset="0"/>
                <a:cs typeface="Times New Roman" panose="02020603050405020304" pitchFamily="18" charset="0"/>
              </a:rPr>
              <a:t> and </a:t>
            </a:r>
            <a:r>
              <a:rPr lang="bg-BG" sz="3200" b="1" i="1" dirty="0" smtClean="0">
                <a:latin typeface="Times New Roman" panose="02020603050405020304" pitchFamily="18" charset="0"/>
                <a:cs typeface="Times New Roman" panose="02020603050405020304" pitchFamily="18" charset="0"/>
              </a:rPr>
              <a:t>Albena Stoyanova</a:t>
            </a:r>
            <a:endParaRPr lang="bg-BG" sz="3200" dirty="0">
              <a:latin typeface="Times New Roman" panose="02020603050405020304" pitchFamily="18" charset="0"/>
              <a:cs typeface="Times New Roman" panose="02020603050405020304" pitchFamily="18" charset="0"/>
            </a:endParaRPr>
          </a:p>
        </p:txBody>
      </p:sp>
      <p:sp>
        <p:nvSpPr>
          <p:cNvPr id="17" name="Content Placeholder 2"/>
          <p:cNvSpPr txBox="1">
            <a:spLocks/>
          </p:cNvSpPr>
          <p:nvPr/>
        </p:nvSpPr>
        <p:spPr bwMode="auto">
          <a:xfrm>
            <a:off x="526541" y="6060630"/>
            <a:ext cx="20061126" cy="5180267"/>
          </a:xfrm>
          <a:prstGeom prst="rect">
            <a:avLst/>
          </a:prstGeom>
          <a:noFill/>
          <a:ln w="9525">
            <a:noFill/>
            <a:miter lim="800000"/>
            <a:headEnd/>
            <a:tailEnd/>
          </a:ln>
        </p:spPr>
        <p:txBody>
          <a:bodyPr vert="horz" wrap="square" lIns="216781" tIns="108396" rIns="216781" bIns="108396" numCol="1" anchor="t" anchorCtr="0" compatLnSpc="1">
            <a:prstTxWarp prst="textNoShape">
              <a:avLst/>
            </a:prstTxWarp>
            <a:spAutoFit/>
          </a:bodyPr>
          <a:lstStyle>
            <a:lvl1pPr marL="479425" indent="-479425" algn="l" defTabSz="1277938" rtl="0" fontAlgn="base">
              <a:spcBef>
                <a:spcPct val="20000"/>
              </a:spcBef>
              <a:spcAft>
                <a:spcPct val="0"/>
              </a:spcAft>
              <a:buFont typeface="Arial" charset="0"/>
              <a:buChar char="•"/>
              <a:defRPr sz="3900" kern="1200">
                <a:solidFill>
                  <a:schemeClr val="tx1"/>
                </a:solidFill>
                <a:latin typeface="+mn-lt"/>
                <a:ea typeface="+mn-ea"/>
                <a:cs typeface="+mn-cs"/>
              </a:defRPr>
            </a:lvl1pPr>
            <a:lvl2pPr marL="1038225" indent="-398463" algn="l" defTabSz="1277938" rtl="0" fontAlgn="base">
              <a:spcBef>
                <a:spcPct val="20000"/>
              </a:spcBef>
              <a:spcAft>
                <a:spcPct val="0"/>
              </a:spcAft>
              <a:buFont typeface="Arial" charset="0"/>
              <a:buChar char="–"/>
              <a:defRPr sz="3400" kern="1200">
                <a:solidFill>
                  <a:schemeClr val="tx1"/>
                </a:solidFill>
                <a:latin typeface="+mn-lt"/>
                <a:ea typeface="+mn-ea"/>
                <a:cs typeface="+mn-cs"/>
              </a:defRPr>
            </a:lvl2pPr>
            <a:lvl3pPr marL="1598613" indent="-319088" algn="l" defTabSz="1277938" rtl="0" fontAlgn="base">
              <a:spcBef>
                <a:spcPct val="20000"/>
              </a:spcBef>
              <a:spcAft>
                <a:spcPct val="0"/>
              </a:spcAft>
              <a:buFont typeface="Arial" charset="0"/>
              <a:buChar char="•"/>
              <a:defRPr sz="2800" kern="1200">
                <a:solidFill>
                  <a:schemeClr val="tx1"/>
                </a:solidFill>
                <a:latin typeface="+mn-lt"/>
                <a:ea typeface="+mn-ea"/>
                <a:cs typeface="+mn-cs"/>
              </a:defRPr>
            </a:lvl3pPr>
            <a:lvl4pPr marL="2238375"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4pPr>
            <a:lvl5pPr marL="2878138"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5pPr>
            <a:lvl6pPr marL="3518327"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4158022"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797720"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5437418"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lgn="just">
              <a:buNone/>
            </a:pPr>
            <a:r>
              <a:rPr lang="bg-BG" sz="2600" dirty="0">
                <a:latin typeface="Times New Roman" panose="02020603050405020304" pitchFamily="18" charset="0"/>
                <a:cs typeface="Times New Roman" panose="02020603050405020304" pitchFamily="18" charset="0"/>
              </a:rPr>
              <a:t>Black pine (</a:t>
            </a:r>
            <a:r>
              <a:rPr lang="bg-BG" sz="2600" i="1" dirty="0">
                <a:latin typeface="Times New Roman" panose="02020603050405020304" pitchFamily="18" charset="0"/>
                <a:cs typeface="Times New Roman" panose="02020603050405020304" pitchFamily="18" charset="0"/>
              </a:rPr>
              <a:t>Pinus nigra </a:t>
            </a:r>
            <a:r>
              <a:rPr lang="bg-BG" sz="2600" dirty="0">
                <a:latin typeface="Times New Roman" panose="02020603050405020304" pitchFamily="18" charset="0"/>
                <a:cs typeface="Times New Roman" panose="02020603050405020304" pitchFamily="18" charset="0"/>
              </a:rPr>
              <a:t>Arn</a:t>
            </a:r>
            <a:r>
              <a:rPr lang="bg-BG" sz="2600" i="1" dirty="0">
                <a:latin typeface="Times New Roman" panose="02020603050405020304" pitchFamily="18" charset="0"/>
                <a:cs typeface="Times New Roman" panose="02020603050405020304" pitchFamily="18" charset="0"/>
              </a:rPr>
              <a:t>.</a:t>
            </a:r>
            <a:r>
              <a:rPr lang="bg-BG" sz="2600" dirty="0">
                <a:latin typeface="Times New Roman" panose="02020603050405020304" pitchFamily="18" charset="0"/>
                <a:cs typeface="Times New Roman" panose="02020603050405020304" pitchFamily="18" charset="0"/>
              </a:rPr>
              <a:t>) is found in Central and Southern Europe, Southwest Asia, the Balkan Peninsula, including Bulgaria's territory. The present paper aimed to investigate the phytochemical </a:t>
            </a:r>
            <a:r>
              <a:rPr lang="en-US" sz="2600" dirty="0">
                <a:latin typeface="Times New Roman" panose="02020603050405020304" pitchFamily="18" charset="0"/>
                <a:cs typeface="Times New Roman" panose="02020603050405020304" pitchFamily="18" charset="0"/>
              </a:rPr>
              <a:t>composition </a:t>
            </a:r>
            <a:r>
              <a:rPr lang="bg-BG" sz="2600" dirty="0">
                <a:latin typeface="Times New Roman" panose="02020603050405020304" pitchFamily="18" charset="0"/>
                <a:cs typeface="Times New Roman" panose="02020603050405020304" pitchFamily="18" charset="0"/>
              </a:rPr>
              <a:t>of unripe black pine seeds obtained from Bulgaria. Lipid fraction, was evaluated in unripe seeds, and cellulose, total carbohydrates, glucose, fructose, and sucrose were evaluated in seedcakes. The major fatty acid identified in the </a:t>
            </a:r>
            <a:r>
              <a:rPr lang="en-US" sz="2600" i="1" dirty="0">
                <a:latin typeface="Times New Roman" panose="02020603050405020304" pitchFamily="18" charset="0"/>
                <a:cs typeface="Times New Roman" panose="02020603050405020304" pitchFamily="18" charset="0"/>
              </a:rPr>
              <a:t>P. </a:t>
            </a:r>
            <a:r>
              <a:rPr lang="en-US" sz="2600" i="1" dirty="0" err="1">
                <a:latin typeface="Times New Roman" panose="02020603050405020304" pitchFamily="18" charset="0"/>
                <a:cs typeface="Times New Roman" panose="02020603050405020304" pitchFamily="18" charset="0"/>
              </a:rPr>
              <a:t>nigra</a:t>
            </a:r>
            <a:r>
              <a:rPr lang="bg-BG" sz="2600" dirty="0">
                <a:latin typeface="Times New Roman" panose="02020603050405020304" pitchFamily="18" charset="0"/>
                <a:cs typeface="Times New Roman" panose="02020603050405020304" pitchFamily="18" charset="0"/>
              </a:rPr>
              <a:t> seed oil was the unsaturated linoleic acid (44.2%), followed by the saturated palmitic acid (31.2%). The amount of unsaturated pinolenic (10.5%) and oleic acids (8.8%) was also rather high. The amino acid composition of the protein fraction of seedcakes was also determined. The amino acid composition was represented mainly by arginine (</a:t>
            </a:r>
            <a:r>
              <a:rPr lang="bg-BG" sz="2600" dirty="0" smtClean="0">
                <a:latin typeface="Times New Roman" panose="02020603050405020304" pitchFamily="18" charset="0"/>
                <a:cs typeface="Times New Roman" panose="02020603050405020304" pitchFamily="18" charset="0"/>
              </a:rPr>
              <a:t>8.74</a:t>
            </a: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mg/g</a:t>
            </a:r>
            <a:r>
              <a:rPr lang="bg-BG" sz="2600" dirty="0" smtClean="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phenylalanine (</a:t>
            </a:r>
            <a:r>
              <a:rPr lang="bg-BG" sz="2600" dirty="0" smtClean="0">
                <a:latin typeface="Times New Roman" panose="02020603050405020304" pitchFamily="18" charset="0"/>
                <a:cs typeface="Times New Roman" panose="02020603050405020304" pitchFamily="18" charset="0"/>
              </a:rPr>
              <a:t>7.84</a:t>
            </a:r>
            <a:r>
              <a:rPr lang="en-US" sz="2600" dirty="0" smtClean="0">
                <a:latin typeface="Times New Roman" panose="02020603050405020304" pitchFamily="18" charset="0"/>
                <a:cs typeface="Times New Roman" panose="02020603050405020304" pitchFamily="18" charset="0"/>
              </a:rPr>
              <a:t> mg/g</a:t>
            </a:r>
            <a:r>
              <a:rPr lang="bg-BG" sz="2600" dirty="0" smtClean="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lysine (7.50%), tryptophan (</a:t>
            </a:r>
            <a:r>
              <a:rPr lang="bg-BG" sz="2600" dirty="0" smtClean="0">
                <a:latin typeface="Times New Roman" panose="02020603050405020304" pitchFamily="18" charset="0"/>
                <a:cs typeface="Times New Roman" panose="02020603050405020304" pitchFamily="18" charset="0"/>
              </a:rPr>
              <a:t>6.42</a:t>
            </a:r>
            <a:r>
              <a:rPr lang="en-US" sz="2600" dirty="0" smtClean="0">
                <a:latin typeface="Times New Roman" panose="02020603050405020304" pitchFamily="18" charset="0"/>
                <a:cs typeface="Times New Roman" panose="02020603050405020304" pitchFamily="18" charset="0"/>
              </a:rPr>
              <a:t> mg/g</a:t>
            </a:r>
            <a:r>
              <a:rPr lang="bg-BG" sz="2600" dirty="0" smtClean="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valine (</a:t>
            </a:r>
            <a:r>
              <a:rPr lang="bg-BG" sz="2600" dirty="0" smtClean="0">
                <a:latin typeface="Times New Roman" panose="02020603050405020304" pitchFamily="18" charset="0"/>
                <a:cs typeface="Times New Roman" panose="02020603050405020304" pitchFamily="18" charset="0"/>
              </a:rPr>
              <a:t>6.13</a:t>
            </a: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mg/g</a:t>
            </a:r>
            <a:r>
              <a:rPr lang="bg-BG" sz="2600" dirty="0" smtClean="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isoleucine (</a:t>
            </a:r>
            <a:r>
              <a:rPr lang="bg-BG" sz="2600" dirty="0" smtClean="0">
                <a:latin typeface="Times New Roman" panose="02020603050405020304" pitchFamily="18" charset="0"/>
                <a:cs typeface="Times New Roman" panose="02020603050405020304" pitchFamily="18" charset="0"/>
              </a:rPr>
              <a:t>6.00</a:t>
            </a: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mg/g</a:t>
            </a:r>
            <a:r>
              <a:rPr lang="bg-BG" sz="2600" dirty="0" smtClean="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leucine (</a:t>
            </a:r>
            <a:r>
              <a:rPr lang="bg-BG" sz="2600" dirty="0" smtClean="0">
                <a:latin typeface="Times New Roman" panose="02020603050405020304" pitchFamily="18" charset="0"/>
                <a:cs typeface="Times New Roman" panose="02020603050405020304" pitchFamily="18" charset="0"/>
              </a:rPr>
              <a:t>1.18</a:t>
            </a:r>
            <a:r>
              <a:rPr lang="en-US" sz="2600" dirty="0" smtClean="0">
                <a:latin typeface="Times New Roman" panose="02020603050405020304" pitchFamily="18" charset="0"/>
                <a:cs typeface="Times New Roman" panose="02020603050405020304" pitchFamily="18" charset="0"/>
              </a:rPr>
              <a:t> mg/g</a:t>
            </a:r>
            <a:r>
              <a:rPr lang="bg-BG" sz="2600" dirty="0" smtClean="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and methionine (</a:t>
            </a:r>
            <a:r>
              <a:rPr lang="bg-BG" sz="2600" dirty="0" smtClean="0">
                <a:latin typeface="Times New Roman" panose="02020603050405020304" pitchFamily="18" charset="0"/>
                <a:cs typeface="Times New Roman" panose="02020603050405020304" pitchFamily="18" charset="0"/>
              </a:rPr>
              <a:t>1.13</a:t>
            </a: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mg/g</a:t>
            </a:r>
            <a:r>
              <a:rPr lang="bg-BG" sz="2600" dirty="0" smtClean="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The mineral content (N, P, K, Mg, Na</a:t>
            </a:r>
            <a:r>
              <a:rPr lang="en-US" sz="2600" dirty="0">
                <a:latin typeface="Times New Roman" panose="02020603050405020304" pitchFamily="18" charset="0"/>
                <a:cs typeface="Times New Roman" panose="02020603050405020304" pitchFamily="18" charset="0"/>
              </a:rPr>
              <a:t>, and</a:t>
            </a:r>
            <a:r>
              <a:rPr lang="bg-BG" sz="2600" dirty="0">
                <a:latin typeface="Times New Roman" panose="02020603050405020304" pitchFamily="18" charset="0"/>
                <a:cs typeface="Times New Roman" panose="02020603050405020304" pitchFamily="18" charset="0"/>
              </a:rPr>
              <a:t> Cu) of seedcakes was </a:t>
            </a:r>
            <a:r>
              <a:rPr lang="en-US" sz="2600" dirty="0">
                <a:latin typeface="Times New Roman" panose="02020603050405020304" pitchFamily="18" charset="0"/>
                <a:cs typeface="Times New Roman" panose="02020603050405020304" pitchFamily="18" charset="0"/>
              </a:rPr>
              <a:t>evaluated</a:t>
            </a:r>
            <a:r>
              <a:rPr lang="bg-BG" sz="2600" dirty="0">
                <a:latin typeface="Times New Roman" panose="02020603050405020304" pitchFamily="18" charset="0"/>
                <a:cs typeface="Times New Roman" panose="02020603050405020304" pitchFamily="18" charset="0"/>
              </a:rPr>
              <a:t>, as the amount of </a:t>
            </a:r>
            <a:r>
              <a:rPr lang="en-US" sz="2600" dirty="0">
                <a:latin typeface="Times New Roman" panose="02020603050405020304" pitchFamily="18" charset="0"/>
                <a:cs typeface="Times New Roman" panose="02020603050405020304" pitchFamily="18" charset="0"/>
              </a:rPr>
              <a:t>K (8048.00 </a:t>
            </a:r>
            <a:r>
              <a:rPr lang="en-GB" sz="2600" dirty="0">
                <a:latin typeface="Times New Roman" panose="02020603050405020304" pitchFamily="18" charset="0"/>
                <a:cs typeface="Times New Roman" panose="02020603050405020304" pitchFamily="18" charset="0"/>
              </a:rPr>
              <a:t>mg/kg)</a:t>
            </a:r>
            <a:r>
              <a:rPr lang="bg-BG" sz="2600" dirty="0">
                <a:latin typeface="Times New Roman" panose="02020603050405020304" pitchFamily="18" charset="0"/>
                <a:cs typeface="Times New Roman" panose="02020603050405020304" pitchFamily="18" charset="0"/>
              </a:rPr>
              <a:t> and </a:t>
            </a:r>
            <a:r>
              <a:rPr lang="en-US" sz="2600" dirty="0">
                <a:latin typeface="Times New Roman" panose="02020603050405020304" pitchFamily="18" charset="0"/>
                <a:cs typeface="Times New Roman" panose="02020603050405020304" pitchFamily="18" charset="0"/>
              </a:rPr>
              <a:t>Mg (172.99 </a:t>
            </a:r>
            <a:r>
              <a:rPr lang="en-GB" sz="2600" dirty="0">
                <a:latin typeface="Times New Roman" panose="02020603050405020304" pitchFamily="18" charset="0"/>
                <a:cs typeface="Times New Roman" panose="02020603050405020304" pitchFamily="18" charset="0"/>
              </a:rPr>
              <a:t>mg/kg)</a:t>
            </a:r>
            <a:r>
              <a:rPr lang="bg-BG" sz="2600" dirty="0">
                <a:latin typeface="Times New Roman" panose="02020603050405020304" pitchFamily="18" charset="0"/>
                <a:cs typeface="Times New Roman" panose="02020603050405020304" pitchFamily="18" charset="0"/>
              </a:rPr>
              <a:t> were </a:t>
            </a:r>
            <a:r>
              <a:rPr lang="en-US" sz="2600" dirty="0">
                <a:latin typeface="Times New Roman" panose="02020603050405020304" pitchFamily="18" charset="0"/>
                <a:cs typeface="Times New Roman" panose="02020603050405020304" pitchFamily="18" charset="0"/>
              </a:rPr>
              <a:t>the </a:t>
            </a:r>
            <a:r>
              <a:rPr lang="bg-BG" sz="2600" dirty="0">
                <a:latin typeface="Times New Roman" panose="02020603050405020304" pitchFamily="18" charset="0"/>
                <a:cs typeface="Times New Roman" panose="02020603050405020304" pitchFamily="18" charset="0"/>
              </a:rPr>
              <a:t>highest </a:t>
            </a:r>
            <a:r>
              <a:rPr lang="en-US" sz="2600" dirty="0">
                <a:latin typeface="Times New Roman" panose="02020603050405020304" pitchFamily="18" charset="0"/>
                <a:cs typeface="Times New Roman" panose="02020603050405020304" pitchFamily="18" charset="0"/>
              </a:rPr>
              <a:t>in </a:t>
            </a:r>
            <a:r>
              <a:rPr lang="bg-BG" sz="2600" dirty="0">
                <a:latin typeface="Times New Roman" panose="02020603050405020304" pitchFamily="18" charset="0"/>
                <a:cs typeface="Times New Roman" panose="02020603050405020304" pitchFamily="18" charset="0"/>
              </a:rPr>
              <a:t>the sample</a:t>
            </a:r>
            <a:r>
              <a:rPr lang="en-US" sz="2600" dirty="0">
                <a:latin typeface="Times New Roman" panose="02020603050405020304" pitchFamily="18" charset="0"/>
                <a:cs typeface="Times New Roman" panose="02020603050405020304" pitchFamily="18" charset="0"/>
              </a:rPr>
              <a:t>s</a:t>
            </a:r>
            <a:r>
              <a:rPr lang="bg-BG" sz="2600" dirty="0">
                <a:latin typeface="Times New Roman" panose="02020603050405020304" pitchFamily="18" charset="0"/>
                <a:cs typeface="Times New Roman" panose="02020603050405020304" pitchFamily="18" charset="0"/>
              </a:rPr>
              <a:t>.</a:t>
            </a:r>
            <a:r>
              <a:rPr lang="bg-BG" sz="2600" b="1" dirty="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These findings emphasized the potential use of the unripe black pine seeds as an alternative source of bioactive components in different areas due to their phytochemical importance and values.</a:t>
            </a:r>
          </a:p>
          <a:p>
            <a:pPr marL="0" indent="0" algn="just">
              <a:buNone/>
            </a:pPr>
            <a:endParaRPr lang="en-US" sz="2600" dirty="0" smtClean="0">
              <a:latin typeface="Times New Roman" panose="02020603050405020304" pitchFamily="18" charset="0"/>
              <a:cs typeface="Times New Roman" panose="02020603050405020304" pitchFamily="18" charset="0"/>
            </a:endParaRPr>
          </a:p>
          <a:p>
            <a:pPr marL="0" indent="0" algn="just">
              <a:buNone/>
            </a:pPr>
            <a:endParaRPr lang="en-US" sz="2600" dirty="0">
              <a:latin typeface="Times New Roman" panose="02020603050405020304" pitchFamily="18" charset="0"/>
              <a:cs typeface="Times New Roman" panose="02020603050405020304" pitchFamily="18" charset="0"/>
            </a:endParaRPr>
          </a:p>
        </p:txBody>
      </p:sp>
      <p:sp>
        <p:nvSpPr>
          <p:cNvPr id="20" name="Content Placeholder 2"/>
          <p:cNvSpPr txBox="1">
            <a:spLocks/>
          </p:cNvSpPr>
          <p:nvPr/>
        </p:nvSpPr>
        <p:spPr bwMode="auto">
          <a:xfrm>
            <a:off x="476726" y="25243626"/>
            <a:ext cx="10599843" cy="834462"/>
          </a:xfrm>
          <a:prstGeom prst="rect">
            <a:avLst/>
          </a:prstGeom>
          <a:solidFill>
            <a:srgbClr val="FFC000"/>
          </a:solidFill>
          <a:ln w="38100">
            <a:solidFill>
              <a:srgbClr val="00B050"/>
            </a:solidFill>
            <a:miter lim="800000"/>
            <a:headEnd/>
            <a:tailEnd/>
          </a:ln>
        </p:spPr>
        <p:txBody>
          <a:bodyPr vert="horz" wrap="square" lIns="216781" tIns="108396" rIns="216781" bIns="108396" numCol="1" anchor="t" anchorCtr="0" compatLnSpc="1">
            <a:prstTxWarp prst="textNoShape">
              <a:avLst/>
            </a:prstTxWarp>
            <a:spAutoFit/>
          </a:bodyPr>
          <a:lstStyle>
            <a:lvl1pPr marL="479425" indent="-479425" algn="l" defTabSz="1277938" rtl="0" fontAlgn="base">
              <a:spcBef>
                <a:spcPct val="20000"/>
              </a:spcBef>
              <a:spcAft>
                <a:spcPct val="0"/>
              </a:spcAft>
              <a:buFont typeface="Arial" charset="0"/>
              <a:buChar char="•"/>
              <a:defRPr sz="3900" kern="1200">
                <a:solidFill>
                  <a:schemeClr val="tx1"/>
                </a:solidFill>
                <a:latin typeface="+mn-lt"/>
                <a:ea typeface="+mn-ea"/>
                <a:cs typeface="+mn-cs"/>
              </a:defRPr>
            </a:lvl1pPr>
            <a:lvl2pPr marL="1038225" indent="-398463" algn="l" defTabSz="1277938" rtl="0" fontAlgn="base">
              <a:spcBef>
                <a:spcPct val="20000"/>
              </a:spcBef>
              <a:spcAft>
                <a:spcPct val="0"/>
              </a:spcAft>
              <a:buFont typeface="Arial" charset="0"/>
              <a:buChar char="–"/>
              <a:defRPr sz="3400" kern="1200">
                <a:solidFill>
                  <a:schemeClr val="tx1"/>
                </a:solidFill>
                <a:latin typeface="+mn-lt"/>
                <a:ea typeface="+mn-ea"/>
                <a:cs typeface="+mn-cs"/>
              </a:defRPr>
            </a:lvl2pPr>
            <a:lvl3pPr marL="1598613" indent="-319088" algn="l" defTabSz="1277938" rtl="0" fontAlgn="base">
              <a:spcBef>
                <a:spcPct val="20000"/>
              </a:spcBef>
              <a:spcAft>
                <a:spcPct val="0"/>
              </a:spcAft>
              <a:buFont typeface="Arial" charset="0"/>
              <a:buChar char="•"/>
              <a:defRPr sz="2800" kern="1200">
                <a:solidFill>
                  <a:schemeClr val="tx1"/>
                </a:solidFill>
                <a:latin typeface="+mn-lt"/>
                <a:ea typeface="+mn-ea"/>
                <a:cs typeface="+mn-cs"/>
              </a:defRPr>
            </a:lvl3pPr>
            <a:lvl4pPr marL="2238375"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4pPr>
            <a:lvl5pPr marL="2878138"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5pPr>
            <a:lvl6pPr marL="3518327"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4158022"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797720"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5437418"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lgn="ctr" defTabSz="2165358">
              <a:buNone/>
            </a:pPr>
            <a:r>
              <a:rPr lang="en-US" sz="4000" b="1" dirty="0">
                <a:solidFill>
                  <a:schemeClr val="accent3">
                    <a:lumMod val="50000"/>
                  </a:schemeClr>
                </a:solidFill>
                <a:latin typeface="Times New Roman" panose="02020603050405020304" pitchFamily="18" charset="0"/>
                <a:cs typeface="Times New Roman" panose="02020603050405020304" pitchFamily="18" charset="0"/>
              </a:rPr>
              <a:t>CONCLUSIONS</a:t>
            </a:r>
            <a:endParaRPr lang="bg-BG" sz="4000" b="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3" name="Content Placeholder 2"/>
          <p:cNvSpPr txBox="1">
            <a:spLocks/>
          </p:cNvSpPr>
          <p:nvPr/>
        </p:nvSpPr>
        <p:spPr bwMode="auto">
          <a:xfrm>
            <a:off x="184955" y="26047689"/>
            <a:ext cx="11148031" cy="5340311"/>
          </a:xfrm>
          <a:prstGeom prst="rect">
            <a:avLst/>
          </a:prstGeom>
          <a:noFill/>
          <a:ln w="9525">
            <a:noFill/>
            <a:miter lim="800000"/>
            <a:headEnd/>
            <a:tailEnd/>
          </a:ln>
        </p:spPr>
        <p:txBody>
          <a:bodyPr vert="horz" wrap="square" lIns="216781" tIns="108396" rIns="216781" bIns="108396" numCol="1" anchor="t" anchorCtr="0" compatLnSpc="1">
            <a:prstTxWarp prst="textNoShape">
              <a:avLst/>
            </a:prstTxWarp>
            <a:spAutoFit/>
          </a:bodyPr>
          <a:lstStyle>
            <a:lvl1pPr marL="479425" indent="-479425" algn="l" defTabSz="1277938" rtl="0" fontAlgn="base">
              <a:spcBef>
                <a:spcPct val="20000"/>
              </a:spcBef>
              <a:spcAft>
                <a:spcPct val="0"/>
              </a:spcAft>
              <a:buFont typeface="Arial" charset="0"/>
              <a:buChar char="•"/>
              <a:defRPr sz="3900" kern="1200">
                <a:solidFill>
                  <a:schemeClr val="tx1"/>
                </a:solidFill>
                <a:latin typeface="+mn-lt"/>
                <a:ea typeface="+mn-ea"/>
                <a:cs typeface="+mn-cs"/>
              </a:defRPr>
            </a:lvl1pPr>
            <a:lvl2pPr marL="1038225" indent="-398463" algn="l" defTabSz="1277938" rtl="0" fontAlgn="base">
              <a:spcBef>
                <a:spcPct val="20000"/>
              </a:spcBef>
              <a:spcAft>
                <a:spcPct val="0"/>
              </a:spcAft>
              <a:buFont typeface="Arial" charset="0"/>
              <a:buChar char="–"/>
              <a:defRPr sz="3400" kern="1200">
                <a:solidFill>
                  <a:schemeClr val="tx1"/>
                </a:solidFill>
                <a:latin typeface="+mn-lt"/>
                <a:ea typeface="+mn-ea"/>
                <a:cs typeface="+mn-cs"/>
              </a:defRPr>
            </a:lvl2pPr>
            <a:lvl3pPr marL="1598613" indent="-319088" algn="l" defTabSz="1277938" rtl="0" fontAlgn="base">
              <a:spcBef>
                <a:spcPct val="20000"/>
              </a:spcBef>
              <a:spcAft>
                <a:spcPct val="0"/>
              </a:spcAft>
              <a:buFont typeface="Arial" charset="0"/>
              <a:buChar char="•"/>
              <a:defRPr sz="2800" kern="1200">
                <a:solidFill>
                  <a:schemeClr val="tx1"/>
                </a:solidFill>
                <a:latin typeface="+mn-lt"/>
                <a:ea typeface="+mn-ea"/>
                <a:cs typeface="+mn-cs"/>
              </a:defRPr>
            </a:lvl3pPr>
            <a:lvl4pPr marL="2238375"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4pPr>
            <a:lvl5pPr marL="2878138"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5pPr>
            <a:lvl6pPr marL="3518327"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4158022"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797720"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5437418"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lgn="just">
              <a:buNone/>
            </a:pPr>
            <a:r>
              <a:rPr lang="bg-BG" sz="2600" dirty="0">
                <a:latin typeface="Times New Roman" panose="02020603050405020304" pitchFamily="18" charset="0"/>
                <a:cs typeface="Times New Roman" panose="02020603050405020304" pitchFamily="18" charset="0"/>
              </a:rPr>
              <a:t>In the present study, </a:t>
            </a:r>
            <a:r>
              <a:rPr lang="en-US" sz="2600" dirty="0">
                <a:latin typeface="Times New Roman" panose="02020603050405020304" pitchFamily="18" charset="0"/>
                <a:cs typeface="Times New Roman" panose="02020603050405020304" pitchFamily="18" charset="0"/>
              </a:rPr>
              <a:t>the phytochemical composition of </a:t>
            </a:r>
            <a:r>
              <a:rPr lang="en-US" sz="2600" i="1" dirty="0" err="1">
                <a:latin typeface="Times New Roman" panose="02020603050405020304" pitchFamily="18" charset="0"/>
                <a:cs typeface="Times New Roman" panose="02020603050405020304" pitchFamily="18" charset="0"/>
              </a:rPr>
              <a:t>Pinus</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nigra</a:t>
            </a:r>
            <a:r>
              <a:rPr lang="en-US" sz="2600" dirty="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Arn. </a:t>
            </a:r>
            <a:r>
              <a:rPr lang="en-US" sz="2600" dirty="0">
                <a:latin typeface="Times New Roman" panose="02020603050405020304" pitchFamily="18" charset="0"/>
                <a:cs typeface="Times New Roman" panose="02020603050405020304" pitchFamily="18" charset="0"/>
              </a:rPr>
              <a:t>unripe seeds obtained from Bulgaria was evaluated. I</a:t>
            </a:r>
            <a:r>
              <a:rPr lang="bg-BG" sz="2600" dirty="0">
                <a:latin typeface="Times New Roman" panose="02020603050405020304" pitchFamily="18" charset="0"/>
                <a:cs typeface="Times New Roman" panose="02020603050405020304" pitchFamily="18" charset="0"/>
              </a:rPr>
              <a:t>t was found that </a:t>
            </a:r>
            <a:r>
              <a:rPr lang="en-US" sz="2600" dirty="0">
                <a:latin typeface="Times New Roman" panose="02020603050405020304" pitchFamily="18" charset="0"/>
                <a:cs typeface="Times New Roman" panose="02020603050405020304" pitchFamily="18" charset="0"/>
              </a:rPr>
              <a:t>unripe</a:t>
            </a:r>
            <a:r>
              <a:rPr lang="bg-BG" sz="2600" dirty="0">
                <a:latin typeface="Times New Roman" panose="02020603050405020304" pitchFamily="18" charset="0"/>
                <a:cs typeface="Times New Roman" panose="02020603050405020304" pitchFamily="18" charset="0"/>
              </a:rPr>
              <a:t> seeds of </a:t>
            </a:r>
            <a:r>
              <a:rPr lang="bg-BG" sz="2600" i="1" dirty="0">
                <a:latin typeface="Times New Roman" panose="02020603050405020304" pitchFamily="18" charset="0"/>
                <a:cs typeface="Times New Roman" panose="02020603050405020304" pitchFamily="18" charset="0"/>
              </a:rPr>
              <a:t>P. nigra</a:t>
            </a:r>
            <a:r>
              <a:rPr lang="bg-BG" sz="2600" dirty="0">
                <a:latin typeface="Times New Roman" panose="02020603050405020304" pitchFamily="18" charset="0"/>
                <a:cs typeface="Times New Roman" panose="02020603050405020304" pitchFamily="18" charset="0"/>
              </a:rPr>
              <a:t> contain</a:t>
            </a:r>
            <a:r>
              <a:rPr lang="en-US" sz="2600" dirty="0" err="1">
                <a:latin typeface="Times New Roman" panose="02020603050405020304" pitchFamily="18" charset="0"/>
                <a:cs typeface="Times New Roman" panose="02020603050405020304" pitchFamily="18" charset="0"/>
              </a:rPr>
              <a:t>ed</a:t>
            </a:r>
            <a:r>
              <a:rPr lang="bg-BG" sz="2600" dirty="0">
                <a:latin typeface="Times New Roman" panose="02020603050405020304" pitchFamily="18" charset="0"/>
                <a:cs typeface="Times New Roman" panose="02020603050405020304" pitchFamily="18" charset="0"/>
              </a:rPr>
              <a:t> a rich </a:t>
            </a:r>
            <a:r>
              <a:rPr lang="en-US" sz="2600" dirty="0">
                <a:latin typeface="Times New Roman" panose="02020603050405020304" pitchFamily="18" charset="0"/>
                <a:cs typeface="Times New Roman" panose="02020603050405020304" pitchFamily="18" charset="0"/>
              </a:rPr>
              <a:t>amount </a:t>
            </a:r>
            <a:r>
              <a:rPr lang="bg-BG" sz="2600" dirty="0">
                <a:latin typeface="Times New Roman" panose="02020603050405020304" pitchFamily="18" charset="0"/>
                <a:cs typeface="Times New Roman" panose="02020603050405020304" pitchFamily="18" charset="0"/>
              </a:rPr>
              <a:t>of biologically active components that have a proven positive effect on human health. </a:t>
            </a:r>
            <a:r>
              <a:rPr lang="en-US" sz="2600" dirty="0" smtClean="0">
                <a:latin typeface="Times New Roman" panose="02020603050405020304" pitchFamily="18" charset="0"/>
                <a:cs typeface="Times New Roman" panose="02020603050405020304" pitchFamily="18" charset="0"/>
              </a:rPr>
              <a:t>Results </a:t>
            </a:r>
            <a:r>
              <a:rPr lang="en-US" sz="2600" dirty="0">
                <a:latin typeface="Times New Roman" panose="02020603050405020304" pitchFamily="18" charset="0"/>
                <a:cs typeface="Times New Roman" panose="02020603050405020304" pitchFamily="18" charset="0"/>
              </a:rPr>
              <a:t>obtained in this study revealed that the plant ecology highly determined the composition of the seeds. </a:t>
            </a:r>
            <a:r>
              <a:rPr lang="bg-BG" sz="2600" dirty="0">
                <a:latin typeface="Times New Roman" panose="02020603050405020304" pitchFamily="18" charset="0"/>
                <a:cs typeface="Times New Roman" panose="02020603050405020304" pitchFamily="18" charset="0"/>
              </a:rPr>
              <a:t>This preliminary study mark</a:t>
            </a:r>
            <a:r>
              <a:rPr lang="en-US" sz="2600" dirty="0" err="1">
                <a:latin typeface="Times New Roman" panose="02020603050405020304" pitchFamily="18" charset="0"/>
                <a:cs typeface="Times New Roman" panose="02020603050405020304" pitchFamily="18" charset="0"/>
              </a:rPr>
              <a:t>ed</a:t>
            </a:r>
            <a:r>
              <a:rPr lang="bg-BG" sz="2600" dirty="0">
                <a:latin typeface="Times New Roman" panose="02020603050405020304" pitchFamily="18" charset="0"/>
                <a:cs typeface="Times New Roman" panose="02020603050405020304" pitchFamily="18" charset="0"/>
              </a:rPr>
              <a:t> the beginning of new, more in-depth analyses of </a:t>
            </a:r>
            <a:r>
              <a:rPr lang="bg-BG" sz="2600" i="1" dirty="0">
                <a:latin typeface="Times New Roman" panose="02020603050405020304" pitchFamily="18" charset="0"/>
                <a:cs typeface="Times New Roman" panose="02020603050405020304" pitchFamily="18" charset="0"/>
              </a:rPr>
              <a:t>P. nigra</a:t>
            </a:r>
            <a:r>
              <a:rPr lang="bg-BG" sz="2600"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a:t>
            </a:r>
            <a:r>
              <a:rPr lang="bg-BG" sz="2600" dirty="0">
                <a:latin typeface="Times New Roman" panose="02020603050405020304" pitchFamily="18" charset="0"/>
                <a:cs typeface="Times New Roman" panose="02020603050405020304" pitchFamily="18" charset="0"/>
              </a:rPr>
              <a:t>s potential uses. Seeds as a source of biologically active components </a:t>
            </a:r>
            <a:r>
              <a:rPr lang="en-US" sz="2600" dirty="0">
                <a:latin typeface="Times New Roman" panose="02020603050405020304" pitchFamily="18" charset="0"/>
                <a:cs typeface="Times New Roman" panose="02020603050405020304" pitchFamily="18" charset="0"/>
              </a:rPr>
              <a:t>may</a:t>
            </a:r>
            <a:r>
              <a:rPr lang="bg-BG" sz="2600" dirty="0">
                <a:latin typeface="Times New Roman" panose="02020603050405020304" pitchFamily="18" charset="0"/>
                <a:cs typeface="Times New Roman" panose="02020603050405020304" pitchFamily="18" charset="0"/>
              </a:rPr>
              <a:t> find application in nutrition or food </a:t>
            </a:r>
            <a:r>
              <a:rPr lang="bg-BG" sz="2600" dirty="0" smtClean="0">
                <a:latin typeface="Times New Roman" panose="02020603050405020304" pitchFamily="18" charset="0"/>
                <a:cs typeface="Times New Roman" panose="02020603050405020304" pitchFamily="18" charset="0"/>
              </a:rPr>
              <a:t>technology</a:t>
            </a:r>
            <a:r>
              <a:rPr lang="en-US" sz="2600" dirty="0" smtClean="0">
                <a:latin typeface="Times New Roman" panose="02020603050405020304" pitchFamily="18" charset="0"/>
                <a:cs typeface="Times New Roman" panose="02020603050405020304" pitchFamily="18" charset="0"/>
              </a:rPr>
              <a:t>.</a:t>
            </a:r>
            <a:endParaRPr lang="bg-BG" sz="2600" dirty="0">
              <a:latin typeface="Times New Roman" panose="02020603050405020304" pitchFamily="18" charset="0"/>
              <a:cs typeface="Times New Roman" panose="02020603050405020304" pitchFamily="18" charset="0"/>
            </a:endParaRPr>
          </a:p>
          <a:p>
            <a:pPr marL="0" indent="0" algn="just">
              <a:buNone/>
            </a:pPr>
            <a:endParaRPr lang="en-GB" sz="2600" dirty="0">
              <a:latin typeface="Times New Roman" panose="02020603050405020304" pitchFamily="18" charset="0"/>
              <a:cs typeface="Times New Roman" panose="02020603050405020304" pitchFamily="18" charset="0"/>
            </a:endParaRPr>
          </a:p>
          <a:p>
            <a:pPr marL="0" indent="0" algn="just">
              <a:buNone/>
            </a:pPr>
            <a:endParaRPr lang="en-GB" sz="2600" dirty="0">
              <a:latin typeface="Times New Roman" panose="02020603050405020304" pitchFamily="18" charset="0"/>
              <a:cs typeface="Times New Roman" panose="02020603050405020304" pitchFamily="18" charset="0"/>
            </a:endParaRPr>
          </a:p>
          <a:p>
            <a:pPr marL="0" indent="0" algn="just">
              <a:buNone/>
            </a:pPr>
            <a:endParaRPr lang="en-GB" sz="2600" dirty="0">
              <a:latin typeface="Times New Roman" panose="02020603050405020304" pitchFamily="18" charset="0"/>
              <a:cs typeface="Times New Roman" panose="02020603050405020304" pitchFamily="18" charset="0"/>
            </a:endParaRPr>
          </a:p>
          <a:p>
            <a:pPr marL="0" indent="0" algn="just">
              <a:buNone/>
            </a:pPr>
            <a:endParaRPr lang="en-GB" sz="2600" dirty="0">
              <a:latin typeface="Times New Roman" panose="02020603050405020304" pitchFamily="18" charset="0"/>
              <a:cs typeface="Times New Roman" panose="02020603050405020304" pitchFamily="18" charset="0"/>
            </a:endParaRPr>
          </a:p>
        </p:txBody>
      </p:sp>
      <p:pic>
        <p:nvPicPr>
          <p:cNvPr id="1035" name="Picture 11" descr="Core loss_MTPA_2,5A_KSP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46270" y="42897406"/>
            <a:ext cx="2820988"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Content Placeholder 2"/>
          <p:cNvSpPr txBox="1">
            <a:spLocks/>
          </p:cNvSpPr>
          <p:nvPr/>
        </p:nvSpPr>
        <p:spPr bwMode="auto">
          <a:xfrm>
            <a:off x="11489845" y="11240897"/>
            <a:ext cx="8843774" cy="1019128"/>
          </a:xfrm>
          <a:prstGeom prst="rect">
            <a:avLst/>
          </a:prstGeom>
          <a:noFill/>
          <a:ln w="9525">
            <a:noFill/>
            <a:miter lim="800000"/>
            <a:headEnd/>
            <a:tailEnd/>
          </a:ln>
        </p:spPr>
        <p:txBody>
          <a:bodyPr vert="horz" wrap="square" lIns="216781" tIns="108396" rIns="216781" bIns="108396" numCol="1" anchor="t" anchorCtr="0" compatLnSpc="1">
            <a:prstTxWarp prst="textNoShape">
              <a:avLst/>
            </a:prstTxWarp>
            <a:spAutoFit/>
          </a:bodyPr>
          <a:lstStyle>
            <a:lvl1pPr marL="479425" indent="-479425" algn="l" defTabSz="1277938" rtl="0" fontAlgn="base">
              <a:spcBef>
                <a:spcPct val="20000"/>
              </a:spcBef>
              <a:spcAft>
                <a:spcPct val="0"/>
              </a:spcAft>
              <a:buFont typeface="Arial" charset="0"/>
              <a:buChar char="•"/>
              <a:defRPr sz="3900" kern="1200">
                <a:solidFill>
                  <a:schemeClr val="tx1"/>
                </a:solidFill>
                <a:latin typeface="+mn-lt"/>
                <a:ea typeface="+mn-ea"/>
                <a:cs typeface="+mn-cs"/>
              </a:defRPr>
            </a:lvl1pPr>
            <a:lvl2pPr marL="1038225" indent="-398463" algn="l" defTabSz="1277938" rtl="0" fontAlgn="base">
              <a:spcBef>
                <a:spcPct val="20000"/>
              </a:spcBef>
              <a:spcAft>
                <a:spcPct val="0"/>
              </a:spcAft>
              <a:buFont typeface="Arial" charset="0"/>
              <a:buChar char="–"/>
              <a:defRPr sz="3400" kern="1200">
                <a:solidFill>
                  <a:schemeClr val="tx1"/>
                </a:solidFill>
                <a:latin typeface="+mn-lt"/>
                <a:ea typeface="+mn-ea"/>
                <a:cs typeface="+mn-cs"/>
              </a:defRPr>
            </a:lvl2pPr>
            <a:lvl3pPr marL="1598613" indent="-319088" algn="l" defTabSz="1277938" rtl="0" fontAlgn="base">
              <a:spcBef>
                <a:spcPct val="20000"/>
              </a:spcBef>
              <a:spcAft>
                <a:spcPct val="0"/>
              </a:spcAft>
              <a:buFont typeface="Arial" charset="0"/>
              <a:buChar char="•"/>
              <a:defRPr sz="2800" kern="1200">
                <a:solidFill>
                  <a:schemeClr val="tx1"/>
                </a:solidFill>
                <a:latin typeface="+mn-lt"/>
                <a:ea typeface="+mn-ea"/>
                <a:cs typeface="+mn-cs"/>
              </a:defRPr>
            </a:lvl3pPr>
            <a:lvl4pPr marL="2238375"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4pPr>
            <a:lvl5pPr marL="2878138"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5pPr>
            <a:lvl6pPr marL="3518327"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4158022"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797720"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5437418"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lgn="just">
              <a:buNone/>
            </a:pPr>
            <a:r>
              <a:rPr lang="en-US" sz="2600" b="1" dirty="0">
                <a:latin typeface="Times New Roman" panose="02020603050405020304" pitchFamily="18" charset="0"/>
                <a:cs typeface="Times New Roman" panose="02020603050405020304" pitchFamily="18" charset="0"/>
              </a:rPr>
              <a:t>T</a:t>
            </a:r>
            <a:r>
              <a:rPr lang="bg-BG" sz="2600" b="1" dirty="0" smtClean="0">
                <a:latin typeface="Times New Roman" panose="02020603050405020304" pitchFamily="18" charset="0"/>
                <a:cs typeface="Times New Roman" panose="02020603050405020304" pitchFamily="18" charset="0"/>
              </a:rPr>
              <a:t>able </a:t>
            </a:r>
            <a:r>
              <a:rPr lang="bg-BG" sz="2600" b="1" dirty="0">
                <a:latin typeface="Times New Roman" panose="02020603050405020304" pitchFamily="18" charset="0"/>
                <a:cs typeface="Times New Roman" panose="02020603050405020304" pitchFamily="18" charset="0"/>
              </a:rPr>
              <a:t>1.</a:t>
            </a:r>
            <a:r>
              <a:rPr lang="bg-BG" sz="2600"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Fatty acid</a:t>
            </a:r>
            <a:r>
              <a:rPr lang="bg-BG" sz="2600" dirty="0">
                <a:latin typeface="Times New Roman" panose="02020603050405020304" pitchFamily="18" charset="0"/>
                <a:cs typeface="Times New Roman" panose="02020603050405020304" pitchFamily="18" charset="0"/>
              </a:rPr>
              <a:t> composition of </a:t>
            </a:r>
            <a:r>
              <a:rPr lang="bg-BG" sz="2600" i="1" dirty="0">
                <a:latin typeface="Times New Roman" panose="02020603050405020304" pitchFamily="18" charset="0"/>
                <a:cs typeface="Times New Roman" panose="02020603050405020304" pitchFamily="18" charset="0"/>
              </a:rPr>
              <a:t>P. nigra </a:t>
            </a:r>
            <a:r>
              <a:rPr lang="en-US" sz="2600" dirty="0">
                <a:latin typeface="Times New Roman" panose="02020603050405020304" pitchFamily="18" charset="0"/>
                <a:cs typeface="Times New Roman" panose="02020603050405020304" pitchFamily="18" charset="0"/>
              </a:rPr>
              <a:t>unripe</a:t>
            </a:r>
            <a:r>
              <a:rPr lang="en-US" sz="2600" i="1" dirty="0">
                <a:latin typeface="Times New Roman" panose="02020603050405020304" pitchFamily="18" charset="0"/>
                <a:cs typeface="Times New Roman" panose="02020603050405020304" pitchFamily="18" charset="0"/>
              </a:rPr>
              <a:t> </a:t>
            </a:r>
            <a:r>
              <a:rPr lang="bg-BG" sz="2600" dirty="0">
                <a:latin typeface="Times New Roman" panose="02020603050405020304" pitchFamily="18" charset="0"/>
                <a:cs typeface="Times New Roman" panose="02020603050405020304" pitchFamily="18" charset="0"/>
              </a:rPr>
              <a:t>seed</a:t>
            </a:r>
            <a:r>
              <a:rPr lang="en-US" sz="2600" dirty="0">
                <a:latin typeface="Times New Roman" panose="02020603050405020304" pitchFamily="18" charset="0"/>
                <a:cs typeface="Times New Roman" panose="02020603050405020304" pitchFamily="18" charset="0"/>
              </a:rPr>
              <a:t> oil</a:t>
            </a:r>
            <a:r>
              <a:rPr lang="bg-BG" sz="2600" dirty="0">
                <a:latin typeface="Times New Roman" panose="02020603050405020304" pitchFamily="18" charset="0"/>
                <a:cs typeface="Times New Roman" panose="02020603050405020304" pitchFamily="18" charset="0"/>
              </a:rPr>
              <a:t> (</a:t>
            </a:r>
            <a:r>
              <a:rPr lang="bg-BG" sz="2600" dirty="0" smtClean="0">
                <a:latin typeface="Times New Roman" panose="02020603050405020304" pitchFamily="18" charset="0"/>
                <a:cs typeface="Times New Roman" panose="02020603050405020304" pitchFamily="18" charset="0"/>
              </a:rPr>
              <a:t>mean±SD)</a:t>
            </a:r>
            <a:endParaRPr lang="en-GB" sz="2600" dirty="0">
              <a:latin typeface="Times New Roman" panose="02020603050405020304" pitchFamily="18" charset="0"/>
              <a:cs typeface="Times New Roman" panose="02020603050405020304" pitchFamily="18" charset="0"/>
            </a:endParaRPr>
          </a:p>
        </p:txBody>
      </p:sp>
      <p:sp>
        <p:nvSpPr>
          <p:cNvPr id="26" name="Content Placeholder 2">
            <a:extLst>
              <a:ext uri="{FF2B5EF4-FFF2-40B4-BE49-F238E27FC236}">
                <a16:creationId xmlns:a16="http://schemas.microsoft.com/office/drawing/2014/main" xmlns="" id="{2F48D468-57BA-4ED2-9696-681BED454C6C}"/>
              </a:ext>
            </a:extLst>
          </p:cNvPr>
          <p:cNvSpPr txBox="1">
            <a:spLocks/>
          </p:cNvSpPr>
          <p:nvPr/>
        </p:nvSpPr>
        <p:spPr bwMode="auto">
          <a:xfrm>
            <a:off x="441374" y="14860148"/>
            <a:ext cx="10731014" cy="649796"/>
          </a:xfrm>
          <a:prstGeom prst="rect">
            <a:avLst/>
          </a:prstGeom>
          <a:noFill/>
          <a:ln w="9525">
            <a:noFill/>
            <a:miter lim="800000"/>
            <a:headEnd/>
            <a:tailEnd/>
          </a:ln>
        </p:spPr>
        <p:txBody>
          <a:bodyPr vert="horz" wrap="square" lIns="216781" tIns="108396" rIns="216781" bIns="108396" numCol="1" anchor="t" anchorCtr="0" compatLnSpc="1">
            <a:prstTxWarp prst="textNoShape">
              <a:avLst/>
            </a:prstTxWarp>
            <a:spAutoFit/>
          </a:bodyPr>
          <a:lstStyle>
            <a:lvl1pPr marL="479425" indent="-479425" algn="l" defTabSz="1277938" rtl="0" fontAlgn="base">
              <a:spcBef>
                <a:spcPct val="20000"/>
              </a:spcBef>
              <a:spcAft>
                <a:spcPct val="0"/>
              </a:spcAft>
              <a:buFont typeface="Arial" charset="0"/>
              <a:buChar char="•"/>
              <a:defRPr sz="3900" kern="1200">
                <a:solidFill>
                  <a:schemeClr val="tx1"/>
                </a:solidFill>
                <a:latin typeface="+mn-lt"/>
                <a:ea typeface="+mn-ea"/>
                <a:cs typeface="+mn-cs"/>
              </a:defRPr>
            </a:lvl1pPr>
            <a:lvl2pPr marL="1038225" indent="-398463" algn="l" defTabSz="1277938" rtl="0" fontAlgn="base">
              <a:spcBef>
                <a:spcPct val="20000"/>
              </a:spcBef>
              <a:spcAft>
                <a:spcPct val="0"/>
              </a:spcAft>
              <a:buFont typeface="Arial" charset="0"/>
              <a:buChar char="–"/>
              <a:defRPr sz="3400" kern="1200">
                <a:solidFill>
                  <a:schemeClr val="tx1"/>
                </a:solidFill>
                <a:latin typeface="+mn-lt"/>
                <a:ea typeface="+mn-ea"/>
                <a:cs typeface="+mn-cs"/>
              </a:defRPr>
            </a:lvl2pPr>
            <a:lvl3pPr marL="1598613" indent="-319088" algn="l" defTabSz="1277938" rtl="0" fontAlgn="base">
              <a:spcBef>
                <a:spcPct val="20000"/>
              </a:spcBef>
              <a:spcAft>
                <a:spcPct val="0"/>
              </a:spcAft>
              <a:buFont typeface="Arial" charset="0"/>
              <a:buChar char="•"/>
              <a:defRPr sz="2800" kern="1200">
                <a:solidFill>
                  <a:schemeClr val="tx1"/>
                </a:solidFill>
                <a:latin typeface="+mn-lt"/>
                <a:ea typeface="+mn-ea"/>
                <a:cs typeface="+mn-cs"/>
              </a:defRPr>
            </a:lvl3pPr>
            <a:lvl4pPr marL="2238375"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4pPr>
            <a:lvl5pPr marL="2878138"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5pPr>
            <a:lvl6pPr marL="3518327"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4158022"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797720"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5437418"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lgn="ctr">
              <a:buNone/>
            </a:pPr>
            <a:r>
              <a:rPr lang="bg-BG" sz="2800" b="1" dirty="0" smtClean="0">
                <a:latin typeface="Times New Roman" panose="02020603050405020304" pitchFamily="18" charset="0"/>
                <a:cs typeface="Times New Roman" panose="02020603050405020304" pitchFamily="18" charset="0"/>
              </a:rPr>
              <a:t>Fig.1</a:t>
            </a:r>
            <a:r>
              <a:rPr lang="en-US" sz="2800" b="1"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Unripe</a:t>
            </a:r>
            <a:r>
              <a:rPr lang="bg-BG" sz="2800" dirty="0">
                <a:latin typeface="Times New Roman" panose="02020603050405020304" pitchFamily="18" charset="0"/>
                <a:cs typeface="Times New Roman" panose="02020603050405020304" pitchFamily="18" charset="0"/>
              </a:rPr>
              <a:t> cones (a) and seeds (</a:t>
            </a:r>
            <a:r>
              <a:rPr lang="en-US" sz="2800" dirty="0">
                <a:latin typeface="Times New Roman" panose="02020603050405020304" pitchFamily="18" charset="0"/>
                <a:cs typeface="Times New Roman" panose="02020603050405020304" pitchFamily="18" charset="0"/>
              </a:rPr>
              <a:t>b</a:t>
            </a:r>
            <a:r>
              <a:rPr lang="bg-BG" sz="2800" dirty="0">
                <a:latin typeface="Times New Roman" panose="02020603050405020304" pitchFamily="18" charset="0"/>
                <a:cs typeface="Times New Roman" panose="02020603050405020304" pitchFamily="18" charset="0"/>
              </a:rPr>
              <a:t>) of </a:t>
            </a:r>
            <a:r>
              <a:rPr lang="bg-BG" sz="2800" i="1" dirty="0">
                <a:latin typeface="Times New Roman" panose="02020603050405020304" pitchFamily="18" charset="0"/>
                <a:cs typeface="Times New Roman" panose="02020603050405020304" pitchFamily="18" charset="0"/>
              </a:rPr>
              <a:t>P. nigra</a:t>
            </a:r>
            <a:endParaRPr lang="bg-BG" sz="2800" dirty="0">
              <a:latin typeface="Times New Roman" panose="02020603050405020304" pitchFamily="18" charset="0"/>
              <a:cs typeface="Times New Roman" panose="02020603050405020304" pitchFamily="18" charset="0"/>
            </a:endParaRPr>
          </a:p>
        </p:txBody>
      </p:sp>
      <p:sp>
        <p:nvSpPr>
          <p:cNvPr id="37" name="Content Placeholder 2"/>
          <p:cNvSpPr txBox="1">
            <a:spLocks/>
          </p:cNvSpPr>
          <p:nvPr/>
        </p:nvSpPr>
        <p:spPr bwMode="auto">
          <a:xfrm>
            <a:off x="430230" y="19609781"/>
            <a:ext cx="10159374" cy="619019"/>
          </a:xfrm>
          <a:prstGeom prst="rect">
            <a:avLst/>
          </a:prstGeom>
          <a:noFill/>
          <a:ln w="9525">
            <a:noFill/>
            <a:miter lim="800000"/>
            <a:headEnd/>
            <a:tailEnd/>
          </a:ln>
        </p:spPr>
        <p:txBody>
          <a:bodyPr vert="horz" wrap="square" lIns="216781" tIns="108396" rIns="216781" bIns="108396" numCol="1" anchor="t" anchorCtr="0" compatLnSpc="1">
            <a:prstTxWarp prst="textNoShape">
              <a:avLst/>
            </a:prstTxWarp>
            <a:spAutoFit/>
          </a:bodyPr>
          <a:lstStyle>
            <a:lvl1pPr marL="479425" indent="-479425" algn="l" defTabSz="1277938" rtl="0" fontAlgn="base">
              <a:spcBef>
                <a:spcPct val="20000"/>
              </a:spcBef>
              <a:spcAft>
                <a:spcPct val="0"/>
              </a:spcAft>
              <a:buFont typeface="Arial" charset="0"/>
              <a:buChar char="•"/>
              <a:defRPr sz="3900" kern="1200">
                <a:solidFill>
                  <a:schemeClr val="tx1"/>
                </a:solidFill>
                <a:latin typeface="+mn-lt"/>
                <a:ea typeface="+mn-ea"/>
                <a:cs typeface="+mn-cs"/>
              </a:defRPr>
            </a:lvl1pPr>
            <a:lvl2pPr marL="1038225" indent="-398463" algn="l" defTabSz="1277938" rtl="0" fontAlgn="base">
              <a:spcBef>
                <a:spcPct val="20000"/>
              </a:spcBef>
              <a:spcAft>
                <a:spcPct val="0"/>
              </a:spcAft>
              <a:buFont typeface="Arial" charset="0"/>
              <a:buChar char="–"/>
              <a:defRPr sz="3400" kern="1200">
                <a:solidFill>
                  <a:schemeClr val="tx1"/>
                </a:solidFill>
                <a:latin typeface="+mn-lt"/>
                <a:ea typeface="+mn-ea"/>
                <a:cs typeface="+mn-cs"/>
              </a:defRPr>
            </a:lvl2pPr>
            <a:lvl3pPr marL="1598613" indent="-319088" algn="l" defTabSz="1277938" rtl="0" fontAlgn="base">
              <a:spcBef>
                <a:spcPct val="20000"/>
              </a:spcBef>
              <a:spcAft>
                <a:spcPct val="0"/>
              </a:spcAft>
              <a:buFont typeface="Arial" charset="0"/>
              <a:buChar char="•"/>
              <a:defRPr sz="2800" kern="1200">
                <a:solidFill>
                  <a:schemeClr val="tx1"/>
                </a:solidFill>
                <a:latin typeface="+mn-lt"/>
                <a:ea typeface="+mn-ea"/>
                <a:cs typeface="+mn-cs"/>
              </a:defRPr>
            </a:lvl3pPr>
            <a:lvl4pPr marL="2238375"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4pPr>
            <a:lvl5pPr marL="2878138"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5pPr>
            <a:lvl6pPr marL="3518327"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4158022"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797720"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5437418"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lgn="ctr">
              <a:buNone/>
            </a:pPr>
            <a:r>
              <a:rPr lang="en-US" sz="2600" b="1" dirty="0">
                <a:latin typeface="Times New Roman" panose="02020603050405020304" pitchFamily="18" charset="0"/>
                <a:cs typeface="Times New Roman" panose="02020603050405020304" pitchFamily="18" charset="0"/>
              </a:rPr>
              <a:t>Fig. </a:t>
            </a:r>
            <a:r>
              <a:rPr lang="en-US" sz="2600" b="1" dirty="0" smtClean="0">
                <a:latin typeface="Times New Roman" panose="02020603050405020304" pitchFamily="18" charset="0"/>
                <a:cs typeface="Times New Roman" panose="02020603050405020304" pitchFamily="18" charset="0"/>
              </a:rPr>
              <a:t>2.</a:t>
            </a:r>
            <a:r>
              <a:rPr lang="en-US" sz="2600" dirty="0" smtClean="0">
                <a:latin typeface="Times New Roman" panose="02020603050405020304" pitchFamily="18" charset="0"/>
                <a:cs typeface="Times New Roman" panose="02020603050405020304" pitchFamily="18" charset="0"/>
              </a:rPr>
              <a:t> </a:t>
            </a:r>
            <a:r>
              <a:rPr lang="bg-BG" sz="2600" dirty="0" smtClean="0">
                <a:latin typeface="Times New Roman" panose="02020603050405020304" pitchFamily="18" charset="0"/>
                <a:cs typeface="Times New Roman" panose="02020603050405020304" pitchFamily="18" charset="0"/>
              </a:rPr>
              <a:t>Fatty </a:t>
            </a:r>
            <a:r>
              <a:rPr lang="bg-BG" sz="2600" dirty="0">
                <a:latin typeface="Times New Roman" panose="02020603050405020304" pitchFamily="18" charset="0"/>
                <a:cs typeface="Times New Roman" panose="02020603050405020304" pitchFamily="18" charset="0"/>
              </a:rPr>
              <a:t>acid profile of </a:t>
            </a:r>
            <a:r>
              <a:rPr lang="bg-BG" sz="2600" i="1" dirty="0">
                <a:latin typeface="Times New Roman" panose="02020603050405020304" pitchFamily="18" charset="0"/>
                <a:cs typeface="Times New Roman" panose="02020603050405020304" pitchFamily="18" charset="0"/>
              </a:rPr>
              <a:t>P. nigra</a:t>
            </a:r>
            <a:r>
              <a:rPr lang="bg-BG" sz="2600"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oil obtained from unripe</a:t>
            </a:r>
            <a:r>
              <a:rPr lang="bg-BG" sz="2600" dirty="0">
                <a:latin typeface="Times New Roman" panose="02020603050405020304" pitchFamily="18" charset="0"/>
                <a:cs typeface="Times New Roman" panose="02020603050405020304" pitchFamily="18" charset="0"/>
              </a:rPr>
              <a:t> </a:t>
            </a:r>
            <a:r>
              <a:rPr lang="bg-BG" sz="2600" dirty="0" err="1">
                <a:latin typeface="Times New Roman" panose="02020603050405020304" pitchFamily="18" charset="0"/>
                <a:cs typeface="Times New Roman" panose="02020603050405020304" pitchFamily="18" charset="0"/>
              </a:rPr>
              <a:t>seed</a:t>
            </a:r>
            <a:r>
              <a:rPr lang="en-US" sz="2600" dirty="0" smtClean="0">
                <a:latin typeface="Times New Roman" panose="02020603050405020304" pitchFamily="18" charset="0"/>
                <a:cs typeface="Times New Roman" panose="02020603050405020304" pitchFamily="18" charset="0"/>
              </a:rPr>
              <a:t>s.</a:t>
            </a:r>
            <a:endParaRPr lang="en-GB" sz="2600" dirty="0">
              <a:latin typeface="Times New Roman" panose="02020603050405020304" pitchFamily="18" charset="0"/>
              <a:cs typeface="Times New Roman" panose="02020603050405020304" pitchFamily="18" charset="0"/>
            </a:endParaRPr>
          </a:p>
        </p:txBody>
      </p:sp>
      <p:sp>
        <p:nvSpPr>
          <p:cNvPr id="38" name="Content Placeholder 2"/>
          <p:cNvSpPr txBox="1">
            <a:spLocks/>
          </p:cNvSpPr>
          <p:nvPr/>
        </p:nvSpPr>
        <p:spPr bwMode="auto">
          <a:xfrm>
            <a:off x="11791491" y="22910501"/>
            <a:ext cx="8843775" cy="1080683"/>
          </a:xfrm>
          <a:prstGeom prst="rect">
            <a:avLst/>
          </a:prstGeom>
          <a:noFill/>
          <a:ln w="9525">
            <a:noFill/>
            <a:miter lim="800000"/>
            <a:headEnd/>
            <a:tailEnd/>
          </a:ln>
        </p:spPr>
        <p:txBody>
          <a:bodyPr vert="horz" wrap="square" lIns="216781" tIns="108396" rIns="216781" bIns="108396" numCol="1" anchor="t" anchorCtr="0" compatLnSpc="1">
            <a:prstTxWarp prst="textNoShape">
              <a:avLst/>
            </a:prstTxWarp>
            <a:spAutoFit/>
          </a:bodyPr>
          <a:lstStyle>
            <a:lvl1pPr marL="479425" indent="-479425" algn="l" defTabSz="1277938" rtl="0" fontAlgn="base">
              <a:spcBef>
                <a:spcPct val="20000"/>
              </a:spcBef>
              <a:spcAft>
                <a:spcPct val="0"/>
              </a:spcAft>
              <a:buFont typeface="Arial" charset="0"/>
              <a:buChar char="•"/>
              <a:defRPr sz="3900" kern="1200">
                <a:solidFill>
                  <a:schemeClr val="tx1"/>
                </a:solidFill>
                <a:latin typeface="+mn-lt"/>
                <a:ea typeface="+mn-ea"/>
                <a:cs typeface="+mn-cs"/>
              </a:defRPr>
            </a:lvl1pPr>
            <a:lvl2pPr marL="1038225" indent="-398463" algn="l" defTabSz="1277938" rtl="0" fontAlgn="base">
              <a:spcBef>
                <a:spcPct val="20000"/>
              </a:spcBef>
              <a:spcAft>
                <a:spcPct val="0"/>
              </a:spcAft>
              <a:buFont typeface="Arial" charset="0"/>
              <a:buChar char="–"/>
              <a:defRPr sz="3400" kern="1200">
                <a:solidFill>
                  <a:schemeClr val="tx1"/>
                </a:solidFill>
                <a:latin typeface="+mn-lt"/>
                <a:ea typeface="+mn-ea"/>
                <a:cs typeface="+mn-cs"/>
              </a:defRPr>
            </a:lvl2pPr>
            <a:lvl3pPr marL="1598613" indent="-319088" algn="l" defTabSz="1277938" rtl="0" fontAlgn="base">
              <a:spcBef>
                <a:spcPct val="20000"/>
              </a:spcBef>
              <a:spcAft>
                <a:spcPct val="0"/>
              </a:spcAft>
              <a:buFont typeface="Arial" charset="0"/>
              <a:buChar char="•"/>
              <a:defRPr sz="2800" kern="1200">
                <a:solidFill>
                  <a:schemeClr val="tx1"/>
                </a:solidFill>
                <a:latin typeface="+mn-lt"/>
                <a:ea typeface="+mn-ea"/>
                <a:cs typeface="+mn-cs"/>
              </a:defRPr>
            </a:lvl3pPr>
            <a:lvl4pPr marL="2238375"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4pPr>
            <a:lvl5pPr marL="2878138"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5pPr>
            <a:lvl6pPr marL="3518327"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4158022"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797720"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5437418"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buNone/>
            </a:pPr>
            <a:r>
              <a:rPr lang="en-US" sz="2600" b="1" dirty="0" smtClean="0">
                <a:latin typeface="Times New Roman" panose="02020603050405020304" pitchFamily="18" charset="0"/>
                <a:cs typeface="Times New Roman" panose="02020603050405020304" pitchFamily="18" charset="0"/>
              </a:rPr>
              <a:t>Table 2.</a:t>
            </a:r>
            <a:r>
              <a:rPr lang="en-US" sz="2600" dirty="0" smtClean="0">
                <a:latin typeface="Times New Roman" panose="02020603050405020304" pitchFamily="18" charset="0"/>
                <a:cs typeface="Times New Roman" panose="02020603050405020304" pitchFamily="18" charset="0"/>
              </a:rPr>
              <a:t> </a:t>
            </a:r>
            <a:r>
              <a:rPr lang="bg-BG" sz="2800" dirty="0">
                <a:latin typeface="Times New Roman" panose="02020603050405020304" pitchFamily="18" charset="0"/>
                <a:cs typeface="Times New Roman" panose="02020603050405020304" pitchFamily="18" charset="0"/>
              </a:rPr>
              <a:t>Amino acid composition of the protein fraction of </a:t>
            </a:r>
            <a:r>
              <a:rPr lang="bg-BG" sz="2800" i="1" dirty="0">
                <a:latin typeface="Times New Roman" panose="02020603050405020304" pitchFamily="18" charset="0"/>
                <a:cs typeface="Times New Roman" panose="02020603050405020304" pitchFamily="18" charset="0"/>
              </a:rPr>
              <a:t>P. nigra  </a:t>
            </a:r>
            <a:r>
              <a:rPr lang="bg-BG" sz="2800" dirty="0">
                <a:latin typeface="Times New Roman" panose="02020603050405020304" pitchFamily="18" charset="0"/>
                <a:cs typeface="Times New Roman" panose="02020603050405020304" pitchFamily="18" charset="0"/>
              </a:rPr>
              <a:t>seedcakes (mean ± SD), </a:t>
            </a:r>
            <a:r>
              <a:rPr lang="bg-BG" sz="2800" dirty="0" smtClean="0">
                <a:latin typeface="Times New Roman" panose="02020603050405020304" pitchFamily="18" charset="0"/>
                <a:cs typeface="Times New Roman" panose="02020603050405020304" pitchFamily="18" charset="0"/>
              </a:rPr>
              <a:t>mg/g</a:t>
            </a:r>
            <a:endParaRPr lang="en-GB" sz="2600" dirty="0">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
            <a:ext cx="21396325" cy="26042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114" y="11240897"/>
            <a:ext cx="4885872" cy="3403919"/>
          </a:xfrm>
          <a:custGeom>
            <a:avLst/>
            <a:gdLst/>
            <a:ahLst/>
            <a:cxnLst>
              <a:cxn ang="0">
                <a:pos x="r" y="vc"/>
              </a:cxn>
              <a:cxn ang="5400000">
                <a:pos x="hc" y="b"/>
              </a:cxn>
              <a:cxn ang="10800000">
                <a:pos x="l" y="vc"/>
              </a:cxn>
              <a:cxn ang="16200000">
                <a:pos x="hc" y="t"/>
              </a:cxn>
            </a:cxnLst>
            <a:rect l="0" t="0" r="r" b="b"/>
            <a:pathLst>
              <a:path w="21600" h="21600">
                <a:moveTo>
                  <a:pt x="0" y="0"/>
                </a:moveTo>
                <a:lnTo>
                  <a:pt x="0" y="21600"/>
                </a:lnTo>
                <a:lnTo>
                  <a:pt x="21600" y="21600"/>
                </a:lnTo>
                <a:lnTo>
                  <a:pt x="2160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noChangeArrowheads="1"/>
          </p:cNvPicPr>
          <p:nvPr/>
        </p:nvPicPr>
        <p:blipFill>
          <a:blip r:embed="rId6">
            <a:extLst>
              <a:ext uri="{28A0092B-C50C-407E-A947-70E740481C1C}">
                <a14:useLocalDpi xmlns:a14="http://schemas.microsoft.com/office/drawing/2010/main" val="0"/>
              </a:ext>
            </a:extLst>
          </a:blip>
          <a:srcRect l="8488" t="9195" r="10298" b="15796"/>
          <a:stretch>
            <a:fillRect/>
          </a:stretch>
        </p:blipFill>
        <p:spPr bwMode="auto">
          <a:xfrm>
            <a:off x="5688978" y="11240897"/>
            <a:ext cx="5483410" cy="3392488"/>
          </a:xfrm>
          <a:custGeom>
            <a:avLst/>
            <a:gdLst/>
            <a:ahLst/>
            <a:cxnLst>
              <a:cxn ang="0">
                <a:pos x="r" y="vc"/>
              </a:cxn>
              <a:cxn ang="5400000">
                <a:pos x="hc" y="b"/>
              </a:cxn>
              <a:cxn ang="10800000">
                <a:pos x="l" y="vc"/>
              </a:cxn>
              <a:cxn ang="16200000">
                <a:pos x="hc" y="t"/>
              </a:cxn>
            </a:cxnLst>
            <a:rect l="0" t="0" r="r" b="b"/>
            <a:pathLst>
              <a:path w="21600" h="21600">
                <a:moveTo>
                  <a:pt x="0" y="0"/>
                </a:moveTo>
                <a:lnTo>
                  <a:pt x="0" y="21600"/>
                </a:lnTo>
                <a:lnTo>
                  <a:pt x="21600" y="21600"/>
                </a:lnTo>
                <a:lnTo>
                  <a:pt x="2160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Table 10"/>
          <p:cNvGraphicFramePr>
            <a:graphicFrameLocks noGrp="1"/>
          </p:cNvGraphicFramePr>
          <p:nvPr>
            <p:extLst>
              <p:ext uri="{D42A27DB-BD31-4B8C-83A1-F6EECF244321}">
                <p14:modId xmlns:p14="http://schemas.microsoft.com/office/powerpoint/2010/main" val="2053263202"/>
              </p:ext>
            </p:extLst>
          </p:nvPr>
        </p:nvGraphicFramePr>
        <p:xfrm>
          <a:off x="11706691" y="12260025"/>
          <a:ext cx="8928575" cy="10407635"/>
        </p:xfrm>
        <a:graphic>
          <a:graphicData uri="http://schemas.openxmlformats.org/drawingml/2006/table">
            <a:tbl>
              <a:tblPr>
                <a:tableStyleId>{5C22544A-7EE6-4342-B048-85BDC9FD1C3A}</a:tableStyleId>
              </a:tblPr>
              <a:tblGrid>
                <a:gridCol w="642539"/>
                <a:gridCol w="3960120"/>
                <a:gridCol w="2256999"/>
                <a:gridCol w="2068917"/>
              </a:tblGrid>
              <a:tr h="927160">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solidFill>
                  </a:tcPr>
                </a:tc>
                <a:tc gridSpan="2">
                  <a:txBody>
                    <a:bodyPr/>
                    <a:lstStyle/>
                    <a:p>
                      <a:pPr algn="just">
                        <a:lnSpc>
                          <a:spcPts val="1700"/>
                        </a:lnSpc>
                        <a:spcAft>
                          <a:spcPts val="0"/>
                        </a:spcAft>
                      </a:pPr>
                      <a:endParaRPr lang="en-US" sz="3000" b="1"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en-US" sz="3000" b="1" dirty="0" smtClean="0">
                          <a:effectLst/>
                          <a:latin typeface="Times New Roman" panose="02020603050405020304" pitchFamily="18" charset="0"/>
                          <a:cs typeface="Times New Roman" panose="02020603050405020304" pitchFamily="18" charset="0"/>
                        </a:rPr>
                        <a:t>Fatty </a:t>
                      </a:r>
                      <a:r>
                        <a:rPr lang="en-US" sz="3000" b="1" dirty="0">
                          <a:effectLst/>
                          <a:latin typeface="Times New Roman" panose="02020603050405020304" pitchFamily="18" charset="0"/>
                          <a:cs typeface="Times New Roman" panose="02020603050405020304" pitchFamily="18" charset="0"/>
                        </a:rPr>
                        <a:t>acids</a:t>
                      </a:r>
                      <a:endParaRPr lang="bg-BG" sz="3000" b="1"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solidFill>
                  </a:tcPr>
                </a:tc>
                <a:tc hMerge="1">
                  <a:txBody>
                    <a:bodyPr/>
                    <a:lstStyle/>
                    <a:p>
                      <a:endParaRPr lang="bg-BG"/>
                    </a:p>
                  </a:txBody>
                  <a:tcPr/>
                </a:tc>
                <a:tc>
                  <a:txBody>
                    <a:bodyPr/>
                    <a:lstStyle/>
                    <a:p>
                      <a:pPr algn="just">
                        <a:lnSpc>
                          <a:spcPts val="1700"/>
                        </a:lnSpc>
                        <a:spcAft>
                          <a:spcPts val="0"/>
                        </a:spcAft>
                      </a:pPr>
                      <a:r>
                        <a:rPr lang="en-US" sz="3000" b="1" dirty="0">
                          <a:effectLst/>
                          <a:latin typeface="Times New Roman" panose="02020603050405020304" pitchFamily="18" charset="0"/>
                          <a:cs typeface="Times New Roman" panose="02020603050405020304" pitchFamily="18" charset="0"/>
                        </a:rPr>
                        <a:t>Content</a:t>
                      </a:r>
                      <a:r>
                        <a:rPr lang="bg-BG" sz="3000" b="1" dirty="0">
                          <a:effectLst/>
                          <a:latin typeface="Times New Roman" panose="02020603050405020304" pitchFamily="18" charset="0"/>
                          <a:cs typeface="Times New Roman" panose="02020603050405020304" pitchFamily="18" charset="0"/>
                        </a:rPr>
                        <a:t>, %</a:t>
                      </a:r>
                      <a:endParaRPr lang="bg-BG" sz="3000" b="1"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solidFill>
                  </a:tcPr>
                </a:tc>
              </a:tr>
              <a:tr h="609666">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1</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u="none" dirty="0" smtClean="0">
                        <a:solidFill>
                          <a:schemeClr val="tx1"/>
                        </a:solidFill>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u="none" dirty="0" smtClean="0">
                          <a:solidFill>
                            <a:schemeClr val="tx1"/>
                          </a:solidFill>
                          <a:effectLst/>
                          <a:latin typeface="Times New Roman" panose="02020603050405020304" pitchFamily="18" charset="0"/>
                          <a:cs typeface="Times New Roman" panose="02020603050405020304" pitchFamily="18" charset="0"/>
                        </a:rPr>
                        <a:t>Capric </a:t>
                      </a:r>
                      <a:r>
                        <a:rPr lang="bg-BG" sz="3000" u="none" dirty="0">
                          <a:solidFill>
                            <a:schemeClr val="tx1"/>
                          </a:solidFill>
                          <a:effectLst/>
                          <a:latin typeface="Times New Roman" panose="02020603050405020304" pitchFamily="18" charset="0"/>
                          <a:cs typeface="Times New Roman" panose="02020603050405020304" pitchFamily="18" charset="0"/>
                        </a:rPr>
                        <a:t>acid</a:t>
                      </a:r>
                      <a:endParaRPr lang="bg-BG" sz="3000" u="none"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10:0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0.1 </a:t>
                      </a:r>
                      <a:r>
                        <a:rPr lang="bg-BG" sz="3000" dirty="0">
                          <a:effectLst/>
                          <a:latin typeface="Times New Roman" panose="02020603050405020304" pitchFamily="18" charset="0"/>
                          <a:cs typeface="Times New Roman" panose="02020603050405020304" pitchFamily="18" charset="0"/>
                        </a:rPr>
                        <a:t>± 0.0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r>
              <a:tr h="609666">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2</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Undecylic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11:0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0.1 </a:t>
                      </a:r>
                      <a:r>
                        <a:rPr lang="bg-BG" sz="3000" dirty="0">
                          <a:effectLst/>
                          <a:latin typeface="Times New Roman" panose="02020603050405020304" pitchFamily="18" charset="0"/>
                          <a:cs typeface="Times New Roman" panose="02020603050405020304" pitchFamily="18" charset="0"/>
                        </a:rPr>
                        <a:t>±0</a:t>
                      </a:r>
                      <a:r>
                        <a:rPr lang="en-US" sz="3000" dirty="0">
                          <a:effectLst/>
                          <a:latin typeface="Times New Roman" panose="02020603050405020304" pitchFamily="18" charset="0"/>
                          <a:cs typeface="Times New Roman" panose="02020603050405020304" pitchFamily="18" charset="0"/>
                        </a:rPr>
                        <a:t>.</a:t>
                      </a:r>
                      <a:r>
                        <a:rPr lang="bg-BG" sz="3000" dirty="0">
                          <a:effectLst/>
                          <a:latin typeface="Times New Roman" panose="02020603050405020304" pitchFamily="18" charset="0"/>
                          <a:cs typeface="Times New Roman" panose="02020603050405020304" pitchFamily="18" charset="0"/>
                        </a:rPr>
                        <a:t>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r>
              <a:tr h="634989">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3</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Myristic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14:0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0.6 ± 0.0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609666">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4</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Myristoleic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a:effectLst/>
                          <a:latin typeface="Times New Roman" panose="02020603050405020304" pitchFamily="18" charset="0"/>
                          <a:cs typeface="Times New Roman" panose="02020603050405020304" pitchFamily="18" charset="0"/>
                        </a:rPr>
                        <a:t>С </a:t>
                      </a:r>
                      <a:r>
                        <a:rPr lang="bg-BG" sz="3000" baseline="-25000">
                          <a:effectLst/>
                          <a:latin typeface="Times New Roman" panose="02020603050405020304" pitchFamily="18" charset="0"/>
                          <a:cs typeface="Times New Roman" panose="02020603050405020304" pitchFamily="18" charset="0"/>
                        </a:rPr>
                        <a:t>14:1</a:t>
                      </a:r>
                      <a:r>
                        <a:rPr lang="en-US" sz="3000" baseline="-25000">
                          <a:effectLst/>
                          <a:latin typeface="Times New Roman" panose="02020603050405020304" pitchFamily="18" charset="0"/>
                          <a:cs typeface="Times New Roman" panose="02020603050405020304" pitchFamily="18" charset="0"/>
                        </a:rPr>
                        <a:t> (9)</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0.2 ± 0.0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609666">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5</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Pentadecilyc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15:0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a:effectLst/>
                          <a:latin typeface="Times New Roman" panose="02020603050405020304" pitchFamily="18" charset="0"/>
                          <a:cs typeface="Times New Roman" panose="02020603050405020304" pitchFamily="18" charset="0"/>
                        </a:rPr>
                        <a:t>0.6 ± 0.1</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609666">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6</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Palmitic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16:0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31.2 ± 0.2</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609666">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7</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Palmitoleic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16:1</a:t>
                      </a:r>
                      <a:r>
                        <a:rPr lang="en-US" sz="3000" baseline="-25000" dirty="0">
                          <a:effectLst/>
                          <a:latin typeface="Times New Roman" panose="02020603050405020304" pitchFamily="18" charset="0"/>
                          <a:cs typeface="Times New Roman" panose="02020603050405020304" pitchFamily="18" charset="0"/>
                        </a:rPr>
                        <a:t> (9)</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a:effectLst/>
                          <a:latin typeface="Times New Roman" panose="02020603050405020304" pitchFamily="18" charset="0"/>
                          <a:cs typeface="Times New Roman" panose="02020603050405020304" pitchFamily="18" charset="0"/>
                        </a:rPr>
                        <a:t>0.4 ± 0.1</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609666">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8</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Margaric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17:0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a:effectLst/>
                          <a:latin typeface="Times New Roman" panose="02020603050405020304" pitchFamily="18" charset="0"/>
                          <a:cs typeface="Times New Roman" panose="02020603050405020304" pitchFamily="18" charset="0"/>
                        </a:rPr>
                        <a:t>0</a:t>
                      </a:r>
                      <a:r>
                        <a:rPr lang="en-US" sz="3000">
                          <a:effectLst/>
                          <a:latin typeface="Times New Roman" panose="02020603050405020304" pitchFamily="18" charset="0"/>
                          <a:cs typeface="Times New Roman" panose="02020603050405020304" pitchFamily="18" charset="0"/>
                        </a:rPr>
                        <a:t>.</a:t>
                      </a:r>
                      <a:r>
                        <a:rPr lang="bg-BG" sz="3000">
                          <a:effectLst/>
                          <a:latin typeface="Times New Roman" panose="02020603050405020304" pitchFamily="18" charset="0"/>
                          <a:cs typeface="Times New Roman" panose="02020603050405020304" pitchFamily="18" charset="0"/>
                        </a:rPr>
                        <a:t>1 ± 0</a:t>
                      </a:r>
                      <a:r>
                        <a:rPr lang="en-US" sz="3000">
                          <a:effectLst/>
                          <a:latin typeface="Times New Roman" panose="02020603050405020304" pitchFamily="18" charset="0"/>
                          <a:cs typeface="Times New Roman" panose="02020603050405020304" pitchFamily="18" charset="0"/>
                        </a:rPr>
                        <a:t>.</a:t>
                      </a:r>
                      <a:r>
                        <a:rPr lang="bg-BG" sz="3000">
                          <a:effectLst/>
                          <a:latin typeface="Times New Roman" panose="02020603050405020304" pitchFamily="18" charset="0"/>
                          <a:cs typeface="Times New Roman" panose="02020603050405020304" pitchFamily="18" charset="0"/>
                        </a:rPr>
                        <a:t>0</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609666">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9</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Stearic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18:0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a:effectLst/>
                          <a:latin typeface="Times New Roman" panose="02020603050405020304" pitchFamily="18" charset="0"/>
                          <a:cs typeface="Times New Roman" panose="02020603050405020304" pitchFamily="18" charset="0"/>
                        </a:rPr>
                        <a:t>0.1 ± 0.0</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576612">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1</a:t>
                      </a:r>
                      <a:r>
                        <a:rPr lang="en-US" sz="3000" dirty="0" smtClean="0">
                          <a:effectLst/>
                          <a:latin typeface="Times New Roman" panose="02020603050405020304" pitchFamily="18" charset="0"/>
                          <a:cs typeface="Times New Roman" panose="02020603050405020304" pitchFamily="18" charset="0"/>
                        </a:rPr>
                        <a:t>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Oleic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18:1</a:t>
                      </a:r>
                      <a:r>
                        <a:rPr lang="en-US" sz="3000" baseline="-25000" dirty="0">
                          <a:effectLst/>
                          <a:latin typeface="Times New Roman" panose="02020603050405020304" pitchFamily="18" charset="0"/>
                          <a:cs typeface="Times New Roman" panose="02020603050405020304" pitchFamily="18" charset="0"/>
                        </a:rPr>
                        <a:t> (9)</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a:effectLst/>
                          <a:latin typeface="Times New Roman" panose="02020603050405020304" pitchFamily="18" charset="0"/>
                          <a:cs typeface="Times New Roman" panose="02020603050405020304" pitchFamily="18" charset="0"/>
                        </a:rPr>
                        <a:t>8.8 ± 0.2</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697550">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11</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Linoleic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18:2</a:t>
                      </a:r>
                      <a:r>
                        <a:rPr lang="en-US" sz="3000" baseline="-25000" dirty="0">
                          <a:effectLst/>
                          <a:latin typeface="Times New Roman" panose="02020603050405020304" pitchFamily="18" charset="0"/>
                          <a:cs typeface="Times New Roman" panose="02020603050405020304" pitchFamily="18" charset="0"/>
                        </a:rPr>
                        <a:t> (9,12)</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a:effectLst/>
                          <a:latin typeface="Times New Roman" panose="02020603050405020304" pitchFamily="18" charset="0"/>
                          <a:cs typeface="Times New Roman" panose="02020603050405020304" pitchFamily="18" charset="0"/>
                        </a:rPr>
                        <a:t>44.2 ± 0.4</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831940">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12</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Pinolenic </a:t>
                      </a:r>
                      <a:r>
                        <a:rPr lang="bg-BG" sz="3000" dirty="0">
                          <a:effectLst/>
                          <a:latin typeface="Times New Roman" panose="02020603050405020304" pitchFamily="18" charset="0"/>
                          <a:cs typeface="Times New Roman" panose="02020603050405020304" pitchFamily="18" charset="0"/>
                        </a:rPr>
                        <a:t>acid </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18:3</a:t>
                      </a:r>
                      <a:r>
                        <a:rPr lang="bg-BG" sz="3000" dirty="0">
                          <a:effectLst/>
                          <a:latin typeface="Times New Roman" panose="02020603050405020304" pitchFamily="18" charset="0"/>
                          <a:cs typeface="Times New Roman" panose="02020603050405020304" pitchFamily="18" charset="0"/>
                        </a:rPr>
                        <a:t> (</a:t>
                      </a:r>
                      <a:r>
                        <a:rPr lang="bg-BG" sz="3000" baseline="-25000" dirty="0">
                          <a:effectLst/>
                          <a:latin typeface="Times New Roman" panose="02020603050405020304" pitchFamily="18" charset="0"/>
                          <a:cs typeface="Times New Roman" panose="02020603050405020304" pitchFamily="18" charset="0"/>
                        </a:rPr>
                        <a:t>5, 9, 12</a:t>
                      </a:r>
                      <a:r>
                        <a:rPr lang="bg-BG" sz="3000" dirty="0">
                          <a:effectLst/>
                          <a:latin typeface="Times New Roman" panose="02020603050405020304" pitchFamily="18" charset="0"/>
                          <a:cs typeface="Times New Roman" panose="02020603050405020304" pitchFamily="18" charset="0"/>
                        </a:rPr>
                        <a:t>-)</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10.5 ± 0.4</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970597">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13</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Linolenic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18:3</a:t>
                      </a:r>
                      <a:r>
                        <a:rPr lang="bg-BG" sz="3000" dirty="0">
                          <a:effectLst/>
                          <a:latin typeface="Times New Roman" panose="02020603050405020304" pitchFamily="18" charset="0"/>
                          <a:cs typeface="Times New Roman" panose="02020603050405020304" pitchFamily="18" charset="0"/>
                        </a:rPr>
                        <a:t> (</a:t>
                      </a:r>
                      <a:r>
                        <a:rPr lang="bg-BG" sz="3000" baseline="-25000" dirty="0">
                          <a:effectLst/>
                          <a:latin typeface="Times New Roman" panose="02020603050405020304" pitchFamily="18" charset="0"/>
                          <a:cs typeface="Times New Roman" panose="02020603050405020304" pitchFamily="18" charset="0"/>
                        </a:rPr>
                        <a:t>9, 12, 15</a:t>
                      </a:r>
                      <a:r>
                        <a:rPr lang="bg-BG" sz="3000" dirty="0">
                          <a:effectLst/>
                          <a:latin typeface="Times New Roman" panose="02020603050405020304" pitchFamily="18" charset="0"/>
                          <a:cs typeface="Times New Roman" panose="02020603050405020304" pitchFamily="18" charset="0"/>
                        </a:rPr>
                        <a:t>)</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3.0 ± 0.2</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r h="891459">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14</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endParaRPr lang="en-US" sz="30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3000" dirty="0" smtClean="0">
                          <a:effectLst/>
                          <a:latin typeface="Times New Roman" panose="02020603050405020304" pitchFamily="18" charset="0"/>
                          <a:cs typeface="Times New Roman" panose="02020603050405020304" pitchFamily="18" charset="0"/>
                        </a:rPr>
                        <a:t>Eicosadienoic </a:t>
                      </a:r>
                      <a:r>
                        <a:rPr lang="bg-BG" sz="3000" dirty="0">
                          <a:effectLst/>
                          <a:latin typeface="Times New Roman" panose="02020603050405020304" pitchFamily="18" charset="0"/>
                          <a:cs typeface="Times New Roman" panose="02020603050405020304" pitchFamily="18" charset="0"/>
                        </a:rPr>
                        <a:t>acid</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С </a:t>
                      </a:r>
                      <a:r>
                        <a:rPr lang="bg-BG" sz="3000" baseline="-25000" dirty="0">
                          <a:effectLst/>
                          <a:latin typeface="Times New Roman" panose="02020603050405020304" pitchFamily="18" charset="0"/>
                          <a:cs typeface="Times New Roman" panose="02020603050405020304" pitchFamily="18" charset="0"/>
                        </a:rPr>
                        <a:t>20:2</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just">
                        <a:lnSpc>
                          <a:spcPts val="1700"/>
                        </a:lnSpc>
                        <a:spcAft>
                          <a:spcPts val="0"/>
                        </a:spcAft>
                      </a:pPr>
                      <a:r>
                        <a:rPr lang="bg-BG" sz="3000" dirty="0">
                          <a:effectLst/>
                          <a:latin typeface="Times New Roman" panose="02020603050405020304" pitchFamily="18" charset="0"/>
                          <a:cs typeface="Times New Roman" panose="02020603050405020304" pitchFamily="18" charset="0"/>
                        </a:rPr>
                        <a:t>0.1 ± 0.0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r>
            </a:tbl>
          </a:graphicData>
        </a:graphic>
      </p:graphicFrame>
      <p:sp>
        <p:nvSpPr>
          <p:cNvPr id="32" name="Content Placeholder 2"/>
          <p:cNvSpPr>
            <a:spLocks noGrp="1"/>
          </p:cNvSpPr>
          <p:nvPr>
            <p:ph sz="half" idx="1"/>
          </p:nvPr>
        </p:nvSpPr>
        <p:spPr>
          <a:xfrm>
            <a:off x="613919" y="10237093"/>
            <a:ext cx="20021347" cy="744749"/>
          </a:xfrm>
          <a:solidFill>
            <a:srgbClr val="FFC000"/>
          </a:solidFill>
          <a:ln w="38100">
            <a:solidFill>
              <a:srgbClr val="00B050"/>
            </a:solidFill>
          </a:ln>
        </p:spPr>
        <p:txBody>
          <a:bodyPr wrap="square">
            <a:spAutoFit/>
          </a:bodyPr>
          <a:lstStyle/>
          <a:p>
            <a:pPr marL="0" indent="0" algn="ctr">
              <a:buNone/>
            </a:pPr>
            <a:r>
              <a:rPr lang="en-US" sz="4000" b="1" dirty="0" smtClean="0">
                <a:solidFill>
                  <a:schemeClr val="accent3">
                    <a:lumMod val="50000"/>
                  </a:schemeClr>
                </a:solidFill>
                <a:latin typeface="Times New Roman" panose="02020603050405020304" pitchFamily="18" charset="0"/>
                <a:cs typeface="Times New Roman" panose="02020603050405020304" pitchFamily="18" charset="0"/>
              </a:rPr>
              <a:t>RESULTS</a:t>
            </a:r>
            <a:endParaRPr lang="bg-BG" sz="4000" b="1" dirty="0">
              <a:solidFill>
                <a:schemeClr val="accent3">
                  <a:lumMod val="50000"/>
                </a:schemeClr>
              </a:solidFill>
              <a:latin typeface="Times New Roman" panose="02020603050405020304" pitchFamily="18" charset="0"/>
              <a:cs typeface="Times New Roman" panose="02020603050405020304" pitchFamily="18" charset="0"/>
            </a:endParaRPr>
          </a:p>
        </p:txBody>
      </p:sp>
      <p:pic>
        <p:nvPicPr>
          <p:cNvPr id="1029" name="Picture 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5234" y="15572279"/>
            <a:ext cx="6494857" cy="3927631"/>
          </a:xfrm>
          <a:custGeom>
            <a:avLst/>
            <a:gdLst/>
            <a:ahLst/>
            <a:cxnLst>
              <a:cxn ang="0">
                <a:pos x="r" y="vc"/>
              </a:cxn>
              <a:cxn ang="5400000">
                <a:pos x="hc" y="b"/>
              </a:cxn>
              <a:cxn ang="10800000">
                <a:pos x="l" y="vc"/>
              </a:cxn>
              <a:cxn ang="16200000">
                <a:pos x="hc" y="t"/>
              </a:cxn>
            </a:cxnLst>
            <a:rect l="0" t="0" r="r" b="b"/>
            <a:pathLst>
              <a:path w="21600" h="21600">
                <a:moveTo>
                  <a:pt x="0" y="0"/>
                </a:moveTo>
                <a:lnTo>
                  <a:pt x="0" y="21600"/>
                </a:lnTo>
                <a:lnTo>
                  <a:pt x="21600" y="21600"/>
                </a:lnTo>
                <a:lnTo>
                  <a:pt x="2160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Table 12"/>
          <p:cNvGraphicFramePr>
            <a:graphicFrameLocks noGrp="1"/>
          </p:cNvGraphicFramePr>
          <p:nvPr>
            <p:extLst>
              <p:ext uri="{D42A27DB-BD31-4B8C-83A1-F6EECF244321}">
                <p14:modId xmlns:p14="http://schemas.microsoft.com/office/powerpoint/2010/main" val="92878696"/>
              </p:ext>
            </p:extLst>
          </p:nvPr>
        </p:nvGraphicFramePr>
        <p:xfrm>
          <a:off x="389055" y="21032863"/>
          <a:ext cx="10599843" cy="3471574"/>
        </p:xfrm>
        <a:graphic>
          <a:graphicData uri="http://schemas.openxmlformats.org/drawingml/2006/table">
            <a:tbl>
              <a:tblPr>
                <a:tableStyleId>{5C22544A-7EE6-4342-B048-85BDC9FD1C3A}</a:tableStyleId>
              </a:tblPr>
              <a:tblGrid>
                <a:gridCol w="3173318"/>
                <a:gridCol w="2446414"/>
                <a:gridCol w="2668815"/>
                <a:gridCol w="2311296"/>
              </a:tblGrid>
              <a:tr h="805536">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err="1" smtClean="0">
                          <a:effectLst/>
                          <a:latin typeface="Times New Roman" panose="02020603050405020304" pitchFamily="18" charset="0"/>
                          <a:cs typeface="Times New Roman" panose="02020603050405020304" pitchFamily="18" charset="0"/>
                        </a:rPr>
                        <a:t>Мacro</a:t>
                      </a:r>
                      <a:r>
                        <a:rPr lang="en-GB" sz="3000" dirty="0" smtClean="0">
                          <a:effectLst/>
                          <a:latin typeface="Times New Roman" panose="02020603050405020304" pitchFamily="18" charset="0"/>
                          <a:cs typeface="Times New Roman" panose="02020603050405020304" pitchFamily="18" charset="0"/>
                        </a:rPr>
                        <a:t>-elements</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Content</a:t>
                      </a:r>
                      <a:r>
                        <a:rPr lang="en-GB" sz="3000" dirty="0">
                          <a:effectLst/>
                          <a:latin typeface="Times New Roman" panose="02020603050405020304" pitchFamily="18" charset="0"/>
                          <a:cs typeface="Times New Roman" panose="02020603050405020304" pitchFamily="18" charset="0"/>
                        </a:rPr>
                        <a:t>, mg/kg</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Micro-elements</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Content</a:t>
                      </a:r>
                      <a:r>
                        <a:rPr lang="en-GB" sz="3000" dirty="0">
                          <a:effectLst/>
                          <a:latin typeface="Times New Roman" panose="02020603050405020304" pitchFamily="18" charset="0"/>
                          <a:cs typeface="Times New Roman" panose="02020603050405020304" pitchFamily="18" charset="0"/>
                        </a:rPr>
                        <a:t>, mg/kg</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solidFill>
                  </a:tcPr>
                </a:tc>
              </a:tr>
              <a:tr h="441808">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Nitrogen </a:t>
                      </a:r>
                      <a:r>
                        <a:rPr lang="en-GB" sz="3000" dirty="0">
                          <a:effectLst/>
                          <a:latin typeface="Times New Roman" panose="02020603050405020304" pitchFamily="18" charset="0"/>
                          <a:cs typeface="Times New Roman" panose="02020603050405020304" pitchFamily="18" charset="0"/>
                        </a:rPr>
                        <a:t>(N)</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1.96</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Copper </a:t>
                      </a:r>
                      <a:r>
                        <a:rPr lang="en-GB" sz="3000" dirty="0">
                          <a:effectLst/>
                          <a:latin typeface="Times New Roman" panose="02020603050405020304" pitchFamily="18" charset="0"/>
                          <a:cs typeface="Times New Roman" panose="02020603050405020304" pitchFamily="18" charset="0"/>
                        </a:rPr>
                        <a:t>(Cu)</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21.02</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r>
              <a:tr h="441808">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Phosphorus </a:t>
                      </a:r>
                      <a:r>
                        <a:rPr lang="en-GB" sz="3000" dirty="0">
                          <a:effectLst/>
                          <a:latin typeface="Times New Roman" panose="02020603050405020304" pitchFamily="18" charset="0"/>
                          <a:cs typeface="Times New Roman" panose="02020603050405020304" pitchFamily="18" charset="0"/>
                        </a:rPr>
                        <a:t>(P)</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0.08</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r>
                        <a:rPr lang="en-GB" sz="3000">
                          <a:effectLst/>
                          <a:latin typeface="Times New Roman" panose="02020603050405020304" pitchFamily="18" charset="0"/>
                          <a:cs typeface="Times New Roman" panose="02020603050405020304" pitchFamily="18" charset="0"/>
                        </a:rPr>
                        <a:t> </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r>
                        <a:rPr lang="en-GB" sz="3000" dirty="0">
                          <a:effectLst/>
                          <a:latin typeface="Times New Roman" panose="02020603050405020304" pitchFamily="18" charset="0"/>
                          <a:cs typeface="Times New Roman" panose="02020603050405020304" pitchFamily="18" charset="0"/>
                        </a:rPr>
                        <a:t> </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r>
              <a:tr h="441808">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Potassium </a:t>
                      </a:r>
                      <a:r>
                        <a:rPr lang="en-GB" sz="3000" dirty="0">
                          <a:effectLst/>
                          <a:latin typeface="Times New Roman" panose="02020603050405020304" pitchFamily="18" charset="0"/>
                          <a:cs typeface="Times New Roman" panose="02020603050405020304" pitchFamily="18" charset="0"/>
                        </a:rPr>
                        <a:t>(K)</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8048.00</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en-GB" sz="3000">
                          <a:effectLst/>
                          <a:latin typeface="Times New Roman" panose="02020603050405020304" pitchFamily="18" charset="0"/>
                          <a:cs typeface="Times New Roman" panose="02020603050405020304" pitchFamily="18" charset="0"/>
                        </a:rPr>
                        <a:t> </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r>
                        <a:rPr lang="en-GB" sz="3000">
                          <a:effectLst/>
                          <a:latin typeface="Times New Roman" panose="02020603050405020304" pitchFamily="18" charset="0"/>
                          <a:cs typeface="Times New Roman" panose="02020603050405020304" pitchFamily="18" charset="0"/>
                        </a:rPr>
                        <a:t> </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r>
              <a:tr h="441808">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Magnesium </a:t>
                      </a:r>
                      <a:r>
                        <a:rPr lang="en-GB" sz="3000" dirty="0">
                          <a:effectLst/>
                          <a:latin typeface="Times New Roman" panose="02020603050405020304" pitchFamily="18" charset="0"/>
                          <a:cs typeface="Times New Roman" panose="02020603050405020304" pitchFamily="18" charset="0"/>
                        </a:rPr>
                        <a:t>(Mg)</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172.99</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en-GB" sz="3000" dirty="0">
                          <a:effectLst/>
                          <a:latin typeface="Times New Roman" panose="02020603050405020304" pitchFamily="18" charset="0"/>
                          <a:cs typeface="Times New Roman" panose="02020603050405020304" pitchFamily="18" charset="0"/>
                        </a:rPr>
                        <a:t> </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en-GB" sz="3000">
                          <a:effectLst/>
                          <a:latin typeface="Times New Roman" panose="02020603050405020304" pitchFamily="18" charset="0"/>
                          <a:cs typeface="Times New Roman" panose="02020603050405020304" pitchFamily="18" charset="0"/>
                        </a:rPr>
                        <a:t> </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r>
              <a:tr h="456998">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Sodium </a:t>
                      </a:r>
                      <a:r>
                        <a:rPr lang="en-GB" sz="3000" dirty="0">
                          <a:effectLst/>
                          <a:latin typeface="Times New Roman" panose="02020603050405020304" pitchFamily="18" charset="0"/>
                          <a:cs typeface="Times New Roman" panose="02020603050405020304" pitchFamily="18" charset="0"/>
                        </a:rPr>
                        <a:t>(Na)</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endParaRPr lang="en-GB" sz="3000" dirty="0" smtClean="0">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GB" sz="3000" dirty="0" smtClean="0">
                          <a:effectLst/>
                          <a:latin typeface="Times New Roman" panose="02020603050405020304" pitchFamily="18" charset="0"/>
                          <a:cs typeface="Times New Roman" panose="02020603050405020304" pitchFamily="18" charset="0"/>
                        </a:rPr>
                        <a:t>6.76</a:t>
                      </a:r>
                      <a:endParaRPr lang="bg-BG" sz="30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en-GB" sz="3000">
                          <a:effectLst/>
                          <a:latin typeface="Times New Roman" panose="02020603050405020304" pitchFamily="18" charset="0"/>
                          <a:cs typeface="Times New Roman" panose="02020603050405020304" pitchFamily="18" charset="0"/>
                        </a:rPr>
                        <a:t> </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en-GB" sz="3000">
                          <a:effectLst/>
                          <a:latin typeface="Times New Roman" panose="02020603050405020304" pitchFamily="18" charset="0"/>
                          <a:cs typeface="Times New Roman" panose="02020603050405020304" pitchFamily="18" charset="0"/>
                        </a:rPr>
                        <a:t> </a:t>
                      </a:r>
                      <a:endParaRPr lang="bg-BG" sz="300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r>
              <a:tr h="441808">
                <a:tc>
                  <a:txBody>
                    <a:bodyPr/>
                    <a:lstStyle/>
                    <a:p>
                      <a:pPr algn="ctr">
                        <a:lnSpc>
                          <a:spcPts val="1700"/>
                        </a:lnSpc>
                        <a:spcAft>
                          <a:spcPts val="0"/>
                        </a:spcAft>
                      </a:pPr>
                      <a:endParaRPr lang="en-US" sz="3000" strike="noStrike" dirty="0" smtClean="0">
                        <a:solidFill>
                          <a:schemeClr val="tx1"/>
                        </a:solidFill>
                        <a:effectLst/>
                        <a:latin typeface="Times New Roman" panose="02020603050405020304" pitchFamily="18" charset="0"/>
                        <a:cs typeface="Times New Roman" panose="02020603050405020304" pitchFamily="18" charset="0"/>
                      </a:endParaRPr>
                    </a:p>
                    <a:p>
                      <a:pPr algn="ctr">
                        <a:lnSpc>
                          <a:spcPts val="1700"/>
                        </a:lnSpc>
                        <a:spcAft>
                          <a:spcPts val="0"/>
                        </a:spcAft>
                      </a:pPr>
                      <a:r>
                        <a:rPr lang="bg-BG" sz="3000" strike="noStrike" dirty="0" err="1" smtClean="0">
                          <a:solidFill>
                            <a:schemeClr val="tx1"/>
                          </a:solidFill>
                          <a:effectLst/>
                          <a:latin typeface="Times New Roman" panose="02020603050405020304" pitchFamily="18" charset="0"/>
                          <a:cs typeface="Times New Roman" panose="02020603050405020304" pitchFamily="18" charset="0"/>
                        </a:rPr>
                        <a:t>Calcium</a:t>
                      </a:r>
                      <a:r>
                        <a:rPr lang="bg-BG" sz="3000" strike="noStrike" dirty="0" smtClean="0">
                          <a:solidFill>
                            <a:schemeClr val="tx1"/>
                          </a:solidFill>
                          <a:effectLst/>
                          <a:latin typeface="Times New Roman" panose="02020603050405020304" pitchFamily="18" charset="0"/>
                          <a:cs typeface="Times New Roman" panose="02020603050405020304" pitchFamily="18" charset="0"/>
                        </a:rPr>
                        <a:t> (Са)</a:t>
                      </a:r>
                      <a:endParaRPr lang="bg-BG" sz="3000" strike="noStrike"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ctr">
                        <a:lnSpc>
                          <a:spcPts val="1700"/>
                        </a:lnSpc>
                        <a:spcAft>
                          <a:spcPts val="0"/>
                        </a:spcAft>
                      </a:pPr>
                      <a:endParaRPr lang="en-US" sz="3000" strike="noStrike" dirty="0" smtClean="0">
                        <a:solidFill>
                          <a:srgbClr val="FF0000"/>
                        </a:solidFill>
                        <a:effectLst/>
                        <a:latin typeface="Times New Roman" panose="02020603050405020304" pitchFamily="18" charset="0"/>
                        <a:cs typeface="Times New Roman" panose="02020603050405020304" pitchFamily="18" charset="0"/>
                      </a:endParaRPr>
                    </a:p>
                    <a:p>
                      <a:pPr algn="ctr">
                        <a:lnSpc>
                          <a:spcPts val="1700"/>
                        </a:lnSpc>
                        <a:spcAft>
                          <a:spcPts val="0"/>
                        </a:spcAft>
                      </a:pPr>
                      <a:r>
                        <a:rPr lang="en-US" sz="3000" strike="noStrike" dirty="0" smtClean="0">
                          <a:solidFill>
                            <a:schemeClr val="tx1"/>
                          </a:solidFill>
                          <a:effectLst/>
                          <a:latin typeface="Times New Roman" panose="02020603050405020304" pitchFamily="18" charset="0"/>
                          <a:cs typeface="Times New Roman" panose="02020603050405020304" pitchFamily="18" charset="0"/>
                        </a:rPr>
                        <a:t>-</a:t>
                      </a:r>
                      <a:r>
                        <a:rPr lang="bg-BG" sz="3000" strike="noStrike" dirty="0" smtClean="0">
                          <a:solidFill>
                            <a:schemeClr val="tx1"/>
                          </a:solidFill>
                          <a:effectLst/>
                          <a:latin typeface="Times New Roman" panose="02020603050405020304" pitchFamily="18" charset="0"/>
                          <a:cs typeface="Times New Roman" panose="02020603050405020304" pitchFamily="18" charset="0"/>
                        </a:rPr>
                        <a:t>*</a:t>
                      </a:r>
                      <a:endParaRPr lang="bg-BG" sz="3000" strike="noStrike"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bg-BG" sz="3000" strike="sngStrike"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bg-BG" sz="3000" strike="sngStrike"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738932424"/>
              </p:ext>
            </p:extLst>
          </p:nvPr>
        </p:nvGraphicFramePr>
        <p:xfrm>
          <a:off x="11864224" y="23968878"/>
          <a:ext cx="9059796" cy="4921243"/>
        </p:xfrm>
        <a:graphic>
          <a:graphicData uri="http://schemas.openxmlformats.org/drawingml/2006/table">
            <a:tbl>
              <a:tblPr>
                <a:tableStyleId>{5C22544A-7EE6-4342-B048-85BDC9FD1C3A}</a:tableStyleId>
              </a:tblPr>
              <a:tblGrid>
                <a:gridCol w="2449197"/>
                <a:gridCol w="2203533"/>
                <a:gridCol w="2488010"/>
                <a:gridCol w="1919056"/>
              </a:tblGrid>
              <a:tr h="690217">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Amino acid</a:t>
                      </a: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Content</a:t>
                      </a:r>
                      <a:r>
                        <a:rPr lang="bg-BG" sz="2800" dirty="0">
                          <a:effectLst/>
                          <a:latin typeface="Times New Roman" panose="02020603050405020304" pitchFamily="18" charset="0"/>
                          <a:cs typeface="Times New Roman" panose="02020603050405020304" pitchFamily="18" charset="0"/>
                        </a:rPr>
                        <a:t>, mg/g</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Amino </a:t>
                      </a:r>
                      <a:r>
                        <a:rPr lang="bg-BG" sz="2800" dirty="0">
                          <a:effectLst/>
                          <a:latin typeface="Times New Roman" panose="02020603050405020304" pitchFamily="18" charset="0"/>
                          <a:cs typeface="Times New Roman" panose="02020603050405020304" pitchFamily="18" charset="0"/>
                        </a:rPr>
                        <a:t>acid</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Content</a:t>
                      </a:r>
                      <a:r>
                        <a:rPr lang="bg-BG" sz="2800" dirty="0">
                          <a:effectLst/>
                          <a:latin typeface="Times New Roman" panose="02020603050405020304" pitchFamily="18" charset="0"/>
                          <a:cs typeface="Times New Roman" panose="02020603050405020304" pitchFamily="18" charset="0"/>
                        </a:rPr>
                        <a:t>, mg/g</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solidFill>
                  </a:tcPr>
                </a:tc>
              </a:tr>
              <a:tr h="470114">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Asparagine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3.92 </a:t>
                      </a:r>
                      <a:r>
                        <a:rPr lang="bg-BG" sz="2800" dirty="0">
                          <a:effectLst/>
                          <a:latin typeface="Times New Roman" panose="02020603050405020304" pitchFamily="18" charset="0"/>
                          <a:cs typeface="Times New Roman" panose="02020603050405020304" pitchFamily="18" charset="0"/>
                        </a:rPr>
                        <a:t>± 0.03</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Cysteine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0.02 </a:t>
                      </a:r>
                      <a:r>
                        <a:rPr lang="bg-BG" sz="2800" dirty="0">
                          <a:effectLst/>
                          <a:latin typeface="Times New Roman" panose="02020603050405020304" pitchFamily="18" charset="0"/>
                          <a:cs typeface="Times New Roman" panose="02020603050405020304" pitchFamily="18" charset="0"/>
                        </a:rPr>
                        <a:t>± 0.0</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r>
              <a:tr h="470114">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Serine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3.79 </a:t>
                      </a:r>
                      <a:r>
                        <a:rPr lang="bg-BG" sz="2800" dirty="0">
                          <a:effectLst/>
                          <a:latin typeface="Times New Roman" panose="02020603050405020304" pitchFamily="18" charset="0"/>
                          <a:cs typeface="Times New Roman" panose="02020603050405020304" pitchFamily="18" charset="0"/>
                        </a:rPr>
                        <a:t>± 0.03</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Tyrosine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2.05 </a:t>
                      </a:r>
                      <a:r>
                        <a:rPr lang="bg-BG" sz="2800" dirty="0">
                          <a:effectLst/>
                          <a:latin typeface="Times New Roman" panose="02020603050405020304" pitchFamily="18" charset="0"/>
                          <a:cs typeface="Times New Roman" panose="02020603050405020304" pitchFamily="18" charset="0"/>
                        </a:rPr>
                        <a:t>± 0.01</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r>
              <a:tr h="470114">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Glutamic </a:t>
                      </a:r>
                      <a:r>
                        <a:rPr lang="bg-BG" sz="2800" dirty="0">
                          <a:effectLst/>
                          <a:latin typeface="Times New Roman" panose="02020603050405020304" pitchFamily="18" charset="0"/>
                          <a:cs typeface="Times New Roman" panose="02020603050405020304" pitchFamily="18" charset="0"/>
                        </a:rPr>
                        <a:t>acid</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3.00 </a:t>
                      </a:r>
                      <a:r>
                        <a:rPr lang="bg-BG" sz="2800" dirty="0">
                          <a:effectLst/>
                          <a:latin typeface="Times New Roman" panose="02020603050405020304" pitchFamily="18" charset="0"/>
                          <a:cs typeface="Times New Roman" panose="02020603050405020304" pitchFamily="18" charset="0"/>
                        </a:rPr>
                        <a:t>± 0.02</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Valine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2.33 </a:t>
                      </a:r>
                      <a:r>
                        <a:rPr lang="bg-BG" sz="2800" dirty="0">
                          <a:effectLst/>
                          <a:latin typeface="Times New Roman" panose="02020603050405020304" pitchFamily="18" charset="0"/>
                          <a:cs typeface="Times New Roman" panose="02020603050405020304" pitchFamily="18" charset="0"/>
                        </a:rPr>
                        <a:t>± 0.01</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r>
              <a:tr h="470114">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Glycine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1.73 </a:t>
                      </a:r>
                      <a:r>
                        <a:rPr lang="bg-BG" sz="2800" dirty="0">
                          <a:effectLst/>
                          <a:latin typeface="Times New Roman" panose="02020603050405020304" pitchFamily="18" charset="0"/>
                          <a:cs typeface="Times New Roman" panose="02020603050405020304" pitchFamily="18" charset="0"/>
                        </a:rPr>
                        <a:t>± 0.01</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Methionine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0.43 </a:t>
                      </a:r>
                      <a:r>
                        <a:rPr lang="bg-BG" sz="2800" dirty="0">
                          <a:effectLst/>
                          <a:latin typeface="Times New Roman" panose="02020603050405020304" pitchFamily="18" charset="0"/>
                          <a:cs typeface="Times New Roman" panose="02020603050405020304" pitchFamily="18" charset="0"/>
                        </a:rPr>
                        <a:t>± 0.</a:t>
                      </a:r>
                      <a:r>
                        <a:rPr lang="en-US" sz="2800" dirty="0">
                          <a:effectLst/>
                          <a:latin typeface="Times New Roman" panose="02020603050405020304" pitchFamily="18" charset="0"/>
                          <a:cs typeface="Times New Roman" panose="02020603050405020304" pitchFamily="18" charset="0"/>
                        </a:rPr>
                        <a:t>0</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r>
              <a:tr h="470114">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Histidine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0.05 </a:t>
                      </a:r>
                      <a:r>
                        <a:rPr lang="bg-BG" sz="2800" dirty="0">
                          <a:effectLst/>
                          <a:latin typeface="Times New Roman" panose="02020603050405020304" pitchFamily="18" charset="0"/>
                          <a:cs typeface="Times New Roman" panose="02020603050405020304" pitchFamily="18" charset="0"/>
                        </a:rPr>
                        <a:t>± 0.0</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Lysine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2.85 </a:t>
                      </a:r>
                      <a:r>
                        <a:rPr lang="bg-BG" sz="2800" dirty="0">
                          <a:effectLst/>
                          <a:latin typeface="Times New Roman" panose="02020603050405020304" pitchFamily="18" charset="0"/>
                          <a:cs typeface="Times New Roman" panose="02020603050405020304" pitchFamily="18" charset="0"/>
                        </a:rPr>
                        <a:t>± 0.01</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r>
              <a:tr h="470114">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Arginine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3.32 </a:t>
                      </a:r>
                      <a:r>
                        <a:rPr lang="bg-BG" sz="2800" dirty="0">
                          <a:effectLst/>
                          <a:latin typeface="Times New Roman" panose="02020603050405020304" pitchFamily="18" charset="0"/>
                          <a:cs typeface="Times New Roman" panose="02020603050405020304" pitchFamily="18" charset="0"/>
                        </a:rPr>
                        <a:t>± 0.03</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Isoleucine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2.28 </a:t>
                      </a:r>
                      <a:r>
                        <a:rPr lang="bg-BG" sz="2800" dirty="0">
                          <a:effectLst/>
                          <a:latin typeface="Times New Roman" panose="02020603050405020304" pitchFamily="18" charset="0"/>
                          <a:cs typeface="Times New Roman" panose="02020603050405020304" pitchFamily="18" charset="0"/>
                        </a:rPr>
                        <a:t>± 0.01</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r>
              <a:tr h="470114">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Thryptophan</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2.44 </a:t>
                      </a:r>
                      <a:r>
                        <a:rPr lang="bg-BG" sz="2800" dirty="0">
                          <a:effectLst/>
                          <a:latin typeface="Times New Roman" panose="02020603050405020304" pitchFamily="18" charset="0"/>
                          <a:cs typeface="Times New Roman" panose="02020603050405020304" pitchFamily="18" charset="0"/>
                        </a:rPr>
                        <a:t>± 0.01</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Leucine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0.45 </a:t>
                      </a:r>
                      <a:r>
                        <a:rPr lang="bg-BG" sz="2800" dirty="0">
                          <a:effectLst/>
                          <a:latin typeface="Times New Roman" panose="02020603050405020304" pitchFamily="18" charset="0"/>
                          <a:cs typeface="Times New Roman" panose="02020603050405020304" pitchFamily="18" charset="0"/>
                        </a:rPr>
                        <a:t>± 0.0</a:t>
                      </a:r>
                      <a:r>
                        <a:rPr lang="en-US" sz="2800" dirty="0">
                          <a:effectLst/>
                          <a:latin typeface="Times New Roman" panose="02020603050405020304" pitchFamily="18" charset="0"/>
                          <a:cs typeface="Times New Roman" panose="02020603050405020304" pitchFamily="18" charset="0"/>
                        </a:rPr>
                        <a:t>1</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r>
              <a:tr h="470114">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Alanine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3.65 </a:t>
                      </a:r>
                      <a:r>
                        <a:rPr lang="bg-BG" sz="2800" dirty="0">
                          <a:effectLst/>
                          <a:latin typeface="Times New Roman" panose="02020603050405020304" pitchFamily="18" charset="0"/>
                          <a:cs typeface="Times New Roman" panose="02020603050405020304" pitchFamily="18" charset="0"/>
                        </a:rPr>
                        <a:t>± 0.03</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Phenylalanine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2.98 </a:t>
                      </a:r>
                      <a:r>
                        <a:rPr lang="bg-BG" sz="2800" dirty="0">
                          <a:effectLst/>
                          <a:latin typeface="Times New Roman" panose="02020603050405020304" pitchFamily="18" charset="0"/>
                          <a:cs typeface="Times New Roman" panose="02020603050405020304" pitchFamily="18" charset="0"/>
                        </a:rPr>
                        <a:t>± 0.01</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r>
              <a:tr h="470114">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Proline</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endParaRPr lang="en-US" sz="2800" dirty="0" smtClean="0">
                        <a:effectLst/>
                        <a:latin typeface="Times New Roman" panose="02020603050405020304" pitchFamily="18" charset="0"/>
                        <a:cs typeface="Times New Roman" panose="02020603050405020304" pitchFamily="18" charset="0"/>
                      </a:endParaRPr>
                    </a:p>
                    <a:p>
                      <a:pPr algn="just">
                        <a:lnSpc>
                          <a:spcPts val="1700"/>
                        </a:lnSpc>
                        <a:spcAft>
                          <a:spcPts val="0"/>
                        </a:spcAft>
                      </a:pPr>
                      <a:r>
                        <a:rPr lang="bg-BG" sz="2800" dirty="0" smtClean="0">
                          <a:effectLst/>
                          <a:latin typeface="Times New Roman" panose="02020603050405020304" pitchFamily="18" charset="0"/>
                          <a:cs typeface="Times New Roman" panose="02020603050405020304" pitchFamily="18" charset="0"/>
                        </a:rPr>
                        <a:t>2.69 </a:t>
                      </a:r>
                      <a:r>
                        <a:rPr lang="bg-BG" sz="2800" dirty="0">
                          <a:effectLst/>
                          <a:latin typeface="Times New Roman" panose="02020603050405020304" pitchFamily="18" charset="0"/>
                          <a:cs typeface="Times New Roman" panose="02020603050405020304" pitchFamily="18" charset="0"/>
                        </a:rPr>
                        <a:t>± 0.01</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60000"/>
                        <a:lumOff val="40000"/>
                      </a:schemeClr>
                    </a:solidFill>
                  </a:tcPr>
                </a:tc>
                <a:tc>
                  <a:txBody>
                    <a:bodyPr/>
                    <a:lstStyle/>
                    <a:p>
                      <a:pPr algn="just">
                        <a:lnSpc>
                          <a:spcPts val="1700"/>
                        </a:lnSpc>
                        <a:spcAft>
                          <a:spcPts val="0"/>
                        </a:spcAft>
                      </a:pPr>
                      <a:r>
                        <a:rPr lang="bg-BG" sz="2800" dirty="0">
                          <a:effectLst/>
                          <a:latin typeface="Times New Roman" panose="02020603050405020304" pitchFamily="18" charset="0"/>
                          <a:cs typeface="Times New Roman" panose="02020603050405020304" pitchFamily="18" charset="0"/>
                        </a:rPr>
                        <a:t> </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c>
                  <a:txBody>
                    <a:bodyPr/>
                    <a:lstStyle/>
                    <a:p>
                      <a:pPr algn="just">
                        <a:lnSpc>
                          <a:spcPts val="1700"/>
                        </a:lnSpc>
                        <a:spcAft>
                          <a:spcPts val="0"/>
                        </a:spcAft>
                      </a:pPr>
                      <a:r>
                        <a:rPr lang="bg-BG" sz="2800" dirty="0">
                          <a:effectLst/>
                          <a:latin typeface="Times New Roman" panose="02020603050405020304" pitchFamily="18" charset="0"/>
                          <a:cs typeface="Times New Roman" panose="02020603050405020304" pitchFamily="18" charset="0"/>
                        </a:rPr>
                        <a:t> </a:t>
                      </a:r>
                      <a:endParaRPr lang="bg-BG" sz="280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3">
                        <a:lumMod val="60000"/>
                        <a:lumOff val="40000"/>
                      </a:schemeClr>
                    </a:solidFill>
                  </a:tcPr>
                </a:tc>
              </a:tr>
            </a:tbl>
          </a:graphicData>
        </a:graphic>
      </p:graphicFrame>
      <p:sp>
        <p:nvSpPr>
          <p:cNvPr id="36" name="Content Placeholder 2"/>
          <p:cNvSpPr txBox="1">
            <a:spLocks/>
          </p:cNvSpPr>
          <p:nvPr/>
        </p:nvSpPr>
        <p:spPr bwMode="auto">
          <a:xfrm>
            <a:off x="23296" y="20194171"/>
            <a:ext cx="11466549" cy="649796"/>
          </a:xfrm>
          <a:prstGeom prst="rect">
            <a:avLst/>
          </a:prstGeom>
          <a:noFill/>
          <a:ln w="9525">
            <a:noFill/>
            <a:miter lim="800000"/>
            <a:headEnd/>
            <a:tailEnd/>
          </a:ln>
        </p:spPr>
        <p:txBody>
          <a:bodyPr vert="horz" wrap="square" lIns="216781" tIns="108396" rIns="216781" bIns="108396" numCol="1" anchor="t" anchorCtr="0" compatLnSpc="1">
            <a:prstTxWarp prst="textNoShape">
              <a:avLst/>
            </a:prstTxWarp>
            <a:spAutoFit/>
          </a:bodyPr>
          <a:lstStyle>
            <a:lvl1pPr marL="479425" indent="-479425" algn="l" defTabSz="1277938" rtl="0" fontAlgn="base">
              <a:spcBef>
                <a:spcPct val="20000"/>
              </a:spcBef>
              <a:spcAft>
                <a:spcPct val="0"/>
              </a:spcAft>
              <a:buFont typeface="Arial" charset="0"/>
              <a:buChar char="•"/>
              <a:defRPr sz="3900" kern="1200">
                <a:solidFill>
                  <a:schemeClr val="tx1"/>
                </a:solidFill>
                <a:latin typeface="+mn-lt"/>
                <a:ea typeface="+mn-ea"/>
                <a:cs typeface="+mn-cs"/>
              </a:defRPr>
            </a:lvl1pPr>
            <a:lvl2pPr marL="1038225" indent="-398463" algn="l" defTabSz="1277938" rtl="0" fontAlgn="base">
              <a:spcBef>
                <a:spcPct val="20000"/>
              </a:spcBef>
              <a:spcAft>
                <a:spcPct val="0"/>
              </a:spcAft>
              <a:buFont typeface="Arial" charset="0"/>
              <a:buChar char="–"/>
              <a:defRPr sz="3400" kern="1200">
                <a:solidFill>
                  <a:schemeClr val="tx1"/>
                </a:solidFill>
                <a:latin typeface="+mn-lt"/>
                <a:ea typeface="+mn-ea"/>
                <a:cs typeface="+mn-cs"/>
              </a:defRPr>
            </a:lvl2pPr>
            <a:lvl3pPr marL="1598613" indent="-319088" algn="l" defTabSz="1277938" rtl="0" fontAlgn="base">
              <a:spcBef>
                <a:spcPct val="20000"/>
              </a:spcBef>
              <a:spcAft>
                <a:spcPct val="0"/>
              </a:spcAft>
              <a:buFont typeface="Arial" charset="0"/>
              <a:buChar char="•"/>
              <a:defRPr sz="2800" kern="1200">
                <a:solidFill>
                  <a:schemeClr val="tx1"/>
                </a:solidFill>
                <a:latin typeface="+mn-lt"/>
                <a:ea typeface="+mn-ea"/>
                <a:cs typeface="+mn-cs"/>
              </a:defRPr>
            </a:lvl3pPr>
            <a:lvl4pPr marL="2238375"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4pPr>
            <a:lvl5pPr marL="2878138"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5pPr>
            <a:lvl6pPr marL="3518327"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4158022"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797720"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5437418"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buNone/>
            </a:pPr>
            <a:r>
              <a:rPr lang="en-US" sz="2600" b="1" dirty="0">
                <a:latin typeface="Times New Roman" panose="02020603050405020304" pitchFamily="18" charset="0"/>
                <a:cs typeface="Times New Roman" panose="02020603050405020304" pitchFamily="18" charset="0"/>
              </a:rPr>
              <a:t>T</a:t>
            </a:r>
            <a:r>
              <a:rPr lang="bg-BG" sz="2600" b="1" dirty="0" smtClean="0">
                <a:latin typeface="Times New Roman" panose="02020603050405020304" pitchFamily="18" charset="0"/>
                <a:cs typeface="Times New Roman" panose="02020603050405020304" pitchFamily="18" charset="0"/>
              </a:rPr>
              <a:t>able </a:t>
            </a:r>
            <a:r>
              <a:rPr lang="en-US" sz="2600" b="1" dirty="0">
                <a:latin typeface="Times New Roman" panose="02020603050405020304" pitchFamily="18" charset="0"/>
                <a:cs typeface="Times New Roman" panose="02020603050405020304" pitchFamily="18" charset="0"/>
              </a:rPr>
              <a:t>3</a:t>
            </a:r>
            <a:r>
              <a:rPr lang="bg-BG" sz="2600" b="1" dirty="0" smtClean="0">
                <a:latin typeface="Times New Roman" panose="02020603050405020304" pitchFamily="18" charset="0"/>
                <a:cs typeface="Times New Roman" panose="02020603050405020304" pitchFamily="18" charset="0"/>
              </a:rPr>
              <a:t>.</a:t>
            </a:r>
            <a:r>
              <a:rPr lang="bg-BG" sz="2600" dirty="0" smtClean="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Macro- and micro-elements concentrations in seedcakes of </a:t>
            </a:r>
            <a:r>
              <a:rPr lang="bg-BG" sz="2800" i="1" dirty="0">
                <a:latin typeface="Times New Roman" panose="02020603050405020304" pitchFamily="18" charset="0"/>
                <a:cs typeface="Times New Roman" panose="02020603050405020304" pitchFamily="18" charset="0"/>
              </a:rPr>
              <a:t>P. </a:t>
            </a:r>
            <a:r>
              <a:rPr lang="bg-BG" sz="2800" i="1" dirty="0" err="1" smtClean="0">
                <a:latin typeface="Times New Roman" panose="02020603050405020304" pitchFamily="18" charset="0"/>
                <a:cs typeface="Times New Roman" panose="02020603050405020304" pitchFamily="18" charset="0"/>
              </a:rPr>
              <a:t>nigra</a:t>
            </a:r>
            <a:endParaRPr lang="bg-BG" sz="2800" dirty="0">
              <a:latin typeface="Times New Roman" panose="02020603050405020304" pitchFamily="18" charset="0"/>
              <a:cs typeface="Times New Roman" panose="02020603050405020304" pitchFamily="18" charset="0"/>
            </a:endParaRPr>
          </a:p>
        </p:txBody>
      </p:sp>
      <p:sp>
        <p:nvSpPr>
          <p:cNvPr id="18" name="Rectangle 17"/>
          <p:cNvSpPr/>
          <p:nvPr/>
        </p:nvSpPr>
        <p:spPr>
          <a:xfrm>
            <a:off x="11291942" y="29294839"/>
            <a:ext cx="10038942" cy="861774"/>
          </a:xfrm>
          <a:prstGeom prst="rect">
            <a:avLst/>
          </a:prstGeom>
          <a:ln w="38100">
            <a:solidFill>
              <a:srgbClr val="00B050"/>
            </a:solidFill>
          </a:ln>
        </p:spPr>
        <p:txBody>
          <a:bodyPr wrap="square">
            <a:spAutoFit/>
          </a:bodyPr>
          <a:lstStyle/>
          <a:p>
            <a:r>
              <a:rPr lang="en-GB" sz="2500" dirty="0" smtClean="0"/>
              <a:t>This </a:t>
            </a:r>
            <a:r>
              <a:rPr lang="en-GB" sz="2500" dirty="0"/>
              <a:t>study was performed within the framework of The Bulgarian National Science Fund (BNSF) № </a:t>
            </a:r>
            <a:r>
              <a:rPr lang="en-GB" sz="2500" dirty="0" smtClean="0"/>
              <a:t>КP-06-Н36/14 </a:t>
            </a:r>
            <a:r>
              <a:rPr lang="en-GB" sz="2500" dirty="0"/>
              <a:t>from 17.12.2019.</a:t>
            </a:r>
            <a:endParaRPr lang="bg-BG" sz="2500" dirty="0"/>
          </a:p>
        </p:txBody>
      </p:sp>
      <p:sp>
        <p:nvSpPr>
          <p:cNvPr id="39" name="Content Placeholder 2"/>
          <p:cNvSpPr txBox="1">
            <a:spLocks/>
          </p:cNvSpPr>
          <p:nvPr/>
        </p:nvSpPr>
        <p:spPr bwMode="auto">
          <a:xfrm>
            <a:off x="389056" y="29413597"/>
            <a:ext cx="10599843" cy="757518"/>
          </a:xfrm>
          <a:prstGeom prst="rect">
            <a:avLst/>
          </a:prstGeom>
          <a:solidFill>
            <a:srgbClr val="FFC000"/>
          </a:solidFill>
          <a:ln w="38100">
            <a:solidFill>
              <a:srgbClr val="00B050"/>
            </a:solidFill>
            <a:miter lim="800000"/>
            <a:headEnd/>
            <a:tailEnd/>
          </a:ln>
        </p:spPr>
        <p:txBody>
          <a:bodyPr vert="horz" wrap="square" lIns="216781" tIns="108396" rIns="216781" bIns="108396" numCol="1" anchor="t" anchorCtr="0" compatLnSpc="1">
            <a:prstTxWarp prst="textNoShape">
              <a:avLst/>
            </a:prstTxWarp>
            <a:spAutoFit/>
          </a:bodyPr>
          <a:lstStyle>
            <a:lvl1pPr marL="479425" indent="-479425" algn="l" defTabSz="1277938" rtl="0" fontAlgn="base">
              <a:spcBef>
                <a:spcPct val="20000"/>
              </a:spcBef>
              <a:spcAft>
                <a:spcPct val="0"/>
              </a:spcAft>
              <a:buFont typeface="Arial" charset="0"/>
              <a:buChar char="•"/>
              <a:defRPr sz="3900" kern="1200">
                <a:solidFill>
                  <a:schemeClr val="tx1"/>
                </a:solidFill>
                <a:latin typeface="+mn-lt"/>
                <a:ea typeface="+mn-ea"/>
                <a:cs typeface="+mn-cs"/>
              </a:defRPr>
            </a:lvl1pPr>
            <a:lvl2pPr marL="1038225" indent="-398463" algn="l" defTabSz="1277938" rtl="0" fontAlgn="base">
              <a:spcBef>
                <a:spcPct val="20000"/>
              </a:spcBef>
              <a:spcAft>
                <a:spcPct val="0"/>
              </a:spcAft>
              <a:buFont typeface="Arial" charset="0"/>
              <a:buChar char="–"/>
              <a:defRPr sz="3400" kern="1200">
                <a:solidFill>
                  <a:schemeClr val="tx1"/>
                </a:solidFill>
                <a:latin typeface="+mn-lt"/>
                <a:ea typeface="+mn-ea"/>
                <a:cs typeface="+mn-cs"/>
              </a:defRPr>
            </a:lvl2pPr>
            <a:lvl3pPr marL="1598613" indent="-319088" algn="l" defTabSz="1277938" rtl="0" fontAlgn="base">
              <a:spcBef>
                <a:spcPct val="20000"/>
              </a:spcBef>
              <a:spcAft>
                <a:spcPct val="0"/>
              </a:spcAft>
              <a:buFont typeface="Arial" charset="0"/>
              <a:buChar char="•"/>
              <a:defRPr sz="2800" kern="1200">
                <a:solidFill>
                  <a:schemeClr val="tx1"/>
                </a:solidFill>
                <a:latin typeface="+mn-lt"/>
                <a:ea typeface="+mn-ea"/>
                <a:cs typeface="+mn-cs"/>
              </a:defRPr>
            </a:lvl3pPr>
            <a:lvl4pPr marL="2238375"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4pPr>
            <a:lvl5pPr marL="2878138" indent="-319088" algn="l" defTabSz="1277938" rtl="0" fontAlgn="base">
              <a:spcBef>
                <a:spcPct val="20000"/>
              </a:spcBef>
              <a:spcAft>
                <a:spcPct val="0"/>
              </a:spcAft>
              <a:buFont typeface="Arial" charset="0"/>
              <a:buChar char="»"/>
              <a:defRPr sz="2500" kern="1200">
                <a:solidFill>
                  <a:schemeClr val="tx1"/>
                </a:solidFill>
                <a:latin typeface="+mn-lt"/>
                <a:ea typeface="+mn-ea"/>
                <a:cs typeface="+mn-cs"/>
              </a:defRPr>
            </a:lvl5pPr>
            <a:lvl6pPr marL="3518327"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4158022"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797720"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5437418" indent="-319848" algn="l" defTabSz="1279390"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lgn="ctr" defTabSz="2165358">
              <a:buNone/>
            </a:pPr>
            <a:r>
              <a:rPr lang="en-US" sz="3500" b="1" dirty="0" smtClean="0">
                <a:solidFill>
                  <a:schemeClr val="accent3">
                    <a:lumMod val="50000"/>
                  </a:schemeClr>
                </a:solidFill>
                <a:latin typeface="Times New Roman" panose="02020603050405020304" pitchFamily="18" charset="0"/>
                <a:cs typeface="Times New Roman" panose="02020603050405020304" pitchFamily="18" charset="0"/>
              </a:rPr>
              <a:t>ACKNOWLEDGMENTS</a:t>
            </a:r>
            <a:endParaRPr lang="bg-BG" sz="3500" b="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40" name="Title 1"/>
          <p:cNvSpPr txBox="1">
            <a:spLocks/>
          </p:cNvSpPr>
          <p:nvPr/>
        </p:nvSpPr>
        <p:spPr bwMode="auto">
          <a:xfrm>
            <a:off x="557688" y="4331697"/>
            <a:ext cx="20077578" cy="1042401"/>
          </a:xfrm>
          <a:prstGeom prst="rect">
            <a:avLst/>
          </a:prstGeom>
          <a:noFill/>
          <a:ln w="9525">
            <a:noFill/>
            <a:miter lim="800000"/>
            <a:headEnd/>
            <a:tailEnd/>
          </a:ln>
        </p:spPr>
        <p:txBody>
          <a:bodyPr vert="horz" wrap="square" lIns="216781" tIns="108396" rIns="216781" bIns="108396" numCol="1" anchor="ctr" anchorCtr="0" compatLnSpc="1">
            <a:prstTxWarp prst="textNoShape">
              <a:avLst/>
            </a:prstTxWarp>
          </a:bodyPr>
          <a:lstStyle>
            <a:lvl1pPr algn="ctr" defTabSz="1277938" rtl="0" fontAlgn="base">
              <a:spcBef>
                <a:spcPct val="0"/>
              </a:spcBef>
              <a:spcAft>
                <a:spcPct val="0"/>
              </a:spcAft>
              <a:defRPr sz="6200" kern="1200">
                <a:solidFill>
                  <a:schemeClr val="tx1"/>
                </a:solidFill>
                <a:latin typeface="+mj-lt"/>
                <a:ea typeface="+mj-ea"/>
                <a:cs typeface="+mj-cs"/>
              </a:defRPr>
            </a:lvl1pPr>
            <a:lvl2pPr algn="ctr" defTabSz="1277938" rtl="0" fontAlgn="base">
              <a:spcBef>
                <a:spcPct val="0"/>
              </a:spcBef>
              <a:spcAft>
                <a:spcPct val="0"/>
              </a:spcAft>
              <a:defRPr sz="6200">
                <a:solidFill>
                  <a:schemeClr val="tx1"/>
                </a:solidFill>
                <a:latin typeface="Calibri" pitchFamily="34" charset="0"/>
              </a:defRPr>
            </a:lvl2pPr>
            <a:lvl3pPr algn="ctr" defTabSz="1277938" rtl="0" fontAlgn="base">
              <a:spcBef>
                <a:spcPct val="0"/>
              </a:spcBef>
              <a:spcAft>
                <a:spcPct val="0"/>
              </a:spcAft>
              <a:defRPr sz="6200">
                <a:solidFill>
                  <a:schemeClr val="tx1"/>
                </a:solidFill>
                <a:latin typeface="Calibri" pitchFamily="34" charset="0"/>
              </a:defRPr>
            </a:lvl3pPr>
            <a:lvl4pPr algn="ctr" defTabSz="1277938" rtl="0" fontAlgn="base">
              <a:spcBef>
                <a:spcPct val="0"/>
              </a:spcBef>
              <a:spcAft>
                <a:spcPct val="0"/>
              </a:spcAft>
              <a:defRPr sz="6200">
                <a:solidFill>
                  <a:schemeClr val="tx1"/>
                </a:solidFill>
                <a:latin typeface="Calibri" pitchFamily="34" charset="0"/>
              </a:defRPr>
            </a:lvl4pPr>
            <a:lvl5pPr algn="ctr" defTabSz="1277938" rtl="0" fontAlgn="base">
              <a:spcBef>
                <a:spcPct val="0"/>
              </a:spcBef>
              <a:spcAft>
                <a:spcPct val="0"/>
              </a:spcAft>
              <a:defRPr sz="6200">
                <a:solidFill>
                  <a:schemeClr val="tx1"/>
                </a:solidFill>
                <a:latin typeface="Calibri" pitchFamily="34" charset="0"/>
              </a:defRPr>
            </a:lvl5pPr>
            <a:lvl6pPr marL="457200" algn="ctr" defTabSz="1277938" rtl="0" fontAlgn="base">
              <a:spcBef>
                <a:spcPct val="0"/>
              </a:spcBef>
              <a:spcAft>
                <a:spcPct val="0"/>
              </a:spcAft>
              <a:defRPr sz="6200">
                <a:solidFill>
                  <a:schemeClr val="tx1"/>
                </a:solidFill>
                <a:latin typeface="Calibri" pitchFamily="34" charset="0"/>
              </a:defRPr>
            </a:lvl6pPr>
            <a:lvl7pPr marL="914400" algn="ctr" defTabSz="1277938" rtl="0" fontAlgn="base">
              <a:spcBef>
                <a:spcPct val="0"/>
              </a:spcBef>
              <a:spcAft>
                <a:spcPct val="0"/>
              </a:spcAft>
              <a:defRPr sz="6200">
                <a:solidFill>
                  <a:schemeClr val="tx1"/>
                </a:solidFill>
                <a:latin typeface="Calibri" pitchFamily="34" charset="0"/>
              </a:defRPr>
            </a:lvl7pPr>
            <a:lvl8pPr marL="1371600" algn="ctr" defTabSz="1277938" rtl="0" fontAlgn="base">
              <a:spcBef>
                <a:spcPct val="0"/>
              </a:spcBef>
              <a:spcAft>
                <a:spcPct val="0"/>
              </a:spcAft>
              <a:defRPr sz="6200">
                <a:solidFill>
                  <a:schemeClr val="tx1"/>
                </a:solidFill>
                <a:latin typeface="Calibri" pitchFamily="34" charset="0"/>
              </a:defRPr>
            </a:lvl8pPr>
            <a:lvl9pPr marL="1828800" algn="ctr" defTabSz="1277938" rtl="0" fontAlgn="base">
              <a:spcBef>
                <a:spcPct val="0"/>
              </a:spcBef>
              <a:spcAft>
                <a:spcPct val="0"/>
              </a:spcAft>
              <a:defRPr sz="6200">
                <a:solidFill>
                  <a:schemeClr val="tx1"/>
                </a:solidFill>
                <a:latin typeface="Calibri" pitchFamily="34" charset="0"/>
              </a:defRPr>
            </a:lvl9pPr>
          </a:lstStyle>
          <a:p>
            <a:r>
              <a:rPr lang="en-US" sz="3200" i="1" dirty="0" smtClean="0">
                <a:latin typeface="Times New Roman" panose="02020603050405020304" pitchFamily="18" charset="0"/>
                <a:cs typeface="Times New Roman" panose="02020603050405020304" pitchFamily="18" charset="0"/>
              </a:rPr>
              <a:t>*Correspondence: +359896723605; hfidan@abv.bg</a:t>
            </a:r>
            <a:endParaRPr lang="bg-BG"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3788</TotalTime>
  <Words>609</Words>
  <Application>Microsoft Office PowerPoint</Application>
  <PresentationFormat>Custom</PresentationFormat>
  <Paragraphs>240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PHYTOCHEMICAL COMPOSITION OF PINUS NIGRA ARN. UNRIPE SEEDS FROM BULGARIA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Boris Evstatiev</dc:creator>
  <cp:lastModifiedBy>user</cp:lastModifiedBy>
  <cp:revision>119</cp:revision>
  <cp:lastPrinted>2018-05-31T11:34:18Z</cp:lastPrinted>
  <dcterms:created xsi:type="dcterms:W3CDTF">2015-06-09T19:22:58Z</dcterms:created>
  <dcterms:modified xsi:type="dcterms:W3CDTF">2021-03-06T09:45:02Z</dcterms:modified>
</cp:coreProperties>
</file>