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2" r:id="rId2"/>
    <p:sldId id="256" r:id="rId3"/>
    <p:sldId id="257" r:id="rId4"/>
    <p:sldId id="258" r:id="rId5"/>
    <p:sldId id="259" r:id="rId6"/>
    <p:sldId id="260" r:id="rId7"/>
    <p:sldId id="261" r:id="rId8"/>
    <p:sldId id="262" r:id="rId9"/>
    <p:sldId id="263" r:id="rId10"/>
    <p:sldId id="264" r:id="rId11"/>
    <p:sldId id="265" r:id="rId12"/>
    <p:sldId id="273" r:id="rId13"/>
    <p:sldId id="266" r:id="rId14"/>
    <p:sldId id="287" r:id="rId15"/>
    <p:sldId id="285" r:id="rId16"/>
    <p:sldId id="286" r:id="rId17"/>
    <p:sldId id="267" r:id="rId18"/>
    <p:sldId id="276" r:id="rId19"/>
    <p:sldId id="268" r:id="rId20"/>
    <p:sldId id="269" r:id="rId21"/>
    <p:sldId id="271" r:id="rId22"/>
    <p:sldId id="284" r:id="rId23"/>
    <p:sldId id="291" r:id="rId24"/>
    <p:sldId id="274" r:id="rId25"/>
    <p:sldId id="277" r:id="rId26"/>
    <p:sldId id="278" r:id="rId27"/>
    <p:sldId id="282" r:id="rId28"/>
    <p:sldId id="279" r:id="rId29"/>
    <p:sldId id="280" r:id="rId30"/>
    <p:sldId id="272" r:id="rId31"/>
    <p:sldId id="283" r:id="rId32"/>
    <p:sldId id="289" r:id="rId33"/>
    <p:sldId id="288" r:id="rId34"/>
    <p:sldId id="290" r:id="rId35"/>
    <p:sldId id="281"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707" autoAdjust="0"/>
  </p:normalViewPr>
  <p:slideViewPr>
    <p:cSldViewPr>
      <p:cViewPr>
        <p:scale>
          <a:sx n="90" d="100"/>
          <a:sy n="90" d="100"/>
        </p:scale>
        <p:origin x="-2244" y="-12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en-US"/>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a:p>
        </p:txBody>
      </p:sp>
      <p:sp>
        <p:nvSpPr>
          <p:cNvPr id="4" name="Symbol zastępczy daty 3"/>
          <p:cNvSpPr>
            <a:spLocks noGrp="1"/>
          </p:cNvSpPr>
          <p:nvPr>
            <p:ph type="dt" sz="half" idx="10"/>
          </p:nvPr>
        </p:nvSpPr>
        <p:spPr/>
        <p:txBody>
          <a:bodyPr/>
          <a:lstStyle/>
          <a:p>
            <a:fld id="{FF9DCD2B-2692-474C-891F-9D85F07E5404}" type="datetimeFigureOut">
              <a:rPr lang="en-US" smtClean="0"/>
              <a:pPr/>
              <a:t>1/16/2021</a:t>
            </a:fld>
            <a:endParaRPr lang="en-US"/>
          </a:p>
        </p:txBody>
      </p:sp>
      <p:sp>
        <p:nvSpPr>
          <p:cNvPr id="5" name="Symbol zastępczy stopki 4"/>
          <p:cNvSpPr>
            <a:spLocks noGrp="1"/>
          </p:cNvSpPr>
          <p:nvPr>
            <p:ph type="ftr" sz="quarter" idx="11"/>
          </p:nvPr>
        </p:nvSpPr>
        <p:spPr/>
        <p:txBody>
          <a:bodyPr/>
          <a:lstStyle/>
          <a:p>
            <a:endParaRPr lang="en-US"/>
          </a:p>
        </p:txBody>
      </p:sp>
      <p:sp>
        <p:nvSpPr>
          <p:cNvPr id="6" name="Symbol zastępczy numeru slajdu 5"/>
          <p:cNvSpPr>
            <a:spLocks noGrp="1"/>
          </p:cNvSpPr>
          <p:nvPr>
            <p:ph type="sldNum" sz="quarter" idx="12"/>
          </p:nvPr>
        </p:nvSpPr>
        <p:spPr/>
        <p:txBody>
          <a:bodyPr/>
          <a:lstStyle/>
          <a:p>
            <a:fld id="{93A32324-670B-4812-B7FF-B9C38B4BB99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en-US"/>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3"/>
          <p:cNvSpPr>
            <a:spLocks noGrp="1"/>
          </p:cNvSpPr>
          <p:nvPr>
            <p:ph type="dt" sz="half" idx="10"/>
          </p:nvPr>
        </p:nvSpPr>
        <p:spPr/>
        <p:txBody>
          <a:bodyPr/>
          <a:lstStyle/>
          <a:p>
            <a:fld id="{FF9DCD2B-2692-474C-891F-9D85F07E5404}" type="datetimeFigureOut">
              <a:rPr lang="en-US" smtClean="0"/>
              <a:pPr/>
              <a:t>1/16/2021</a:t>
            </a:fld>
            <a:endParaRPr lang="en-US"/>
          </a:p>
        </p:txBody>
      </p:sp>
      <p:sp>
        <p:nvSpPr>
          <p:cNvPr id="5" name="Symbol zastępczy stopki 4"/>
          <p:cNvSpPr>
            <a:spLocks noGrp="1"/>
          </p:cNvSpPr>
          <p:nvPr>
            <p:ph type="ftr" sz="quarter" idx="11"/>
          </p:nvPr>
        </p:nvSpPr>
        <p:spPr/>
        <p:txBody>
          <a:bodyPr/>
          <a:lstStyle/>
          <a:p>
            <a:endParaRPr lang="en-US"/>
          </a:p>
        </p:txBody>
      </p:sp>
      <p:sp>
        <p:nvSpPr>
          <p:cNvPr id="6" name="Symbol zastępczy numeru slajdu 5"/>
          <p:cNvSpPr>
            <a:spLocks noGrp="1"/>
          </p:cNvSpPr>
          <p:nvPr>
            <p:ph type="sldNum" sz="quarter" idx="12"/>
          </p:nvPr>
        </p:nvSpPr>
        <p:spPr/>
        <p:txBody>
          <a:bodyPr/>
          <a:lstStyle/>
          <a:p>
            <a:fld id="{93A32324-670B-4812-B7FF-B9C38B4BB99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en-US"/>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3"/>
          <p:cNvSpPr>
            <a:spLocks noGrp="1"/>
          </p:cNvSpPr>
          <p:nvPr>
            <p:ph type="dt" sz="half" idx="10"/>
          </p:nvPr>
        </p:nvSpPr>
        <p:spPr/>
        <p:txBody>
          <a:bodyPr/>
          <a:lstStyle/>
          <a:p>
            <a:fld id="{FF9DCD2B-2692-474C-891F-9D85F07E5404}" type="datetimeFigureOut">
              <a:rPr lang="en-US" smtClean="0"/>
              <a:pPr/>
              <a:t>1/16/2021</a:t>
            </a:fld>
            <a:endParaRPr lang="en-US"/>
          </a:p>
        </p:txBody>
      </p:sp>
      <p:sp>
        <p:nvSpPr>
          <p:cNvPr id="5" name="Symbol zastępczy stopki 4"/>
          <p:cNvSpPr>
            <a:spLocks noGrp="1"/>
          </p:cNvSpPr>
          <p:nvPr>
            <p:ph type="ftr" sz="quarter" idx="11"/>
          </p:nvPr>
        </p:nvSpPr>
        <p:spPr/>
        <p:txBody>
          <a:bodyPr/>
          <a:lstStyle/>
          <a:p>
            <a:endParaRPr lang="en-US"/>
          </a:p>
        </p:txBody>
      </p:sp>
      <p:sp>
        <p:nvSpPr>
          <p:cNvPr id="6" name="Symbol zastępczy numeru slajdu 5"/>
          <p:cNvSpPr>
            <a:spLocks noGrp="1"/>
          </p:cNvSpPr>
          <p:nvPr>
            <p:ph type="sldNum" sz="quarter" idx="12"/>
          </p:nvPr>
        </p:nvSpPr>
        <p:spPr/>
        <p:txBody>
          <a:bodyPr/>
          <a:lstStyle/>
          <a:p>
            <a:fld id="{93A32324-670B-4812-B7FF-B9C38B4BB99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en-US"/>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3"/>
          <p:cNvSpPr>
            <a:spLocks noGrp="1"/>
          </p:cNvSpPr>
          <p:nvPr>
            <p:ph type="dt" sz="half" idx="10"/>
          </p:nvPr>
        </p:nvSpPr>
        <p:spPr/>
        <p:txBody>
          <a:bodyPr/>
          <a:lstStyle/>
          <a:p>
            <a:fld id="{FF9DCD2B-2692-474C-891F-9D85F07E5404}" type="datetimeFigureOut">
              <a:rPr lang="en-US" smtClean="0"/>
              <a:pPr/>
              <a:t>1/16/2021</a:t>
            </a:fld>
            <a:endParaRPr lang="en-US"/>
          </a:p>
        </p:txBody>
      </p:sp>
      <p:sp>
        <p:nvSpPr>
          <p:cNvPr id="5" name="Symbol zastępczy stopki 4"/>
          <p:cNvSpPr>
            <a:spLocks noGrp="1"/>
          </p:cNvSpPr>
          <p:nvPr>
            <p:ph type="ftr" sz="quarter" idx="11"/>
          </p:nvPr>
        </p:nvSpPr>
        <p:spPr/>
        <p:txBody>
          <a:bodyPr/>
          <a:lstStyle/>
          <a:p>
            <a:endParaRPr lang="en-US"/>
          </a:p>
        </p:txBody>
      </p:sp>
      <p:sp>
        <p:nvSpPr>
          <p:cNvPr id="6" name="Symbol zastępczy numeru slajdu 5"/>
          <p:cNvSpPr>
            <a:spLocks noGrp="1"/>
          </p:cNvSpPr>
          <p:nvPr>
            <p:ph type="sldNum" sz="quarter" idx="12"/>
          </p:nvPr>
        </p:nvSpPr>
        <p:spPr/>
        <p:txBody>
          <a:bodyPr/>
          <a:lstStyle/>
          <a:p>
            <a:fld id="{93A32324-670B-4812-B7FF-B9C38B4BB99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en-US"/>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FF9DCD2B-2692-474C-891F-9D85F07E5404}" type="datetimeFigureOut">
              <a:rPr lang="en-US" smtClean="0"/>
              <a:pPr/>
              <a:t>1/16/2021</a:t>
            </a:fld>
            <a:endParaRPr lang="en-US"/>
          </a:p>
        </p:txBody>
      </p:sp>
      <p:sp>
        <p:nvSpPr>
          <p:cNvPr id="5" name="Symbol zastępczy stopki 4"/>
          <p:cNvSpPr>
            <a:spLocks noGrp="1"/>
          </p:cNvSpPr>
          <p:nvPr>
            <p:ph type="ftr" sz="quarter" idx="11"/>
          </p:nvPr>
        </p:nvSpPr>
        <p:spPr/>
        <p:txBody>
          <a:bodyPr/>
          <a:lstStyle/>
          <a:p>
            <a:endParaRPr lang="en-US"/>
          </a:p>
        </p:txBody>
      </p:sp>
      <p:sp>
        <p:nvSpPr>
          <p:cNvPr id="6" name="Symbol zastępczy numeru slajdu 5"/>
          <p:cNvSpPr>
            <a:spLocks noGrp="1"/>
          </p:cNvSpPr>
          <p:nvPr>
            <p:ph type="sldNum" sz="quarter" idx="12"/>
          </p:nvPr>
        </p:nvSpPr>
        <p:spPr/>
        <p:txBody>
          <a:bodyPr/>
          <a:lstStyle/>
          <a:p>
            <a:fld id="{93A32324-670B-4812-B7FF-B9C38B4BB99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en-US"/>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5" name="Symbol zastępczy daty 4"/>
          <p:cNvSpPr>
            <a:spLocks noGrp="1"/>
          </p:cNvSpPr>
          <p:nvPr>
            <p:ph type="dt" sz="half" idx="10"/>
          </p:nvPr>
        </p:nvSpPr>
        <p:spPr/>
        <p:txBody>
          <a:bodyPr/>
          <a:lstStyle/>
          <a:p>
            <a:fld id="{FF9DCD2B-2692-474C-891F-9D85F07E5404}" type="datetimeFigureOut">
              <a:rPr lang="en-US" smtClean="0"/>
              <a:pPr/>
              <a:t>1/16/2021</a:t>
            </a:fld>
            <a:endParaRPr lang="en-US"/>
          </a:p>
        </p:txBody>
      </p:sp>
      <p:sp>
        <p:nvSpPr>
          <p:cNvPr id="6" name="Symbol zastępczy stopki 5"/>
          <p:cNvSpPr>
            <a:spLocks noGrp="1"/>
          </p:cNvSpPr>
          <p:nvPr>
            <p:ph type="ftr" sz="quarter" idx="11"/>
          </p:nvPr>
        </p:nvSpPr>
        <p:spPr/>
        <p:txBody>
          <a:bodyPr/>
          <a:lstStyle/>
          <a:p>
            <a:endParaRPr lang="en-US"/>
          </a:p>
        </p:txBody>
      </p:sp>
      <p:sp>
        <p:nvSpPr>
          <p:cNvPr id="7" name="Symbol zastępczy numeru slajdu 6"/>
          <p:cNvSpPr>
            <a:spLocks noGrp="1"/>
          </p:cNvSpPr>
          <p:nvPr>
            <p:ph type="sldNum" sz="quarter" idx="12"/>
          </p:nvPr>
        </p:nvSpPr>
        <p:spPr/>
        <p:txBody>
          <a:bodyPr/>
          <a:lstStyle/>
          <a:p>
            <a:fld id="{93A32324-670B-4812-B7FF-B9C38B4BB99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en-US"/>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7" name="Symbol zastępczy daty 6"/>
          <p:cNvSpPr>
            <a:spLocks noGrp="1"/>
          </p:cNvSpPr>
          <p:nvPr>
            <p:ph type="dt" sz="half" idx="10"/>
          </p:nvPr>
        </p:nvSpPr>
        <p:spPr/>
        <p:txBody>
          <a:bodyPr/>
          <a:lstStyle/>
          <a:p>
            <a:fld id="{FF9DCD2B-2692-474C-891F-9D85F07E5404}" type="datetimeFigureOut">
              <a:rPr lang="en-US" smtClean="0"/>
              <a:pPr/>
              <a:t>1/16/2021</a:t>
            </a:fld>
            <a:endParaRPr lang="en-US"/>
          </a:p>
        </p:txBody>
      </p:sp>
      <p:sp>
        <p:nvSpPr>
          <p:cNvPr id="8" name="Symbol zastępczy stopki 7"/>
          <p:cNvSpPr>
            <a:spLocks noGrp="1"/>
          </p:cNvSpPr>
          <p:nvPr>
            <p:ph type="ftr" sz="quarter" idx="11"/>
          </p:nvPr>
        </p:nvSpPr>
        <p:spPr/>
        <p:txBody>
          <a:bodyPr/>
          <a:lstStyle/>
          <a:p>
            <a:endParaRPr lang="en-US"/>
          </a:p>
        </p:txBody>
      </p:sp>
      <p:sp>
        <p:nvSpPr>
          <p:cNvPr id="9" name="Symbol zastępczy numeru slajdu 8"/>
          <p:cNvSpPr>
            <a:spLocks noGrp="1"/>
          </p:cNvSpPr>
          <p:nvPr>
            <p:ph type="sldNum" sz="quarter" idx="12"/>
          </p:nvPr>
        </p:nvSpPr>
        <p:spPr/>
        <p:txBody>
          <a:bodyPr/>
          <a:lstStyle/>
          <a:p>
            <a:fld id="{93A32324-670B-4812-B7FF-B9C38B4BB99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en-US"/>
          </a:p>
        </p:txBody>
      </p:sp>
      <p:sp>
        <p:nvSpPr>
          <p:cNvPr id="3" name="Symbol zastępczy daty 2"/>
          <p:cNvSpPr>
            <a:spLocks noGrp="1"/>
          </p:cNvSpPr>
          <p:nvPr>
            <p:ph type="dt" sz="half" idx="10"/>
          </p:nvPr>
        </p:nvSpPr>
        <p:spPr/>
        <p:txBody>
          <a:bodyPr/>
          <a:lstStyle/>
          <a:p>
            <a:fld id="{FF9DCD2B-2692-474C-891F-9D85F07E5404}" type="datetimeFigureOut">
              <a:rPr lang="en-US" smtClean="0"/>
              <a:pPr/>
              <a:t>1/16/2021</a:t>
            </a:fld>
            <a:endParaRPr lang="en-US"/>
          </a:p>
        </p:txBody>
      </p:sp>
      <p:sp>
        <p:nvSpPr>
          <p:cNvPr id="4" name="Symbol zastępczy stopki 3"/>
          <p:cNvSpPr>
            <a:spLocks noGrp="1"/>
          </p:cNvSpPr>
          <p:nvPr>
            <p:ph type="ftr" sz="quarter" idx="11"/>
          </p:nvPr>
        </p:nvSpPr>
        <p:spPr/>
        <p:txBody>
          <a:bodyPr/>
          <a:lstStyle/>
          <a:p>
            <a:endParaRPr lang="en-US"/>
          </a:p>
        </p:txBody>
      </p:sp>
      <p:sp>
        <p:nvSpPr>
          <p:cNvPr id="5" name="Symbol zastępczy numeru slajdu 4"/>
          <p:cNvSpPr>
            <a:spLocks noGrp="1"/>
          </p:cNvSpPr>
          <p:nvPr>
            <p:ph type="sldNum" sz="quarter" idx="12"/>
          </p:nvPr>
        </p:nvSpPr>
        <p:spPr/>
        <p:txBody>
          <a:bodyPr/>
          <a:lstStyle/>
          <a:p>
            <a:fld id="{93A32324-670B-4812-B7FF-B9C38B4BB99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FF9DCD2B-2692-474C-891F-9D85F07E5404}" type="datetimeFigureOut">
              <a:rPr lang="en-US" smtClean="0"/>
              <a:pPr/>
              <a:t>1/16/2021</a:t>
            </a:fld>
            <a:endParaRPr lang="en-US"/>
          </a:p>
        </p:txBody>
      </p:sp>
      <p:sp>
        <p:nvSpPr>
          <p:cNvPr id="3" name="Symbol zastępczy stopki 2"/>
          <p:cNvSpPr>
            <a:spLocks noGrp="1"/>
          </p:cNvSpPr>
          <p:nvPr>
            <p:ph type="ftr" sz="quarter" idx="11"/>
          </p:nvPr>
        </p:nvSpPr>
        <p:spPr/>
        <p:txBody>
          <a:bodyPr/>
          <a:lstStyle/>
          <a:p>
            <a:endParaRPr lang="en-US"/>
          </a:p>
        </p:txBody>
      </p:sp>
      <p:sp>
        <p:nvSpPr>
          <p:cNvPr id="4" name="Symbol zastępczy numeru slajdu 3"/>
          <p:cNvSpPr>
            <a:spLocks noGrp="1"/>
          </p:cNvSpPr>
          <p:nvPr>
            <p:ph type="sldNum" sz="quarter" idx="12"/>
          </p:nvPr>
        </p:nvSpPr>
        <p:spPr/>
        <p:txBody>
          <a:bodyPr/>
          <a:lstStyle/>
          <a:p>
            <a:fld id="{93A32324-670B-4812-B7FF-B9C38B4BB99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en-US"/>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FF9DCD2B-2692-474C-891F-9D85F07E5404}" type="datetimeFigureOut">
              <a:rPr lang="en-US" smtClean="0"/>
              <a:pPr/>
              <a:t>1/16/2021</a:t>
            </a:fld>
            <a:endParaRPr lang="en-US"/>
          </a:p>
        </p:txBody>
      </p:sp>
      <p:sp>
        <p:nvSpPr>
          <p:cNvPr id="6" name="Symbol zastępczy stopki 5"/>
          <p:cNvSpPr>
            <a:spLocks noGrp="1"/>
          </p:cNvSpPr>
          <p:nvPr>
            <p:ph type="ftr" sz="quarter" idx="11"/>
          </p:nvPr>
        </p:nvSpPr>
        <p:spPr/>
        <p:txBody>
          <a:bodyPr/>
          <a:lstStyle/>
          <a:p>
            <a:endParaRPr lang="en-US"/>
          </a:p>
        </p:txBody>
      </p:sp>
      <p:sp>
        <p:nvSpPr>
          <p:cNvPr id="7" name="Symbol zastępczy numeru slajdu 6"/>
          <p:cNvSpPr>
            <a:spLocks noGrp="1"/>
          </p:cNvSpPr>
          <p:nvPr>
            <p:ph type="sldNum" sz="quarter" idx="12"/>
          </p:nvPr>
        </p:nvSpPr>
        <p:spPr/>
        <p:txBody>
          <a:bodyPr/>
          <a:lstStyle/>
          <a:p>
            <a:fld id="{93A32324-670B-4812-B7FF-B9C38B4BB99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en-US"/>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FF9DCD2B-2692-474C-891F-9D85F07E5404}" type="datetimeFigureOut">
              <a:rPr lang="en-US" smtClean="0"/>
              <a:pPr/>
              <a:t>1/16/2021</a:t>
            </a:fld>
            <a:endParaRPr lang="en-US"/>
          </a:p>
        </p:txBody>
      </p:sp>
      <p:sp>
        <p:nvSpPr>
          <p:cNvPr id="6" name="Symbol zastępczy stopki 5"/>
          <p:cNvSpPr>
            <a:spLocks noGrp="1"/>
          </p:cNvSpPr>
          <p:nvPr>
            <p:ph type="ftr" sz="quarter" idx="11"/>
          </p:nvPr>
        </p:nvSpPr>
        <p:spPr/>
        <p:txBody>
          <a:bodyPr/>
          <a:lstStyle/>
          <a:p>
            <a:endParaRPr lang="en-US"/>
          </a:p>
        </p:txBody>
      </p:sp>
      <p:sp>
        <p:nvSpPr>
          <p:cNvPr id="7" name="Symbol zastępczy numeru slajdu 6"/>
          <p:cNvSpPr>
            <a:spLocks noGrp="1"/>
          </p:cNvSpPr>
          <p:nvPr>
            <p:ph type="sldNum" sz="quarter" idx="12"/>
          </p:nvPr>
        </p:nvSpPr>
        <p:spPr/>
        <p:txBody>
          <a:bodyPr/>
          <a:lstStyle/>
          <a:p>
            <a:fld id="{93A32324-670B-4812-B7FF-B9C38B4BB99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en-US"/>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9DCD2B-2692-474C-891F-9D85F07E5404}" type="datetimeFigureOut">
              <a:rPr lang="en-US" smtClean="0"/>
              <a:pPr/>
              <a:t>1/16/2021</a:t>
            </a:fld>
            <a:endParaRPr lang="en-US"/>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A32324-670B-4812-B7FF-B9C38B4BB99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orcid.org/0000-0002-5389-9051" TargetMode="External"/><Relationship Id="rId2" Type="http://schemas.openxmlformats.org/officeDocument/2006/relationships/hyperlink" Target="http://www.ejournals.eu/sj/index.php/SHS/" TargetMode="Externa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hyperlink" Target="http://www.cyfronet.krakow.pl/~n1kokows/index.html" TargetMode="External"/><Relationship Id="rId4" Type="http://schemas.openxmlformats.org/officeDocument/2006/relationships/hyperlink" Target="mailto:michal.kokowski@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hyperlink" Target="http://pau.krakow.pl/PKHN-PAU/pkhn-pau-IX-2009-1.pdf"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hyperlink" Target="http://www.wbc.poznan.pl/dlibra/docmetadata?id=455149" TargetMode="Externa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bazhum.muzhp.pl/media/files/Kwartalnik_Historii_Nauki_i_Techniki/Kwartalnik_Historii_Nauki_i_Techniki-r1973-t18-n2/Kwartalnik_Historii_Nauki_i_Techniki-r1973-t18-n2-s281-291/Kwartalnik_Historii_Nauki_i_Techniki-r1973-t18-n2-s281-291.pdf" TargetMode="External"/><Relationship Id="rId2" Type="http://schemas.openxmlformats.org/officeDocument/2006/relationships/hyperlink" Target="http://bazhum.muzhp.pl/media/files/Pamietnik_Literacki_czasopismo_kwartalne_poswiecone_historii_i_krytyce_literatury_polskiej/Pamietnik_Literacki_czasopismo_kwartalne_poswiecone_historii_i_krytyce_literatury_polskiej-r1960-t51-n1/Pamietnik_Literacki_czasopismo_kwartalne_poswiecone_historii_i_krytyce_literatury_polskiej-r1960-t51-n1-s45-104/Pamietnik_Literacki_czasopismo_kwartalne_poswiecone_historii_i_krytyce_literatury_polskiej-r1960-t51-n1-s45-104.pdf" TargetMode="Externa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hyperlink" Target="http://pau.krakow.pl/PKHN-PAU/pkhn-pau-V-2003-6.pdf" TargetMode="Externa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pau.krakow.pl/PKHN-PAU/pkhn-pau-IX-2009-1.pdf" TargetMode="External"/><Relationship Id="rId2" Type="http://schemas.openxmlformats.org/officeDocument/2006/relationships/hyperlink" Target="http://pau.krakow.pl/PKHN-PAU/pkhn-pau-V-2003-6-dyskusja.pdf" TargetMode="Externa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627784" y="548680"/>
            <a:ext cx="4248472" cy="864096"/>
          </a:xfrm>
        </p:spPr>
        <p:txBody>
          <a:bodyPr>
            <a:normAutofit/>
          </a:bodyPr>
          <a:lstStyle/>
          <a:p>
            <a:pPr lvl="0"/>
            <a:r>
              <a:rPr lang="pl-PL" dirty="0" smtClean="0"/>
              <a:t>Michał Kokowski</a:t>
            </a:r>
            <a:endParaRPr lang="en-GB" sz="1800" dirty="0"/>
          </a:p>
        </p:txBody>
      </p:sp>
      <p:sp>
        <p:nvSpPr>
          <p:cNvPr id="3" name="Symbol zastępczy zawartości 2"/>
          <p:cNvSpPr>
            <a:spLocks noGrp="1"/>
          </p:cNvSpPr>
          <p:nvPr>
            <p:ph idx="1"/>
          </p:nvPr>
        </p:nvSpPr>
        <p:spPr>
          <a:xfrm>
            <a:off x="539552" y="1700808"/>
            <a:ext cx="8208912" cy="3096344"/>
          </a:xfrm>
        </p:spPr>
        <p:txBody>
          <a:bodyPr>
            <a:normAutofit/>
          </a:bodyPr>
          <a:lstStyle/>
          <a:p>
            <a:r>
              <a:rPr lang="en-US" sz="2400" dirty="0" smtClean="0"/>
              <a:t>Inst</a:t>
            </a:r>
            <a:r>
              <a:rPr lang="pl-PL" sz="2400" dirty="0" smtClean="0"/>
              <a:t>y</a:t>
            </a:r>
            <a:r>
              <a:rPr lang="en-US" sz="2400" dirty="0" smtClean="0"/>
              <a:t>tut </a:t>
            </a:r>
            <a:r>
              <a:rPr lang="en-US" sz="2400" dirty="0" err="1" smtClean="0"/>
              <a:t>Histor</a:t>
            </a:r>
            <a:r>
              <a:rPr lang="pl-PL" sz="2400" dirty="0" smtClean="0"/>
              <a:t>ii Nauki PAN</a:t>
            </a:r>
            <a:endParaRPr lang="en-US" sz="2400" dirty="0" smtClean="0"/>
          </a:p>
          <a:p>
            <a:r>
              <a:rPr lang="pl-PL" sz="2000" dirty="0" smtClean="0"/>
              <a:t>International </a:t>
            </a:r>
            <a:r>
              <a:rPr lang="pl-PL" sz="2000" dirty="0" err="1" smtClean="0"/>
              <a:t>Academy</a:t>
            </a:r>
            <a:r>
              <a:rPr lang="pl-PL" sz="2000" dirty="0" smtClean="0"/>
              <a:t> of </a:t>
            </a:r>
            <a:r>
              <a:rPr lang="pl-PL" sz="2000" dirty="0" err="1" smtClean="0"/>
              <a:t>the</a:t>
            </a:r>
            <a:r>
              <a:rPr lang="pl-PL" sz="2000" dirty="0" smtClean="0"/>
              <a:t> </a:t>
            </a:r>
            <a:r>
              <a:rPr lang="pl-PL" sz="2000" dirty="0" err="1" smtClean="0"/>
              <a:t>History</a:t>
            </a:r>
            <a:r>
              <a:rPr lang="pl-PL" sz="2000" dirty="0" smtClean="0"/>
              <a:t> of Science (</a:t>
            </a:r>
            <a:r>
              <a:rPr lang="pl-PL" sz="2000" dirty="0" err="1" smtClean="0"/>
              <a:t>corresponding</a:t>
            </a:r>
            <a:r>
              <a:rPr lang="pl-PL" sz="2000" dirty="0" smtClean="0"/>
              <a:t> </a:t>
            </a:r>
            <a:r>
              <a:rPr lang="pl-PL" sz="2000" dirty="0" err="1" smtClean="0"/>
              <a:t>member</a:t>
            </a:r>
            <a:r>
              <a:rPr lang="pl-PL" sz="2000" dirty="0" smtClean="0"/>
              <a:t>) </a:t>
            </a:r>
          </a:p>
          <a:p>
            <a:r>
              <a:rPr lang="pl-PL" sz="2000" dirty="0" err="1" smtClean="0"/>
              <a:t>European</a:t>
            </a:r>
            <a:r>
              <a:rPr lang="pl-PL" sz="2000" dirty="0" smtClean="0"/>
              <a:t> </a:t>
            </a:r>
            <a:r>
              <a:rPr lang="pl-PL" sz="2000" dirty="0" err="1" smtClean="0"/>
              <a:t>Society</a:t>
            </a:r>
            <a:r>
              <a:rPr lang="pl-PL" sz="2000" dirty="0" smtClean="0"/>
              <a:t> for </a:t>
            </a:r>
            <a:r>
              <a:rPr lang="pl-PL" sz="2000" dirty="0" err="1" smtClean="0"/>
              <a:t>the</a:t>
            </a:r>
            <a:r>
              <a:rPr lang="pl-PL" sz="2000" dirty="0" smtClean="0"/>
              <a:t> </a:t>
            </a:r>
            <a:r>
              <a:rPr lang="pl-PL" sz="2000" dirty="0" err="1" smtClean="0"/>
              <a:t>History</a:t>
            </a:r>
            <a:r>
              <a:rPr lang="pl-PL" sz="2000" dirty="0" smtClean="0"/>
              <a:t> of Science (</a:t>
            </a:r>
            <a:r>
              <a:rPr lang="pl-PL" sz="2000" dirty="0" err="1" smtClean="0"/>
              <a:t>member</a:t>
            </a:r>
            <a:r>
              <a:rPr lang="pl-PL" sz="2000" dirty="0" smtClean="0"/>
              <a:t>) </a:t>
            </a:r>
          </a:p>
          <a:p>
            <a:r>
              <a:rPr lang="pl-PL" sz="2000" dirty="0" smtClean="0"/>
              <a:t>K</a:t>
            </a:r>
            <a:r>
              <a:rPr lang="en-US" sz="2000" dirty="0" err="1" smtClean="0"/>
              <a:t>omis</a:t>
            </a:r>
            <a:r>
              <a:rPr lang="pl-PL" sz="2000" dirty="0" smtClean="0"/>
              <a:t>ja </a:t>
            </a:r>
            <a:r>
              <a:rPr lang="en-US" sz="2000" dirty="0" err="1" smtClean="0"/>
              <a:t>Histor</a:t>
            </a:r>
            <a:r>
              <a:rPr lang="pl-PL" sz="2000" dirty="0" smtClean="0"/>
              <a:t>ii Nauki PAU (przew.)</a:t>
            </a:r>
            <a:endParaRPr lang="en-US" sz="2000" dirty="0" smtClean="0"/>
          </a:p>
          <a:p>
            <a:r>
              <a:rPr lang="pl-PL" sz="2000" i="1" dirty="0" smtClean="0">
                <a:hlinkClick r:id="rId2"/>
              </a:rPr>
              <a:t>Studia Historiae Scientiarum</a:t>
            </a:r>
            <a:r>
              <a:rPr lang="pl-PL" sz="2000" i="1" dirty="0" smtClean="0"/>
              <a:t>    </a:t>
            </a:r>
            <a:r>
              <a:rPr lang="pl-PL" sz="2000" dirty="0" smtClean="0"/>
              <a:t>(red. nacz.)</a:t>
            </a:r>
          </a:p>
          <a:p>
            <a:r>
              <a:rPr lang="pl-PL" sz="2000" dirty="0" smtClean="0"/>
              <a:t>Komisja Filozofii Nauk PAU (</a:t>
            </a:r>
            <a:r>
              <a:rPr lang="pl-PL" sz="2000" dirty="0" err="1" smtClean="0"/>
              <a:t>czł</a:t>
            </a:r>
            <a:r>
              <a:rPr lang="pl-PL" sz="2000" dirty="0" smtClean="0"/>
              <a:t>.)</a:t>
            </a:r>
          </a:p>
          <a:p>
            <a:r>
              <a:rPr lang="pl-PL" sz="2000" dirty="0" smtClean="0"/>
              <a:t>Komitet Naukoznawstwa PAN (</a:t>
            </a:r>
            <a:r>
              <a:rPr lang="pl-PL" sz="2000" dirty="0" err="1" smtClean="0"/>
              <a:t>czł</a:t>
            </a:r>
            <a:r>
              <a:rPr lang="pl-PL" sz="2000" dirty="0" smtClean="0"/>
              <a:t>.)</a:t>
            </a:r>
          </a:p>
          <a:p>
            <a:r>
              <a:rPr lang="pl-PL" sz="2000" dirty="0" smtClean="0"/>
              <a:t>Komitet Historii Nauki i Techniki PAN (ekspert)       </a:t>
            </a:r>
            <a:endParaRPr lang="pl-PL" sz="1600" i="1" dirty="0" smtClean="0">
              <a:solidFill>
                <a:srgbClr val="FFC000"/>
              </a:solidFill>
            </a:endParaRPr>
          </a:p>
        </p:txBody>
      </p:sp>
      <p:sp>
        <p:nvSpPr>
          <p:cNvPr id="7" name="Symbol zastępczy numeru slajdu 3"/>
          <p:cNvSpPr txBox="1">
            <a:spLocks/>
          </p:cNvSpPr>
          <p:nvPr/>
        </p:nvSpPr>
        <p:spPr>
          <a:xfrm>
            <a:off x="8244408" y="6525344"/>
            <a:ext cx="899592" cy="332656"/>
          </a:xfrm>
          <a:prstGeom prst="rect">
            <a:avLst/>
          </a:prstGeom>
          <a:solidFill>
            <a:schemeClr val="tx1">
              <a:lumMod val="50000"/>
              <a:lumOff val="50000"/>
            </a:schemeClr>
          </a:solidFill>
        </p:spPr>
        <p:txBody>
          <a:bodyPr vert="horz" lIns="91440" tIns="45720" rIns="91440" bIns="45720" rtlCol="0" anchor="ctr"/>
          <a:lstStyle/>
          <a:p>
            <a:pPr marR="0" lvl="0" indent="0" algn="ctr" fontAlgn="auto">
              <a:lnSpc>
                <a:spcPct val="100000"/>
              </a:lnSpc>
              <a:spcBef>
                <a:spcPts val="0"/>
              </a:spcBef>
              <a:spcAft>
                <a:spcPts val="0"/>
              </a:spcAft>
              <a:buClrTx/>
              <a:buSzTx/>
              <a:buFontTx/>
              <a:buNone/>
              <a:tabLst/>
              <a:defRPr/>
            </a:pPr>
            <a:fld id="{F115E3EF-5F3D-4900-BCE6-1ACBED9BFDF6}" type="slidenum">
              <a:rPr lang="en-GB" sz="1200" smtClean="0">
                <a:solidFill>
                  <a:schemeClr val="bg1"/>
                </a:solidFill>
              </a:rPr>
              <a:pPr marR="0" lvl="0" indent="0" algn="ctr" fontAlgn="auto">
                <a:lnSpc>
                  <a:spcPct val="100000"/>
                </a:lnSpc>
                <a:spcBef>
                  <a:spcPts val="0"/>
                </a:spcBef>
                <a:spcAft>
                  <a:spcPts val="0"/>
                </a:spcAft>
                <a:buClrTx/>
                <a:buSzTx/>
                <a:buFontTx/>
                <a:buNone/>
                <a:tabLst/>
                <a:defRPr/>
              </a:pPr>
              <a:t>1</a:t>
            </a:fld>
            <a:endParaRPr lang="en-GB" sz="1200">
              <a:solidFill>
                <a:schemeClr val="bg1"/>
              </a:solidFill>
            </a:endParaRPr>
          </a:p>
        </p:txBody>
      </p:sp>
      <p:graphicFrame>
        <p:nvGraphicFramePr>
          <p:cNvPr id="8" name="Tabela 7"/>
          <p:cNvGraphicFramePr>
            <a:graphicFrameLocks noGrp="1"/>
          </p:cNvGraphicFramePr>
          <p:nvPr/>
        </p:nvGraphicFramePr>
        <p:xfrm>
          <a:off x="2267744" y="5301208"/>
          <a:ext cx="5112568" cy="850384"/>
        </p:xfrm>
        <a:graphic>
          <a:graphicData uri="http://schemas.openxmlformats.org/drawingml/2006/table">
            <a:tbl>
              <a:tblPr firstRow="1" bandRow="1">
                <a:tableStyleId>{5C22544A-7EE6-4342-B048-85BDC9FD1C3A}</a:tableStyleId>
              </a:tblPr>
              <a:tblGrid>
                <a:gridCol w="1301381"/>
                <a:gridCol w="3811187"/>
              </a:tblGrid>
              <a:tr h="144016">
                <a:tc>
                  <a:txBody>
                    <a:bodyPr/>
                    <a:lstStyle/>
                    <a:p>
                      <a:pPr algn="ctr"/>
                      <a:r>
                        <a:rPr lang="en-US" sz="1200" b="0" dirty="0" smtClean="0">
                          <a:solidFill>
                            <a:schemeClr val="tx1"/>
                          </a:solidFill>
                        </a:rPr>
                        <a:t>ORCID</a:t>
                      </a:r>
                      <a:endParaRPr lang="en-US" sz="1200" b="0" dirty="0">
                        <a:solidFill>
                          <a:schemeClr val="tx1"/>
                        </a:solidFill>
                      </a:endParaRPr>
                    </a:p>
                  </a:txBody>
                  <a:tcPr>
                    <a:solidFill>
                      <a:schemeClr val="tx2">
                        <a:lumMod val="40000"/>
                        <a:lumOff val="60000"/>
                      </a:schemeClr>
                    </a:solidFill>
                  </a:tcPr>
                </a:tc>
                <a:tc>
                  <a:txBody>
                    <a:bodyPr/>
                    <a:lstStyle/>
                    <a:p>
                      <a:pPr algn="ctr"/>
                      <a:r>
                        <a:rPr lang="en-US" sz="1200" b="0" u="sng" dirty="0" smtClean="0">
                          <a:solidFill>
                            <a:schemeClr val="bg1"/>
                          </a:solidFill>
                          <a:hlinkClick r:id="rId3"/>
                        </a:rPr>
                        <a:t>0000-0002-5389-9051</a:t>
                      </a:r>
                      <a:endParaRPr lang="en-US" sz="1200" b="0" dirty="0">
                        <a:solidFill>
                          <a:schemeClr val="bg1"/>
                        </a:solidFill>
                      </a:endParaRPr>
                    </a:p>
                  </a:txBody>
                  <a:tcPr>
                    <a:solidFill>
                      <a:schemeClr val="tx2">
                        <a:lumMod val="40000"/>
                        <a:lumOff val="60000"/>
                      </a:schemeClr>
                    </a:solidFill>
                  </a:tcPr>
                </a:tc>
              </a:tr>
              <a:tr h="288032">
                <a:tc>
                  <a:txBody>
                    <a:bodyPr/>
                    <a:lstStyle/>
                    <a:p>
                      <a:pPr algn="ctr"/>
                      <a:r>
                        <a:rPr lang="pl-PL" sz="1200" dirty="0" smtClean="0"/>
                        <a:t>E-mail</a:t>
                      </a:r>
                      <a:endParaRPr lang="en-US" sz="1200" dirty="0"/>
                    </a:p>
                  </a:txBody>
                  <a:tcPr/>
                </a:tc>
                <a:tc>
                  <a:txBody>
                    <a:bodyPr/>
                    <a:lstStyle/>
                    <a:p>
                      <a:pPr algn="ctr"/>
                      <a:r>
                        <a:rPr lang="pl-PL" sz="1200" dirty="0" smtClean="0">
                          <a:hlinkClick r:id="rId4"/>
                        </a:rPr>
                        <a:t>michal.kokowski@gmail.com</a:t>
                      </a:r>
                      <a:endParaRPr lang="en-US" sz="1200" dirty="0"/>
                    </a:p>
                  </a:txBody>
                  <a:tcPr/>
                </a:tc>
              </a:tr>
              <a:tr h="288032">
                <a:tc>
                  <a:txBody>
                    <a:bodyPr/>
                    <a:lstStyle/>
                    <a:p>
                      <a:pPr algn="ctr"/>
                      <a:r>
                        <a:rPr lang="pl-PL" sz="1200" dirty="0" smtClean="0"/>
                        <a:t>WWW</a:t>
                      </a:r>
                      <a:endParaRPr lang="en-US" sz="1200" dirty="0"/>
                    </a:p>
                  </a:txBody>
                  <a:tcPr>
                    <a:solidFill>
                      <a:schemeClr val="tx2">
                        <a:lumMod val="40000"/>
                        <a:lumOff val="60000"/>
                      </a:schemeClr>
                    </a:solidFill>
                  </a:tcPr>
                </a:tc>
                <a:tc>
                  <a:txBody>
                    <a:bodyPr/>
                    <a:lstStyle/>
                    <a:p>
                      <a:pPr algn="ctr"/>
                      <a:r>
                        <a:rPr lang="pl-PL" sz="1200" dirty="0" smtClean="0">
                          <a:hlinkClick r:id="rId5"/>
                        </a:rPr>
                        <a:t>http://www.cyfronet.krakow.pl/~n1kokows/index.html</a:t>
                      </a:r>
                      <a:r>
                        <a:rPr lang="pl-PL" sz="1200" dirty="0" smtClean="0"/>
                        <a:t> </a:t>
                      </a:r>
                      <a:endParaRPr lang="en-US" sz="1200" dirty="0"/>
                    </a:p>
                  </a:txBody>
                  <a:tcPr>
                    <a:solidFill>
                      <a:schemeClr val="tx2">
                        <a:lumMod val="40000"/>
                        <a:lumOff val="60000"/>
                      </a:schemeClr>
                    </a:solidFill>
                  </a:tcPr>
                </a:tc>
              </a:tr>
            </a:tbl>
          </a:graphicData>
        </a:graphic>
      </p:graphicFrame>
      <p:pic>
        <p:nvPicPr>
          <p:cNvPr id="10" name="Obraz 9" descr="open-access-icon.png"/>
          <p:cNvPicPr>
            <a:picLocks noChangeAspect="1"/>
          </p:cNvPicPr>
          <p:nvPr/>
        </p:nvPicPr>
        <p:blipFill>
          <a:blip r:embed="rId6" cstate="print"/>
          <a:stretch>
            <a:fillRect/>
          </a:stretch>
        </p:blipFill>
        <p:spPr>
          <a:xfrm>
            <a:off x="3851920" y="3212976"/>
            <a:ext cx="236323" cy="236323"/>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67544" y="692696"/>
            <a:ext cx="7920880" cy="4176464"/>
          </a:xfrm>
        </p:spPr>
        <p:txBody>
          <a:bodyPr>
            <a:noAutofit/>
          </a:bodyPr>
          <a:lstStyle/>
          <a:p>
            <a:pPr algn="l"/>
            <a:r>
              <a:rPr lang="pl-PL" sz="2800" b="1" dirty="0"/>
              <a:t>Komisja organizuje comiesięczne posiedzenia </a:t>
            </a:r>
            <a:r>
              <a:rPr lang="pl-PL" sz="2800" b="1" dirty="0" smtClean="0"/>
              <a:t/>
            </a:r>
            <a:br>
              <a:rPr lang="pl-PL" sz="2800" b="1" dirty="0" smtClean="0"/>
            </a:br>
            <a:r>
              <a:rPr lang="pl-PL" sz="2800" b="1" dirty="0" smtClean="0"/>
              <a:t>z referatami </a:t>
            </a:r>
            <a:r>
              <a:rPr lang="pl-PL" sz="2800" b="1" dirty="0"/>
              <a:t>i dyskusją, a ponadto sesje naukowe. </a:t>
            </a:r>
            <a:r>
              <a:rPr lang="en-US" sz="2800" b="1" dirty="0"/>
              <a:t/>
            </a:r>
            <a:br>
              <a:rPr lang="en-US" sz="2800" b="1" dirty="0"/>
            </a:br>
            <a:r>
              <a:rPr lang="pl-PL" sz="2800" b="1" dirty="0"/>
              <a:t> </a:t>
            </a:r>
            <a:r>
              <a:rPr lang="en-US" sz="2800" b="1" dirty="0"/>
              <a:t/>
            </a:r>
            <a:br>
              <a:rPr lang="en-US" sz="2800" b="1" dirty="0"/>
            </a:br>
            <a:r>
              <a:rPr lang="pl-PL" sz="2800" b="1" dirty="0"/>
              <a:t>Owoce jej działania są publikowane w czasopiśmie </a:t>
            </a:r>
            <a:r>
              <a:rPr lang="pl-PL" sz="2800" b="1" i="1" dirty="0"/>
              <a:t>Studia </a:t>
            </a:r>
            <a:r>
              <a:rPr lang="pl-PL" sz="2800" b="1" i="1" dirty="0" err="1"/>
              <a:t>Historiae</a:t>
            </a:r>
            <a:r>
              <a:rPr lang="pl-PL" sz="2800" b="1" i="1" dirty="0"/>
              <a:t> </a:t>
            </a:r>
            <a:r>
              <a:rPr lang="pl-PL" sz="2800" b="1" i="1" dirty="0" err="1"/>
              <a:t>Scientiarum</a:t>
            </a:r>
            <a:r>
              <a:rPr lang="pl-PL" sz="2800" b="1" dirty="0"/>
              <a:t> (wcześniejsza nazwa: </a:t>
            </a:r>
            <a:r>
              <a:rPr lang="pl-PL" sz="2800" b="1" i="1" dirty="0"/>
              <a:t>Prace Komisji Historii Nauki PAU</a:t>
            </a:r>
            <a:r>
              <a:rPr lang="pl-PL" sz="2800" b="1" dirty="0"/>
              <a:t>) oraz w seriach: „Monografie” i „Studia i Materiały do Dziejów Polskiej Akademii Umiejętności”.</a:t>
            </a:r>
            <a:endParaRPr lang="en-US" sz="2800" b="1" dirty="0"/>
          </a:p>
        </p:txBody>
      </p:sp>
      <p:sp>
        <p:nvSpPr>
          <p:cNvPr id="3" name="Symbol zastępczy numeru slajdu 3"/>
          <p:cNvSpPr txBox="1">
            <a:spLocks/>
          </p:cNvSpPr>
          <p:nvPr/>
        </p:nvSpPr>
        <p:spPr>
          <a:xfrm>
            <a:off x="8244408" y="6525344"/>
            <a:ext cx="899592" cy="332656"/>
          </a:xfrm>
          <a:prstGeom prst="rect">
            <a:avLst/>
          </a:prstGeom>
          <a:solidFill>
            <a:schemeClr val="tx1">
              <a:lumMod val="50000"/>
              <a:lumOff val="50000"/>
            </a:schemeClr>
          </a:solidFill>
        </p:spPr>
        <p:txBody>
          <a:bodyPr vert="horz" lIns="91440" tIns="45720" rIns="91440" bIns="45720" rtlCol="0" anchor="ctr"/>
          <a:lstStyle/>
          <a:p>
            <a:pPr marR="0" lvl="0" indent="0" algn="ctr" fontAlgn="auto">
              <a:lnSpc>
                <a:spcPct val="100000"/>
              </a:lnSpc>
              <a:spcBef>
                <a:spcPts val="0"/>
              </a:spcBef>
              <a:spcAft>
                <a:spcPts val="0"/>
              </a:spcAft>
              <a:buClrTx/>
              <a:buSzTx/>
              <a:buFontTx/>
              <a:buNone/>
              <a:tabLst/>
              <a:defRPr/>
            </a:pPr>
            <a:fld id="{F115E3EF-5F3D-4900-BCE6-1ACBED9BFDF6}" type="slidenum">
              <a:rPr lang="en-GB" sz="1200" smtClean="0">
                <a:solidFill>
                  <a:schemeClr val="bg1"/>
                </a:solidFill>
              </a:rPr>
              <a:pPr marR="0" lvl="0" indent="0" algn="ctr" fontAlgn="auto">
                <a:lnSpc>
                  <a:spcPct val="100000"/>
                </a:lnSpc>
                <a:spcBef>
                  <a:spcPts val="0"/>
                </a:spcBef>
                <a:spcAft>
                  <a:spcPts val="0"/>
                </a:spcAft>
                <a:buClrTx/>
                <a:buSzTx/>
                <a:buFontTx/>
                <a:buNone/>
                <a:tabLst/>
                <a:defRPr/>
              </a:pPr>
              <a:t>10</a:t>
            </a:fld>
            <a:endParaRPr lang="en-GB" sz="120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539552" y="908720"/>
            <a:ext cx="7920880" cy="1872208"/>
          </a:xfrm>
        </p:spPr>
        <p:txBody>
          <a:bodyPr>
            <a:noAutofit/>
          </a:bodyPr>
          <a:lstStyle/>
          <a:p>
            <a:r>
              <a:rPr lang="pl-PL" sz="4000" b="1" dirty="0" smtClean="0"/>
              <a:t>Korzenie KHN PAU</a:t>
            </a:r>
            <a:endParaRPr lang="en-US" sz="4000" b="1" dirty="0"/>
          </a:p>
        </p:txBody>
      </p:sp>
      <p:sp>
        <p:nvSpPr>
          <p:cNvPr id="3" name="Symbol zastępczy numeru slajdu 3"/>
          <p:cNvSpPr txBox="1">
            <a:spLocks/>
          </p:cNvSpPr>
          <p:nvPr/>
        </p:nvSpPr>
        <p:spPr>
          <a:xfrm>
            <a:off x="8244408" y="6525344"/>
            <a:ext cx="899592" cy="332656"/>
          </a:xfrm>
          <a:prstGeom prst="rect">
            <a:avLst/>
          </a:prstGeom>
          <a:solidFill>
            <a:schemeClr val="tx1">
              <a:lumMod val="50000"/>
              <a:lumOff val="50000"/>
            </a:schemeClr>
          </a:solidFill>
        </p:spPr>
        <p:txBody>
          <a:bodyPr vert="horz" lIns="91440" tIns="45720" rIns="91440" bIns="45720" rtlCol="0" anchor="ctr"/>
          <a:lstStyle/>
          <a:p>
            <a:pPr marR="0" lvl="0" indent="0" algn="ctr" fontAlgn="auto">
              <a:lnSpc>
                <a:spcPct val="100000"/>
              </a:lnSpc>
              <a:spcBef>
                <a:spcPts val="0"/>
              </a:spcBef>
              <a:spcAft>
                <a:spcPts val="0"/>
              </a:spcAft>
              <a:buClrTx/>
              <a:buSzTx/>
              <a:buFontTx/>
              <a:buNone/>
              <a:tabLst/>
              <a:defRPr/>
            </a:pPr>
            <a:fld id="{F115E3EF-5F3D-4900-BCE6-1ACBED9BFDF6}" type="slidenum">
              <a:rPr lang="en-GB" sz="1200" smtClean="0">
                <a:solidFill>
                  <a:schemeClr val="bg1"/>
                </a:solidFill>
              </a:rPr>
              <a:pPr marR="0" lvl="0" indent="0" algn="ctr" fontAlgn="auto">
                <a:lnSpc>
                  <a:spcPct val="100000"/>
                </a:lnSpc>
                <a:spcBef>
                  <a:spcPts val="0"/>
                </a:spcBef>
                <a:spcAft>
                  <a:spcPts val="0"/>
                </a:spcAft>
                <a:buClrTx/>
                <a:buSzTx/>
                <a:buFontTx/>
                <a:buNone/>
                <a:tabLst/>
                <a:defRPr/>
              </a:pPr>
              <a:t>11</a:t>
            </a:fld>
            <a:endParaRPr lang="en-GB" sz="1200">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539552" y="476672"/>
            <a:ext cx="7920880" cy="5544616"/>
          </a:xfrm>
        </p:spPr>
        <p:txBody>
          <a:bodyPr>
            <a:noAutofit/>
          </a:bodyPr>
          <a:lstStyle/>
          <a:p>
            <a:pPr algn="l"/>
            <a:r>
              <a:rPr lang="pl-PL" sz="2400" b="1" dirty="0" smtClean="0"/>
              <a:t>Już  w latach 90-tych XX wieku w obrębie PAU z dużym zainteresowaniem odnoszono się do historii </a:t>
            </a:r>
            <a:r>
              <a:rPr lang="pl-PL" sz="2400" b="1" dirty="0"/>
              <a:t>organizacji </a:t>
            </a:r>
            <a:r>
              <a:rPr lang="pl-PL" sz="2400" b="1" dirty="0" smtClean="0"/>
              <a:t>nauki i sylwetek </a:t>
            </a:r>
            <a:r>
              <a:rPr lang="pl-PL" sz="2400" b="1" dirty="0"/>
              <a:t>uczonych</a:t>
            </a:r>
            <a:r>
              <a:rPr lang="pl-PL" sz="2400" b="1" dirty="0" smtClean="0"/>
              <a:t>: </a:t>
            </a:r>
            <a:r>
              <a:rPr lang="en-US" sz="2400" b="1" dirty="0" smtClean="0"/>
              <a:t/>
            </a:r>
            <a:br>
              <a:rPr lang="en-US" sz="2400" b="1" dirty="0" smtClean="0"/>
            </a:br>
            <a:r>
              <a:rPr lang="pl-PL" sz="2400" b="1" dirty="0" smtClean="0"/>
              <a:t> </a:t>
            </a:r>
            <a:r>
              <a:rPr lang="en-US" sz="2400" b="1" dirty="0" smtClean="0"/>
              <a:t/>
            </a:r>
            <a:br>
              <a:rPr lang="en-US" sz="2400" b="1" dirty="0" smtClean="0"/>
            </a:br>
            <a:r>
              <a:rPr lang="pl-PL" sz="2400" b="1" dirty="0" smtClean="0"/>
              <a:t>M.in</a:t>
            </a:r>
            <a:r>
              <a:rPr lang="pl-PL" sz="2400" b="1" dirty="0"/>
              <a:t>. wydawano serię „W służbie nauki” i </a:t>
            </a:r>
            <a:r>
              <a:rPr lang="pl-PL" sz="2400" b="1" dirty="0" smtClean="0"/>
              <a:t>wydano  odrębne monografie</a:t>
            </a:r>
            <a:r>
              <a:rPr lang="pl-PL" sz="2400" b="1" dirty="0"/>
              <a:t>:</a:t>
            </a:r>
            <a:r>
              <a:rPr lang="en-US" sz="2400" b="1" dirty="0"/>
              <a:t/>
            </a:r>
            <a:br>
              <a:rPr lang="en-US" sz="2400" b="1" dirty="0"/>
            </a:br>
            <a:r>
              <a:rPr lang="pl-PL" sz="2400" b="1" dirty="0"/>
              <a:t> </a:t>
            </a:r>
            <a:r>
              <a:rPr lang="en-US" sz="2400" b="1" dirty="0"/>
              <a:t/>
            </a:r>
            <a:br>
              <a:rPr lang="en-US" sz="2400" b="1" dirty="0"/>
            </a:br>
            <a:r>
              <a:rPr lang="en-US" sz="2000" b="1" dirty="0" smtClean="0"/>
              <a:t>•</a:t>
            </a:r>
            <a:r>
              <a:rPr lang="pl-PL" sz="2000" b="1" dirty="0" smtClean="0"/>
              <a:t> </a:t>
            </a:r>
            <a:r>
              <a:rPr lang="pl-PL" sz="2000" dirty="0" smtClean="0"/>
              <a:t>Julian </a:t>
            </a:r>
            <a:r>
              <a:rPr lang="pl-PL" sz="2000" dirty="0" err="1"/>
              <a:t>Dybiec</a:t>
            </a:r>
            <a:r>
              <a:rPr lang="pl-PL" sz="2000" dirty="0"/>
              <a:t>, </a:t>
            </a:r>
            <a:r>
              <a:rPr lang="pl-PL" sz="2000" i="1" dirty="0"/>
              <a:t>Polska Akademia Umiejętności 1872–1952 </a:t>
            </a:r>
            <a:r>
              <a:rPr lang="pl-PL" sz="2000" dirty="0"/>
              <a:t>(1993); </a:t>
            </a:r>
            <a:r>
              <a:rPr lang="en-US" sz="2000" dirty="0"/>
              <a:t/>
            </a:r>
            <a:br>
              <a:rPr lang="en-US" sz="2000" dirty="0"/>
            </a:br>
            <a:r>
              <a:rPr lang="pl-PL" sz="1000" dirty="0" smtClean="0"/>
              <a:t/>
            </a:r>
            <a:br>
              <a:rPr lang="pl-PL" sz="1000" dirty="0" smtClean="0"/>
            </a:br>
            <a:r>
              <a:rPr lang="en-US" sz="2000" dirty="0" smtClean="0"/>
              <a:t>•</a:t>
            </a:r>
            <a:r>
              <a:rPr lang="pl-PL" sz="2000" dirty="0" smtClean="0"/>
              <a:t> Piotr </a:t>
            </a:r>
            <a:r>
              <a:rPr lang="pl-PL" sz="2000" dirty="0" err="1"/>
              <a:t>Hübner</a:t>
            </a:r>
            <a:r>
              <a:rPr lang="pl-PL" sz="2000" dirty="0"/>
              <a:t>, </a:t>
            </a:r>
            <a:r>
              <a:rPr lang="pl-PL" sz="2000" i="1" dirty="0"/>
              <a:t>Siła przeciw rozumowi. Losy </a:t>
            </a:r>
            <a:r>
              <a:rPr lang="pl-PL" sz="2000" i="1" dirty="0" smtClean="0"/>
              <a:t>Polskiej Akademii</a:t>
            </a:r>
            <a:br>
              <a:rPr lang="pl-PL" sz="2000" i="1" dirty="0" smtClean="0"/>
            </a:br>
            <a:r>
              <a:rPr lang="pl-PL" sz="2000" i="1" dirty="0"/>
              <a:t> </a:t>
            </a:r>
            <a:r>
              <a:rPr lang="pl-PL" sz="2000" i="1" dirty="0" smtClean="0"/>
              <a:t>  Umiejętności </a:t>
            </a:r>
            <a:r>
              <a:rPr lang="pl-PL" sz="2000" i="1" dirty="0"/>
              <a:t>w latach 1939–1989 </a:t>
            </a:r>
            <a:r>
              <a:rPr lang="pl-PL" sz="2000" dirty="0"/>
              <a:t>(1994); </a:t>
            </a:r>
            <a:r>
              <a:rPr lang="en-US" sz="2000" dirty="0"/>
              <a:t/>
            </a:r>
            <a:br>
              <a:rPr lang="en-US" sz="2000" dirty="0"/>
            </a:br>
            <a:r>
              <a:rPr lang="pl-PL" sz="1000" dirty="0" smtClean="0"/>
              <a:t/>
            </a:r>
            <a:br>
              <a:rPr lang="pl-PL" sz="1000" dirty="0" smtClean="0"/>
            </a:br>
            <a:r>
              <a:rPr lang="en-US" sz="2000" dirty="0" smtClean="0"/>
              <a:t>•</a:t>
            </a:r>
            <a:r>
              <a:rPr lang="pl-PL" sz="2000" dirty="0" smtClean="0"/>
              <a:t> Danuta </a:t>
            </a:r>
            <a:r>
              <a:rPr lang="pl-PL" sz="2000" dirty="0" err="1"/>
              <a:t>Rederowa</a:t>
            </a:r>
            <a:r>
              <a:rPr lang="pl-PL" sz="2000" dirty="0"/>
              <a:t>, </a:t>
            </a:r>
            <a:r>
              <a:rPr lang="pl-PL" sz="2000" i="1" dirty="0"/>
              <a:t>Z dziejów Towarzystwa Naukowego </a:t>
            </a:r>
            <a:r>
              <a:rPr lang="pl-PL" sz="2000" i="1" dirty="0" smtClean="0"/>
              <a:t>Krakowskiego</a:t>
            </a:r>
            <a:br>
              <a:rPr lang="pl-PL" sz="2000" i="1" dirty="0" smtClean="0"/>
            </a:br>
            <a:r>
              <a:rPr lang="pl-PL" sz="2000" i="1" dirty="0"/>
              <a:t> </a:t>
            </a:r>
            <a:r>
              <a:rPr lang="pl-PL" sz="2000" i="1" dirty="0" smtClean="0"/>
              <a:t> </a:t>
            </a:r>
            <a:r>
              <a:rPr lang="pl-PL" sz="2000" dirty="0" smtClean="0"/>
              <a:t> </a:t>
            </a:r>
            <a:r>
              <a:rPr lang="pl-PL" sz="2000" dirty="0"/>
              <a:t>(1998); </a:t>
            </a:r>
            <a:r>
              <a:rPr lang="en-US" sz="2000" dirty="0"/>
              <a:t/>
            </a:r>
            <a:br>
              <a:rPr lang="en-US" sz="2000" dirty="0"/>
            </a:br>
            <a:r>
              <a:rPr lang="en-US" sz="1000" dirty="0" smtClean="0"/>
              <a:t> </a:t>
            </a:r>
            <a:r>
              <a:rPr lang="pl-PL" sz="2000" dirty="0" smtClean="0"/>
              <a:t/>
            </a:r>
            <a:br>
              <a:rPr lang="pl-PL" sz="2000" dirty="0" smtClean="0"/>
            </a:br>
            <a:r>
              <a:rPr lang="en-US" sz="2000" dirty="0" smtClean="0"/>
              <a:t>•</a:t>
            </a:r>
            <a:r>
              <a:rPr lang="pl-PL" sz="2000" dirty="0" smtClean="0"/>
              <a:t> Jan </a:t>
            </a:r>
            <a:r>
              <a:rPr lang="pl-PL" sz="2000" dirty="0" err="1"/>
              <a:t>Piskurewicz</a:t>
            </a:r>
            <a:r>
              <a:rPr lang="pl-PL" sz="2000" dirty="0"/>
              <a:t>, </a:t>
            </a:r>
            <a:r>
              <a:rPr lang="pl-PL" sz="2000" i="1" dirty="0"/>
              <a:t>Prima </a:t>
            </a:r>
            <a:r>
              <a:rPr lang="pl-PL" sz="2000" i="1" dirty="0" err="1"/>
              <a:t>inter</a:t>
            </a:r>
            <a:r>
              <a:rPr lang="pl-PL" sz="2000" i="1" dirty="0"/>
              <a:t> </a:t>
            </a:r>
            <a:r>
              <a:rPr lang="pl-PL" sz="2000" i="1" dirty="0" err="1"/>
              <a:t>pares</a:t>
            </a:r>
            <a:r>
              <a:rPr lang="pl-PL" sz="2000" i="1" dirty="0"/>
              <a:t>. Polska Akademia Umiejętności </a:t>
            </a:r>
            <a:r>
              <a:rPr lang="pl-PL" sz="2000" i="1" dirty="0" smtClean="0"/>
              <a:t/>
            </a:r>
            <a:br>
              <a:rPr lang="pl-PL" sz="2000" i="1" dirty="0" smtClean="0"/>
            </a:br>
            <a:r>
              <a:rPr lang="pl-PL" sz="2000" i="1" dirty="0" smtClean="0"/>
              <a:t>   w </a:t>
            </a:r>
            <a:r>
              <a:rPr lang="pl-PL" sz="2000" i="1" dirty="0"/>
              <a:t>latach II </a:t>
            </a:r>
            <a:r>
              <a:rPr lang="pl-PL" sz="2000" i="1" dirty="0" smtClean="0"/>
              <a:t>Rzeczypospolitej</a:t>
            </a:r>
            <a:r>
              <a:rPr lang="pl-PL" sz="2000" i="1" dirty="0"/>
              <a:t> </a:t>
            </a:r>
            <a:r>
              <a:rPr lang="pl-PL" sz="2000" dirty="0"/>
              <a:t>(1998) </a:t>
            </a:r>
            <a:r>
              <a:rPr lang="pl-PL" sz="2000" dirty="0" smtClean="0"/>
              <a:t>.</a:t>
            </a:r>
            <a:endParaRPr lang="en-US" sz="2000" dirty="0"/>
          </a:p>
        </p:txBody>
      </p:sp>
      <p:sp>
        <p:nvSpPr>
          <p:cNvPr id="3" name="Symbol zastępczy numeru slajdu 3"/>
          <p:cNvSpPr txBox="1">
            <a:spLocks/>
          </p:cNvSpPr>
          <p:nvPr/>
        </p:nvSpPr>
        <p:spPr>
          <a:xfrm>
            <a:off x="8244408" y="6525344"/>
            <a:ext cx="899592" cy="332656"/>
          </a:xfrm>
          <a:prstGeom prst="rect">
            <a:avLst/>
          </a:prstGeom>
          <a:solidFill>
            <a:schemeClr val="tx1">
              <a:lumMod val="50000"/>
              <a:lumOff val="50000"/>
            </a:schemeClr>
          </a:solidFill>
        </p:spPr>
        <p:txBody>
          <a:bodyPr vert="horz" lIns="91440" tIns="45720" rIns="91440" bIns="45720" rtlCol="0" anchor="ctr"/>
          <a:lstStyle/>
          <a:p>
            <a:pPr marR="0" lvl="0" indent="0" algn="ctr" fontAlgn="auto">
              <a:lnSpc>
                <a:spcPct val="100000"/>
              </a:lnSpc>
              <a:spcBef>
                <a:spcPts val="0"/>
              </a:spcBef>
              <a:spcAft>
                <a:spcPts val="0"/>
              </a:spcAft>
              <a:buClrTx/>
              <a:buSzTx/>
              <a:buFontTx/>
              <a:buNone/>
              <a:tabLst/>
              <a:defRPr/>
            </a:pPr>
            <a:fld id="{F115E3EF-5F3D-4900-BCE6-1ACBED9BFDF6}" type="slidenum">
              <a:rPr lang="en-GB" sz="1200" smtClean="0">
                <a:solidFill>
                  <a:schemeClr val="bg1"/>
                </a:solidFill>
              </a:rPr>
              <a:pPr marR="0" lvl="0" indent="0" algn="ctr" fontAlgn="auto">
                <a:lnSpc>
                  <a:spcPct val="100000"/>
                </a:lnSpc>
                <a:spcBef>
                  <a:spcPts val="0"/>
                </a:spcBef>
                <a:spcAft>
                  <a:spcPts val="0"/>
                </a:spcAft>
                <a:buClrTx/>
                <a:buSzTx/>
                <a:buFontTx/>
                <a:buNone/>
                <a:tabLst/>
                <a:defRPr/>
              </a:pPr>
              <a:t>12</a:t>
            </a:fld>
            <a:endParaRPr lang="en-GB" sz="120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539552" y="1988840"/>
            <a:ext cx="7920880" cy="2592288"/>
          </a:xfrm>
        </p:spPr>
        <p:txBody>
          <a:bodyPr>
            <a:noAutofit/>
          </a:bodyPr>
          <a:lstStyle/>
          <a:p>
            <a:pPr algn="l"/>
            <a:r>
              <a:rPr lang="pl-PL" sz="2800" b="1" dirty="0" smtClean="0"/>
              <a:t>Komisja </a:t>
            </a:r>
            <a:r>
              <a:rPr lang="pl-PL" sz="2800" b="1" dirty="0"/>
              <a:t>Historii Nauki PAU </a:t>
            </a:r>
            <a:r>
              <a:rPr lang="pl-PL" sz="2800" b="1" dirty="0" smtClean="0"/>
              <a:t>ma również pełne prawo odwoływać się do działalności </a:t>
            </a:r>
            <a:r>
              <a:rPr lang="pl-PL" sz="2800" b="1" dirty="0"/>
              <a:t>poprzednich komisji Akademii Umiejętności i Polskiej Akademii Umiejętności, takich jak</a:t>
            </a:r>
            <a:r>
              <a:rPr lang="pl-PL" sz="2800" b="1" dirty="0" smtClean="0"/>
              <a:t>:</a:t>
            </a:r>
            <a:br>
              <a:rPr lang="pl-PL" sz="2800" b="1" dirty="0" smtClean="0"/>
            </a:br>
            <a:r>
              <a:rPr lang="pl-PL" sz="2800" b="1" dirty="0"/>
              <a:t/>
            </a:r>
            <a:br>
              <a:rPr lang="pl-PL" sz="2800" b="1" dirty="0"/>
            </a:br>
            <a:endParaRPr lang="en-US" sz="2000" b="1" dirty="0"/>
          </a:p>
        </p:txBody>
      </p:sp>
      <p:sp>
        <p:nvSpPr>
          <p:cNvPr id="3" name="Symbol zastępczy numeru slajdu 3"/>
          <p:cNvSpPr txBox="1">
            <a:spLocks/>
          </p:cNvSpPr>
          <p:nvPr/>
        </p:nvSpPr>
        <p:spPr>
          <a:xfrm>
            <a:off x="8244408" y="6525344"/>
            <a:ext cx="899592" cy="332656"/>
          </a:xfrm>
          <a:prstGeom prst="rect">
            <a:avLst/>
          </a:prstGeom>
          <a:solidFill>
            <a:schemeClr val="tx1">
              <a:lumMod val="50000"/>
              <a:lumOff val="50000"/>
            </a:schemeClr>
          </a:solidFill>
        </p:spPr>
        <p:txBody>
          <a:bodyPr vert="horz" lIns="91440" tIns="45720" rIns="91440" bIns="45720" rtlCol="0" anchor="ctr"/>
          <a:lstStyle/>
          <a:p>
            <a:pPr marR="0" lvl="0" indent="0" algn="ctr" fontAlgn="auto">
              <a:lnSpc>
                <a:spcPct val="100000"/>
              </a:lnSpc>
              <a:spcBef>
                <a:spcPts val="0"/>
              </a:spcBef>
              <a:spcAft>
                <a:spcPts val="0"/>
              </a:spcAft>
              <a:buClrTx/>
              <a:buSzTx/>
              <a:buFontTx/>
              <a:buNone/>
              <a:tabLst/>
              <a:defRPr/>
            </a:pPr>
            <a:fld id="{F115E3EF-5F3D-4900-BCE6-1ACBED9BFDF6}" type="slidenum">
              <a:rPr lang="en-GB" sz="1200" smtClean="0">
                <a:solidFill>
                  <a:schemeClr val="bg1"/>
                </a:solidFill>
              </a:rPr>
              <a:pPr marR="0" lvl="0" indent="0" algn="ctr" fontAlgn="auto">
                <a:lnSpc>
                  <a:spcPct val="100000"/>
                </a:lnSpc>
                <a:spcBef>
                  <a:spcPts val="0"/>
                </a:spcBef>
                <a:spcAft>
                  <a:spcPts val="0"/>
                </a:spcAft>
                <a:buClrTx/>
                <a:buSzTx/>
                <a:buFontTx/>
                <a:buNone/>
                <a:tabLst/>
                <a:defRPr/>
              </a:pPr>
              <a:t>13</a:t>
            </a:fld>
            <a:endParaRPr lang="en-GB" sz="1200">
              <a:solidFill>
                <a:schemeClr val="bg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539552" y="476672"/>
            <a:ext cx="7920880" cy="4680520"/>
          </a:xfrm>
        </p:spPr>
        <p:txBody>
          <a:bodyPr>
            <a:noAutofit/>
          </a:bodyPr>
          <a:lstStyle/>
          <a:p>
            <a:pPr algn="l"/>
            <a:r>
              <a:rPr lang="pl-PL" sz="2800" b="1" dirty="0" smtClean="0"/>
              <a:t>Komisja </a:t>
            </a:r>
            <a:r>
              <a:rPr lang="pl-PL" sz="2800" b="1" dirty="0"/>
              <a:t>Badań w Zakresie Historii Literatury </a:t>
            </a:r>
            <a:r>
              <a:rPr lang="pl-PL" sz="2800" b="1" dirty="0" smtClean="0"/>
              <a:t/>
            </a:r>
            <a:br>
              <a:rPr lang="pl-PL" sz="2800" b="1" dirty="0" smtClean="0"/>
            </a:br>
            <a:r>
              <a:rPr lang="pl-PL" sz="2800" b="1" dirty="0" smtClean="0"/>
              <a:t>i Oświaty </a:t>
            </a:r>
            <a:r>
              <a:rPr lang="pl-PL" sz="2800" b="1" dirty="0"/>
              <a:t>w Polsce (w maju 1875 jako sekcja filologiczno-literacka Komisji </a:t>
            </a:r>
            <a:r>
              <a:rPr lang="pl-PL" sz="2800" b="1" dirty="0" smtClean="0"/>
              <a:t>Bibliograficznej AU (1872-1887); </a:t>
            </a:r>
            <a:r>
              <a:rPr lang="pl-PL" sz="2800" b="1" dirty="0"/>
              <a:t>samodzielność listopad 1875</a:t>
            </a:r>
            <a:r>
              <a:rPr lang="pl-PL" sz="2800" b="1" dirty="0" smtClean="0"/>
              <a:t>) – 1952</a:t>
            </a:r>
            <a:r>
              <a:rPr lang="pl-PL" sz="2800" dirty="0" smtClean="0"/>
              <a:t>;</a:t>
            </a:r>
            <a:r>
              <a:rPr lang="pl-PL" sz="2400" dirty="0" smtClean="0"/>
              <a:t/>
            </a:r>
            <a:br>
              <a:rPr lang="pl-PL" sz="2400" dirty="0" smtClean="0"/>
            </a:br>
            <a:r>
              <a:rPr lang="pl-PL" sz="2400" dirty="0"/>
              <a:t/>
            </a:r>
            <a:br>
              <a:rPr lang="pl-PL" sz="2400" dirty="0"/>
            </a:br>
            <a:r>
              <a:rPr lang="pl-PL" sz="2400" dirty="0" smtClean="0"/>
              <a:t>1917/1918 – 1925/1926: </a:t>
            </a:r>
            <a:r>
              <a:rPr lang="pl-PL" sz="2400" dirty="0"/>
              <a:t>Przew. Stanisław Windakiewicz. Sekr. </a:t>
            </a:r>
            <a:r>
              <a:rPr lang="pl-PL" sz="2400" dirty="0" smtClean="0"/>
              <a:t>Aleksander Łucki.</a:t>
            </a:r>
            <a:br>
              <a:rPr lang="pl-PL" sz="2400" dirty="0" smtClean="0"/>
            </a:br>
            <a:r>
              <a:rPr lang="pl-PL" sz="2400" dirty="0" smtClean="0"/>
              <a:t/>
            </a:r>
            <a:br>
              <a:rPr lang="pl-PL" sz="2400" dirty="0" smtClean="0"/>
            </a:br>
            <a:r>
              <a:rPr lang="pl-PL" sz="2400" dirty="0" smtClean="0"/>
              <a:t>1926/1927 – 1927/1928: </a:t>
            </a:r>
            <a:r>
              <a:rPr lang="pl-PL" sz="2400" dirty="0"/>
              <a:t>Przew. </a:t>
            </a:r>
            <a:r>
              <a:rPr lang="pl-PL" sz="2400" dirty="0" smtClean="0"/>
              <a:t>Jan Czubek. </a:t>
            </a:r>
            <a:r>
              <a:rPr lang="pl-PL" sz="2400" dirty="0"/>
              <a:t>Sekr. Aleksander Łucki</a:t>
            </a:r>
            <a:r>
              <a:rPr lang="pl-PL" sz="2400" dirty="0" smtClean="0"/>
              <a:t>.</a:t>
            </a:r>
            <a:endParaRPr lang="en-US" sz="2000" b="1" dirty="0"/>
          </a:p>
        </p:txBody>
      </p:sp>
      <p:sp>
        <p:nvSpPr>
          <p:cNvPr id="3" name="Symbol zastępczy numeru slajdu 3"/>
          <p:cNvSpPr txBox="1">
            <a:spLocks/>
          </p:cNvSpPr>
          <p:nvPr/>
        </p:nvSpPr>
        <p:spPr>
          <a:xfrm>
            <a:off x="8244408" y="6525344"/>
            <a:ext cx="899592" cy="332656"/>
          </a:xfrm>
          <a:prstGeom prst="rect">
            <a:avLst/>
          </a:prstGeom>
          <a:solidFill>
            <a:schemeClr val="tx1">
              <a:lumMod val="50000"/>
              <a:lumOff val="50000"/>
            </a:schemeClr>
          </a:solidFill>
        </p:spPr>
        <p:txBody>
          <a:bodyPr vert="horz" lIns="91440" tIns="45720" rIns="91440" bIns="45720" rtlCol="0" anchor="ctr"/>
          <a:lstStyle/>
          <a:p>
            <a:pPr marR="0" lvl="0" indent="0" algn="ctr" fontAlgn="auto">
              <a:lnSpc>
                <a:spcPct val="100000"/>
              </a:lnSpc>
              <a:spcBef>
                <a:spcPts val="0"/>
              </a:spcBef>
              <a:spcAft>
                <a:spcPts val="0"/>
              </a:spcAft>
              <a:buClrTx/>
              <a:buSzTx/>
              <a:buFontTx/>
              <a:buNone/>
              <a:tabLst/>
              <a:defRPr/>
            </a:pPr>
            <a:fld id="{F115E3EF-5F3D-4900-BCE6-1ACBED9BFDF6}" type="slidenum">
              <a:rPr lang="en-GB" sz="1200" smtClean="0">
                <a:solidFill>
                  <a:schemeClr val="bg1"/>
                </a:solidFill>
              </a:rPr>
              <a:pPr marR="0" lvl="0" indent="0" algn="ctr" fontAlgn="auto">
                <a:lnSpc>
                  <a:spcPct val="100000"/>
                </a:lnSpc>
                <a:spcBef>
                  <a:spcPts val="0"/>
                </a:spcBef>
                <a:spcAft>
                  <a:spcPts val="0"/>
                </a:spcAft>
                <a:buClrTx/>
                <a:buSzTx/>
                <a:buFontTx/>
                <a:buNone/>
                <a:tabLst/>
                <a:defRPr/>
              </a:pPr>
              <a:t>14</a:t>
            </a:fld>
            <a:endParaRPr lang="en-GB" sz="1200">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539552" y="404664"/>
            <a:ext cx="7920880" cy="6048672"/>
          </a:xfrm>
        </p:spPr>
        <p:txBody>
          <a:bodyPr>
            <a:noAutofit/>
          </a:bodyPr>
          <a:lstStyle/>
          <a:p>
            <a:pPr algn="l"/>
            <a:r>
              <a:rPr lang="pl-PL" sz="2800" b="1" dirty="0" smtClean="0"/>
              <a:t/>
            </a:r>
            <a:br>
              <a:rPr lang="pl-PL" sz="2800" b="1" dirty="0" smtClean="0"/>
            </a:br>
            <a:r>
              <a:rPr lang="pl-PL" sz="2800" b="1" i="1" dirty="0" smtClean="0"/>
              <a:t>                            1928 – zmiana nazwy</a:t>
            </a:r>
            <a:br>
              <a:rPr lang="pl-PL" sz="2800" b="1" i="1" dirty="0" smtClean="0"/>
            </a:br>
            <a:r>
              <a:rPr lang="pl-PL" sz="1000" b="1" dirty="0" smtClean="0"/>
              <a:t/>
            </a:r>
            <a:br>
              <a:rPr lang="pl-PL" sz="1000" b="1" dirty="0" smtClean="0"/>
            </a:br>
            <a:r>
              <a:rPr lang="pl-PL" sz="2800" b="1" dirty="0" smtClean="0"/>
              <a:t>Komisja dla Dziejów Oświaty i Szkolnictwa w Polsce</a:t>
            </a:r>
            <a:br>
              <a:rPr lang="pl-PL" sz="2800" b="1" dirty="0" smtClean="0"/>
            </a:br>
            <a:r>
              <a:rPr lang="en-US" sz="1000" dirty="0"/>
              <a:t/>
            </a:r>
            <a:br>
              <a:rPr lang="en-US" sz="1000" dirty="0"/>
            </a:br>
            <a:r>
              <a:rPr lang="pl-PL" sz="2400" dirty="0" smtClean="0"/>
              <a:t>1928/1929 – 1932/1933</a:t>
            </a:r>
            <a:r>
              <a:rPr lang="pl-PL" sz="2400" dirty="0"/>
              <a:t>:  </a:t>
            </a:r>
            <a:r>
              <a:rPr lang="pl-PL" sz="2400" i="1" dirty="0"/>
              <a:t>Przew</a:t>
            </a:r>
            <a:r>
              <a:rPr lang="pl-PL" sz="2400" i="1" dirty="0" smtClean="0"/>
              <a:t>.:</a:t>
            </a:r>
            <a:r>
              <a:rPr lang="pl-PL" sz="2400" dirty="0" smtClean="0"/>
              <a:t> </a:t>
            </a:r>
            <a:r>
              <a:rPr lang="pl-PL" sz="2400" dirty="0"/>
              <a:t>Stanisław Kot. </a:t>
            </a:r>
            <a:r>
              <a:rPr lang="pl-PL" sz="2400" i="1" dirty="0"/>
              <a:t>Sekretarz:</a:t>
            </a:r>
            <a:r>
              <a:rPr lang="pl-PL" sz="2400" dirty="0"/>
              <a:t> </a:t>
            </a:r>
            <a:r>
              <a:rPr lang="pl-PL" sz="2400" dirty="0" smtClean="0"/>
              <a:t>Stanisław Pigoń.</a:t>
            </a:r>
            <a:br>
              <a:rPr lang="pl-PL" sz="2400" dirty="0" smtClean="0"/>
            </a:br>
            <a:r>
              <a:rPr lang="pl-PL" sz="1000" dirty="0" smtClean="0"/>
              <a:t/>
            </a:r>
            <a:br>
              <a:rPr lang="pl-PL" sz="1000" dirty="0" smtClean="0"/>
            </a:br>
            <a:r>
              <a:rPr lang="pl-PL" sz="2400" dirty="0" smtClean="0"/>
              <a:t>1933/1934 – 1938/1939</a:t>
            </a:r>
            <a:r>
              <a:rPr lang="pl-PL" sz="2400" dirty="0"/>
              <a:t>: </a:t>
            </a:r>
            <a:r>
              <a:rPr lang="pl-PL" sz="2400" i="1" dirty="0"/>
              <a:t>Przew</a:t>
            </a:r>
            <a:r>
              <a:rPr lang="pl-PL" sz="2400" i="1" dirty="0" smtClean="0"/>
              <a:t>.:</a:t>
            </a:r>
            <a:r>
              <a:rPr lang="pl-PL" sz="2400" dirty="0" smtClean="0"/>
              <a:t> </a:t>
            </a:r>
            <a:r>
              <a:rPr lang="pl-PL" sz="2400" dirty="0"/>
              <a:t>Stanisław Kot</a:t>
            </a:r>
            <a:r>
              <a:rPr lang="pl-PL" sz="2400" dirty="0" smtClean="0"/>
              <a:t>. </a:t>
            </a:r>
            <a:r>
              <a:rPr lang="pl-PL" sz="2400" i="1" dirty="0"/>
              <a:t>Sekretarz:</a:t>
            </a:r>
            <a:r>
              <a:rPr lang="pl-PL" sz="2400" dirty="0"/>
              <a:t> Vacat.</a:t>
            </a:r>
            <a:r>
              <a:rPr lang="pl-PL" sz="2400" dirty="0" smtClean="0"/>
              <a:t/>
            </a:r>
            <a:br>
              <a:rPr lang="pl-PL" sz="2400" dirty="0" smtClean="0"/>
            </a:br>
            <a:r>
              <a:rPr lang="pl-PL" sz="1000" dirty="0" smtClean="0"/>
              <a:t/>
            </a:r>
            <a:br>
              <a:rPr lang="pl-PL" sz="1000" dirty="0" smtClean="0"/>
            </a:br>
            <a:r>
              <a:rPr lang="pl-PL" sz="2400" dirty="0" smtClean="0"/>
              <a:t>1939/1945 – 1945/1946</a:t>
            </a:r>
            <a:r>
              <a:rPr lang="pl-PL" sz="2400" dirty="0"/>
              <a:t>: </a:t>
            </a:r>
            <a:r>
              <a:rPr lang="pl-PL" sz="2400" i="1" dirty="0"/>
              <a:t>Przew</a:t>
            </a:r>
            <a:r>
              <a:rPr lang="pl-PL" sz="2400" i="1" dirty="0" smtClean="0"/>
              <a:t>.:</a:t>
            </a:r>
            <a:r>
              <a:rPr lang="pl-PL" sz="2400" dirty="0" smtClean="0"/>
              <a:t> Vacat. </a:t>
            </a:r>
            <a:r>
              <a:rPr lang="pl-PL" sz="2400" i="1" dirty="0"/>
              <a:t>Sekretarz:</a:t>
            </a:r>
            <a:r>
              <a:rPr lang="pl-PL" sz="2400" dirty="0"/>
              <a:t> </a:t>
            </a:r>
            <a:r>
              <a:rPr lang="pl-PL" sz="2400" dirty="0" smtClean="0"/>
              <a:t>Vacat.</a:t>
            </a:r>
            <a:br>
              <a:rPr lang="pl-PL" sz="2400" dirty="0" smtClean="0"/>
            </a:br>
            <a:r>
              <a:rPr lang="pl-PL" sz="2400" dirty="0" smtClean="0"/>
              <a:t/>
            </a:r>
            <a:br>
              <a:rPr lang="pl-PL" sz="2400" dirty="0" smtClean="0"/>
            </a:br>
            <a:r>
              <a:rPr lang="pl-PL" sz="2400" dirty="0" smtClean="0"/>
              <a:t>1946/1947: </a:t>
            </a:r>
            <a:r>
              <a:rPr lang="pl-PL" sz="2400" i="1" dirty="0" smtClean="0"/>
              <a:t>Przew.: </a:t>
            </a:r>
            <a:r>
              <a:rPr lang="pl-PL" sz="2400" dirty="0" smtClean="0"/>
              <a:t>Stanisław Kot</a:t>
            </a:r>
            <a:r>
              <a:rPr lang="pl-PL" sz="2400" dirty="0"/>
              <a:t>. </a:t>
            </a:r>
            <a:r>
              <a:rPr lang="pl-PL" sz="2400" i="1" dirty="0" smtClean="0"/>
              <a:t>Sekretarz:</a:t>
            </a:r>
            <a:r>
              <a:rPr lang="pl-PL" sz="2400" dirty="0" smtClean="0"/>
              <a:t> </a:t>
            </a:r>
            <a:r>
              <a:rPr lang="pl-PL" sz="2400" dirty="0"/>
              <a:t>Henryk Barycz.</a:t>
            </a:r>
            <a:r>
              <a:rPr lang="pl-PL" sz="2400" dirty="0" smtClean="0"/>
              <a:t/>
            </a:r>
            <a:br>
              <a:rPr lang="pl-PL" sz="2400" dirty="0" smtClean="0"/>
            </a:br>
            <a:r>
              <a:rPr lang="pl-PL" sz="1000" dirty="0" smtClean="0"/>
              <a:t/>
            </a:r>
            <a:br>
              <a:rPr lang="pl-PL" sz="1000" dirty="0" smtClean="0"/>
            </a:br>
            <a:r>
              <a:rPr lang="pl-PL" sz="2400" dirty="0" smtClean="0"/>
              <a:t>1947/1952: </a:t>
            </a:r>
            <a:r>
              <a:rPr lang="pl-PL" sz="2400" i="1" dirty="0" smtClean="0"/>
              <a:t>Przew.:  Vacat</a:t>
            </a:r>
            <a:r>
              <a:rPr lang="pl-PL" sz="2400" dirty="0" smtClean="0"/>
              <a:t>. </a:t>
            </a:r>
            <a:r>
              <a:rPr lang="pl-PL" sz="2400" i="1" dirty="0" smtClean="0"/>
              <a:t>Zastępca Przew.: </a:t>
            </a:r>
            <a:r>
              <a:rPr lang="pl-PL" sz="2400" dirty="0" smtClean="0"/>
              <a:t>Aleksander </a:t>
            </a:r>
            <a:r>
              <a:rPr lang="pl-PL" sz="2400" dirty="0" err="1" smtClean="0"/>
              <a:t>Birkemnajer</a:t>
            </a:r>
            <a:r>
              <a:rPr lang="pl-PL" sz="2400" dirty="0" smtClean="0"/>
              <a:t>. </a:t>
            </a:r>
            <a:r>
              <a:rPr lang="pl-PL" sz="2400" i="1" dirty="0" smtClean="0"/>
              <a:t>Sekretarz i dyrektor wydawnictw: </a:t>
            </a:r>
            <a:r>
              <a:rPr lang="pl-PL" sz="2400" dirty="0" smtClean="0"/>
              <a:t>Henryk Barycz.</a:t>
            </a:r>
            <a:endParaRPr lang="en-US" sz="2000" b="1" dirty="0"/>
          </a:p>
        </p:txBody>
      </p:sp>
      <p:sp>
        <p:nvSpPr>
          <p:cNvPr id="3" name="Symbol zastępczy numeru slajdu 3"/>
          <p:cNvSpPr txBox="1">
            <a:spLocks/>
          </p:cNvSpPr>
          <p:nvPr/>
        </p:nvSpPr>
        <p:spPr>
          <a:xfrm>
            <a:off x="8244408" y="6525344"/>
            <a:ext cx="899592" cy="332656"/>
          </a:xfrm>
          <a:prstGeom prst="rect">
            <a:avLst/>
          </a:prstGeom>
          <a:solidFill>
            <a:schemeClr val="tx1">
              <a:lumMod val="50000"/>
              <a:lumOff val="50000"/>
            </a:schemeClr>
          </a:solidFill>
        </p:spPr>
        <p:txBody>
          <a:bodyPr vert="horz" lIns="91440" tIns="45720" rIns="91440" bIns="45720" rtlCol="0" anchor="ctr"/>
          <a:lstStyle/>
          <a:p>
            <a:pPr marR="0" lvl="0" indent="0" algn="ctr" fontAlgn="auto">
              <a:lnSpc>
                <a:spcPct val="100000"/>
              </a:lnSpc>
              <a:spcBef>
                <a:spcPts val="0"/>
              </a:spcBef>
              <a:spcAft>
                <a:spcPts val="0"/>
              </a:spcAft>
              <a:buClrTx/>
              <a:buSzTx/>
              <a:buFontTx/>
              <a:buNone/>
              <a:tabLst/>
              <a:defRPr/>
            </a:pPr>
            <a:fld id="{F115E3EF-5F3D-4900-BCE6-1ACBED9BFDF6}" type="slidenum">
              <a:rPr lang="en-GB" sz="1200" smtClean="0">
                <a:solidFill>
                  <a:schemeClr val="bg1"/>
                </a:solidFill>
              </a:rPr>
              <a:pPr marR="0" lvl="0" indent="0" algn="ctr" fontAlgn="auto">
                <a:lnSpc>
                  <a:spcPct val="100000"/>
                </a:lnSpc>
                <a:spcBef>
                  <a:spcPts val="0"/>
                </a:spcBef>
                <a:spcAft>
                  <a:spcPts val="0"/>
                </a:spcAft>
                <a:buClrTx/>
                <a:buSzTx/>
                <a:buFontTx/>
                <a:buNone/>
                <a:tabLst/>
                <a:defRPr/>
              </a:pPr>
              <a:t>15</a:t>
            </a:fld>
            <a:endParaRPr lang="en-GB" sz="1200">
              <a:solidFill>
                <a:schemeClr val="bg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251520" y="764704"/>
            <a:ext cx="8568952" cy="4680520"/>
          </a:xfrm>
        </p:spPr>
        <p:txBody>
          <a:bodyPr>
            <a:noAutofit/>
          </a:bodyPr>
          <a:lstStyle/>
          <a:p>
            <a:r>
              <a:rPr lang="pl-PL" sz="2800" b="1" dirty="0" smtClean="0"/>
              <a:t>Komisja </a:t>
            </a:r>
            <a:r>
              <a:rPr lang="pl-PL" sz="2800" b="1" dirty="0"/>
              <a:t>Bibliograficzna </a:t>
            </a:r>
            <a:r>
              <a:rPr lang="pl-PL" sz="2800" b="1" dirty="0" smtClean="0"/>
              <a:t>Wydziału </a:t>
            </a:r>
            <a:r>
              <a:rPr lang="pl-PL" sz="2800" b="1" dirty="0"/>
              <a:t>Matem.-Przyrodniczego Akademii Umiejętności w </a:t>
            </a:r>
            <a:r>
              <a:rPr lang="pl-PL" sz="2800" b="1" dirty="0" smtClean="0"/>
              <a:t>Krakowie </a:t>
            </a:r>
            <a:br>
              <a:rPr lang="pl-PL" sz="2800" b="1" dirty="0" smtClean="0"/>
            </a:br>
            <a:r>
              <a:rPr lang="pl-PL" sz="2800" b="1" dirty="0" smtClean="0"/>
              <a:t>(</a:t>
            </a:r>
            <a:r>
              <a:rPr lang="pl-PL" sz="2800" b="1" dirty="0"/>
              <a:t>9 VII </a:t>
            </a:r>
            <a:r>
              <a:rPr lang="pl-PL" sz="2800" b="1" dirty="0" smtClean="0"/>
              <a:t>1900 – 1904);</a:t>
            </a:r>
            <a:r>
              <a:rPr lang="en-US" sz="2400" dirty="0"/>
              <a:t/>
            </a:r>
            <a:br>
              <a:rPr lang="en-US" sz="2400" dirty="0"/>
            </a:br>
            <a:r>
              <a:rPr lang="pl-PL" sz="2400" dirty="0" smtClean="0"/>
              <a:t/>
            </a:r>
            <a:br>
              <a:rPr lang="pl-PL" sz="2400" dirty="0" smtClean="0"/>
            </a:br>
            <a:r>
              <a:rPr lang="pl-PL" sz="2400" dirty="0" smtClean="0"/>
              <a:t>1901/1902 – 1903/1904.</a:t>
            </a:r>
            <a:br>
              <a:rPr lang="pl-PL" sz="2400" dirty="0" smtClean="0"/>
            </a:br>
            <a:r>
              <a:rPr lang="pl-PL" sz="2400" i="1" dirty="0" smtClean="0"/>
              <a:t/>
            </a:r>
            <a:br>
              <a:rPr lang="pl-PL" sz="2400" i="1" dirty="0" smtClean="0"/>
            </a:br>
            <a:r>
              <a:rPr lang="pl-PL" sz="2400" i="1" dirty="0" smtClean="0"/>
              <a:t>Przewodniczący</a:t>
            </a:r>
            <a:r>
              <a:rPr lang="pl-PL" sz="2400" i="1" dirty="0"/>
              <a:t>:</a:t>
            </a:r>
            <a:r>
              <a:rPr lang="pl-PL" sz="2400" dirty="0"/>
              <a:t> Władysław </a:t>
            </a:r>
            <a:r>
              <a:rPr lang="pl-PL" sz="2400" dirty="0" smtClean="0"/>
              <a:t>Natanson (1864–1937).</a:t>
            </a:r>
            <a:r>
              <a:rPr lang="pl-PL" sz="2400" i="1" dirty="0" smtClean="0"/>
              <a:t/>
            </a:r>
            <a:br>
              <a:rPr lang="pl-PL" sz="2400" i="1" dirty="0" smtClean="0"/>
            </a:br>
            <a:r>
              <a:rPr lang="pl-PL" sz="2400" i="1" dirty="0" smtClean="0"/>
              <a:t>Zastępca Przewodniczącego:</a:t>
            </a:r>
            <a:r>
              <a:rPr lang="pl-PL" sz="2400" dirty="0" smtClean="0"/>
              <a:t> </a:t>
            </a:r>
            <a:r>
              <a:rPr lang="pl-PL" sz="2400" dirty="0"/>
              <a:t>Władysław Kulczyński (1854–1919</a:t>
            </a:r>
            <a:r>
              <a:rPr lang="pl-PL" sz="2400" dirty="0" smtClean="0"/>
              <a:t>). </a:t>
            </a:r>
            <a:br>
              <a:rPr lang="pl-PL" sz="2400" dirty="0" smtClean="0"/>
            </a:br>
            <a:r>
              <a:rPr lang="pl-PL" sz="2400" i="1" dirty="0" smtClean="0"/>
              <a:t>Sekretarz</a:t>
            </a:r>
            <a:r>
              <a:rPr lang="pl-PL" sz="2400" i="1" dirty="0"/>
              <a:t>:</a:t>
            </a:r>
            <a:r>
              <a:rPr lang="pl-PL" sz="2400" dirty="0"/>
              <a:t> Tadeusz Estreicher (1871–1952</a:t>
            </a:r>
            <a:r>
              <a:rPr lang="pl-PL" sz="2400" dirty="0" smtClean="0"/>
              <a:t>).</a:t>
            </a:r>
            <a:r>
              <a:rPr lang="pl-PL" sz="2400" dirty="0"/>
              <a:t> </a:t>
            </a:r>
            <a:endParaRPr lang="en-US" sz="2400" b="1" dirty="0"/>
          </a:p>
        </p:txBody>
      </p:sp>
      <p:sp>
        <p:nvSpPr>
          <p:cNvPr id="3" name="Symbol zastępczy numeru slajdu 3"/>
          <p:cNvSpPr txBox="1">
            <a:spLocks/>
          </p:cNvSpPr>
          <p:nvPr/>
        </p:nvSpPr>
        <p:spPr>
          <a:xfrm>
            <a:off x="8244408" y="6525344"/>
            <a:ext cx="899592" cy="332656"/>
          </a:xfrm>
          <a:prstGeom prst="rect">
            <a:avLst/>
          </a:prstGeom>
          <a:solidFill>
            <a:schemeClr val="tx1">
              <a:lumMod val="50000"/>
              <a:lumOff val="50000"/>
            </a:schemeClr>
          </a:solidFill>
        </p:spPr>
        <p:txBody>
          <a:bodyPr vert="horz" lIns="91440" tIns="45720" rIns="91440" bIns="45720" rtlCol="0" anchor="ctr"/>
          <a:lstStyle/>
          <a:p>
            <a:pPr marR="0" lvl="0" indent="0" algn="ctr" fontAlgn="auto">
              <a:lnSpc>
                <a:spcPct val="100000"/>
              </a:lnSpc>
              <a:spcBef>
                <a:spcPts val="0"/>
              </a:spcBef>
              <a:spcAft>
                <a:spcPts val="0"/>
              </a:spcAft>
              <a:buClrTx/>
              <a:buSzTx/>
              <a:buFontTx/>
              <a:buNone/>
              <a:tabLst/>
              <a:defRPr/>
            </a:pPr>
            <a:fld id="{F115E3EF-5F3D-4900-BCE6-1ACBED9BFDF6}" type="slidenum">
              <a:rPr lang="en-GB" sz="1200" smtClean="0">
                <a:solidFill>
                  <a:schemeClr val="bg1"/>
                </a:solidFill>
              </a:rPr>
              <a:pPr marR="0" lvl="0" indent="0" algn="ctr" fontAlgn="auto">
                <a:lnSpc>
                  <a:spcPct val="100000"/>
                </a:lnSpc>
                <a:spcBef>
                  <a:spcPts val="0"/>
                </a:spcBef>
                <a:spcAft>
                  <a:spcPts val="0"/>
                </a:spcAft>
                <a:buClrTx/>
                <a:buSzTx/>
                <a:buFontTx/>
                <a:buNone/>
                <a:tabLst/>
                <a:defRPr/>
              </a:pPr>
              <a:t>16</a:t>
            </a:fld>
            <a:endParaRPr lang="en-GB" sz="1200">
              <a:solidFill>
                <a:schemeClr val="bg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539552" y="692696"/>
            <a:ext cx="7920880" cy="4824536"/>
          </a:xfrm>
        </p:spPr>
        <p:txBody>
          <a:bodyPr>
            <a:noAutofit/>
          </a:bodyPr>
          <a:lstStyle/>
          <a:p>
            <a:pPr algn="l">
              <a:lnSpc>
                <a:spcPct val="150000"/>
              </a:lnSpc>
              <a:spcBef>
                <a:spcPts val="600"/>
              </a:spcBef>
              <a:spcAft>
                <a:spcPts val="600"/>
              </a:spcAft>
            </a:pPr>
            <a:r>
              <a:rPr lang="pl-PL" sz="2600" b="1" dirty="0" smtClean="0"/>
              <a:t>                </a:t>
            </a:r>
            <a:r>
              <a:rPr lang="pl-PL" sz="2800" b="1" dirty="0" smtClean="0"/>
              <a:t>Komisja </a:t>
            </a:r>
            <a:r>
              <a:rPr lang="pl-PL" sz="2800" b="1" dirty="0"/>
              <a:t>Historii oraz Bibliografii Nauk </a:t>
            </a:r>
            <a:r>
              <a:rPr lang="pl-PL" sz="2800" b="1" dirty="0" smtClean="0"/>
              <a:t/>
            </a:r>
            <a:br>
              <a:rPr lang="pl-PL" sz="2800" b="1" dirty="0" smtClean="0"/>
            </a:br>
            <a:r>
              <a:rPr lang="pl-PL" sz="2800" b="1" dirty="0" smtClean="0"/>
              <a:t>                    Matematycznych i </a:t>
            </a:r>
            <a:r>
              <a:rPr lang="pl-PL" sz="2800" b="1" dirty="0"/>
              <a:t>Przyrodniczych</a:t>
            </a:r>
            <a:r>
              <a:rPr lang="en-US" sz="2600" dirty="0"/>
              <a:t/>
            </a:r>
            <a:br>
              <a:rPr lang="en-US" sz="2600" dirty="0"/>
            </a:br>
            <a:r>
              <a:rPr lang="pl-PL" sz="2600" dirty="0" smtClean="0"/>
              <a:t/>
            </a:r>
            <a:br>
              <a:rPr lang="pl-PL" sz="2600" dirty="0" smtClean="0"/>
            </a:br>
            <a:r>
              <a:rPr lang="pl-PL" sz="2600" dirty="0" smtClean="0"/>
              <a:t> </a:t>
            </a:r>
            <a:r>
              <a:rPr lang="pl-PL" sz="2000" dirty="0" smtClean="0"/>
              <a:t>1904/1905 – </a:t>
            </a:r>
            <a:r>
              <a:rPr lang="pl-PL" sz="2000" dirty="0"/>
              <a:t>1908/1909: </a:t>
            </a:r>
            <a:br>
              <a:rPr lang="pl-PL" sz="2000" dirty="0"/>
            </a:br>
            <a:r>
              <a:rPr lang="pl-PL" sz="2000" i="1" dirty="0" smtClean="0"/>
              <a:t>Przewodniczący</a:t>
            </a:r>
            <a:r>
              <a:rPr lang="pl-PL" sz="2000" i="1" dirty="0"/>
              <a:t>: </a:t>
            </a:r>
            <a:r>
              <a:rPr lang="pl-PL" sz="2000" dirty="0"/>
              <a:t>Władysław Natanson (1864–1937). </a:t>
            </a:r>
            <a:r>
              <a:rPr lang="pl-PL" sz="2000" dirty="0" smtClean="0"/>
              <a:t/>
            </a:r>
            <a:br>
              <a:rPr lang="pl-PL" sz="2000" dirty="0" smtClean="0"/>
            </a:br>
            <a:r>
              <a:rPr lang="pl-PL" sz="2000" i="1" dirty="0" smtClean="0"/>
              <a:t>Zastępca </a:t>
            </a:r>
            <a:r>
              <a:rPr lang="pl-PL" sz="2000" i="1" dirty="0"/>
              <a:t>przewodniczącego:</a:t>
            </a:r>
            <a:r>
              <a:rPr lang="pl-PL" sz="2000" dirty="0"/>
              <a:t> Władysław Kulczyński (1854–1919).</a:t>
            </a:r>
            <a:r>
              <a:rPr lang="pl-PL" sz="2000" b="1" dirty="0"/>
              <a:t> </a:t>
            </a:r>
            <a:r>
              <a:rPr lang="pl-PL" sz="2000" i="1" dirty="0"/>
              <a:t>Przewodniczący</a:t>
            </a:r>
            <a:r>
              <a:rPr lang="pl-PL" sz="2000" dirty="0"/>
              <a:t> </a:t>
            </a:r>
            <a:r>
              <a:rPr lang="pl-PL" sz="2000" i="1" dirty="0" smtClean="0"/>
              <a:t>„</a:t>
            </a:r>
            <a:r>
              <a:rPr lang="pl-PL" sz="2000" i="1" dirty="0" err="1" smtClean="0"/>
              <a:t>Sekcyi</a:t>
            </a:r>
            <a:r>
              <a:rPr lang="pl-PL" sz="2000" i="1" dirty="0" smtClean="0"/>
              <a:t> </a:t>
            </a:r>
            <a:r>
              <a:rPr lang="pl-PL" sz="2000" i="1" dirty="0" err="1"/>
              <a:t>historyi</a:t>
            </a:r>
            <a:r>
              <a:rPr lang="pl-PL" sz="2000" i="1" dirty="0"/>
              <a:t> </a:t>
            </a:r>
            <a:r>
              <a:rPr lang="pl-PL" sz="2000" i="1" dirty="0" smtClean="0"/>
              <a:t>nauk”:</a:t>
            </a:r>
            <a:r>
              <a:rPr lang="pl-PL" sz="2000" dirty="0" smtClean="0"/>
              <a:t> </a:t>
            </a:r>
            <a:r>
              <a:rPr lang="pl-PL" sz="2000" dirty="0"/>
              <a:t>Ludwik </a:t>
            </a:r>
            <a:r>
              <a:rPr lang="pl-PL" sz="2000" dirty="0" err="1"/>
              <a:t>Birkenmajer</a:t>
            </a:r>
            <a:r>
              <a:rPr lang="pl-PL" sz="2000" dirty="0"/>
              <a:t> (1855–1929). </a:t>
            </a:r>
            <a:r>
              <a:rPr lang="pl-PL" sz="2000" i="1" dirty="0"/>
              <a:t>Sekretarz:</a:t>
            </a:r>
            <a:r>
              <a:rPr lang="pl-PL" sz="2000" dirty="0"/>
              <a:t> Ludwik Bruner (1871–1913</a:t>
            </a:r>
            <a:r>
              <a:rPr lang="pl-PL" sz="2000" dirty="0" smtClean="0"/>
              <a:t>).</a:t>
            </a:r>
            <a:endParaRPr lang="en-US" sz="2000" dirty="0"/>
          </a:p>
        </p:txBody>
      </p:sp>
      <p:sp>
        <p:nvSpPr>
          <p:cNvPr id="3" name="Symbol zastępczy numeru slajdu 3"/>
          <p:cNvSpPr txBox="1">
            <a:spLocks/>
          </p:cNvSpPr>
          <p:nvPr/>
        </p:nvSpPr>
        <p:spPr>
          <a:xfrm>
            <a:off x="8244408" y="6525344"/>
            <a:ext cx="899592" cy="332656"/>
          </a:xfrm>
          <a:prstGeom prst="rect">
            <a:avLst/>
          </a:prstGeom>
          <a:solidFill>
            <a:schemeClr val="tx1">
              <a:lumMod val="50000"/>
              <a:lumOff val="50000"/>
            </a:schemeClr>
          </a:solidFill>
        </p:spPr>
        <p:txBody>
          <a:bodyPr vert="horz" lIns="91440" tIns="45720" rIns="91440" bIns="45720" rtlCol="0" anchor="ctr"/>
          <a:lstStyle/>
          <a:p>
            <a:pPr marR="0" lvl="0" indent="0" algn="ctr" fontAlgn="auto">
              <a:lnSpc>
                <a:spcPct val="100000"/>
              </a:lnSpc>
              <a:spcBef>
                <a:spcPts val="0"/>
              </a:spcBef>
              <a:spcAft>
                <a:spcPts val="0"/>
              </a:spcAft>
              <a:buClrTx/>
              <a:buSzTx/>
              <a:buFontTx/>
              <a:buNone/>
              <a:tabLst/>
              <a:defRPr/>
            </a:pPr>
            <a:fld id="{F115E3EF-5F3D-4900-BCE6-1ACBED9BFDF6}" type="slidenum">
              <a:rPr lang="en-GB" sz="1200" smtClean="0">
                <a:solidFill>
                  <a:schemeClr val="bg1"/>
                </a:solidFill>
              </a:rPr>
              <a:pPr marR="0" lvl="0" indent="0" algn="ctr" fontAlgn="auto">
                <a:lnSpc>
                  <a:spcPct val="100000"/>
                </a:lnSpc>
                <a:spcBef>
                  <a:spcPts val="0"/>
                </a:spcBef>
                <a:spcAft>
                  <a:spcPts val="0"/>
                </a:spcAft>
                <a:buClrTx/>
                <a:buSzTx/>
                <a:buFontTx/>
                <a:buNone/>
                <a:tabLst/>
                <a:defRPr/>
              </a:pPr>
              <a:t>17</a:t>
            </a:fld>
            <a:endParaRPr lang="en-GB" sz="1200">
              <a:solidFill>
                <a:schemeClr val="bg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539552" y="620688"/>
            <a:ext cx="7920880" cy="4968552"/>
          </a:xfrm>
        </p:spPr>
        <p:txBody>
          <a:bodyPr>
            <a:noAutofit/>
          </a:bodyPr>
          <a:lstStyle/>
          <a:p>
            <a:pPr algn="l"/>
            <a:r>
              <a:rPr lang="pl-PL" sz="2800" b="1" dirty="0" smtClean="0"/>
              <a:t>            Komisja Bibliografii Nauk Matematycznych </a:t>
            </a:r>
            <a:br>
              <a:rPr lang="pl-PL" sz="2800" b="1" dirty="0" smtClean="0"/>
            </a:br>
            <a:r>
              <a:rPr lang="pl-PL" sz="2800" b="1" dirty="0" smtClean="0"/>
              <a:t>                        i Przyrodniczych (1909</a:t>
            </a:r>
            <a:r>
              <a:rPr lang="pl-PL" sz="2800" dirty="0" smtClean="0"/>
              <a:t>–</a:t>
            </a:r>
            <a:r>
              <a:rPr lang="pl-PL" sz="2800" b="1" dirty="0" smtClean="0"/>
              <a:t>1918)</a:t>
            </a:r>
            <a:r>
              <a:rPr lang="en-US" sz="2600" dirty="0" smtClean="0"/>
              <a:t/>
            </a:r>
            <a:br>
              <a:rPr lang="en-US" sz="2600" dirty="0" smtClean="0"/>
            </a:br>
            <a:r>
              <a:rPr lang="pl-PL" sz="2600" dirty="0" smtClean="0"/>
              <a:t/>
            </a:r>
            <a:br>
              <a:rPr lang="pl-PL" sz="2600" dirty="0" smtClean="0"/>
            </a:br>
            <a:r>
              <a:rPr lang="pl-PL" sz="2000" dirty="0" smtClean="0"/>
              <a:t>1909/1910 – 1911/1912</a:t>
            </a:r>
            <a:r>
              <a:rPr lang="pl-PL" sz="2000" dirty="0"/>
              <a:t>: </a:t>
            </a:r>
            <a:r>
              <a:rPr lang="pl-PL" sz="2000" dirty="0" smtClean="0"/>
              <a:t/>
            </a:r>
            <a:br>
              <a:rPr lang="pl-PL" sz="2000" dirty="0" smtClean="0"/>
            </a:br>
            <a:r>
              <a:rPr lang="pl-PL" sz="2000" dirty="0" smtClean="0"/>
              <a:t/>
            </a:r>
            <a:br>
              <a:rPr lang="pl-PL" sz="2000" dirty="0" smtClean="0"/>
            </a:br>
            <a:r>
              <a:rPr lang="pl-PL" sz="2000" i="1" dirty="0" smtClean="0"/>
              <a:t>Przewodniczący</a:t>
            </a:r>
            <a:r>
              <a:rPr lang="pl-PL" sz="2000" i="1" dirty="0"/>
              <a:t>:</a:t>
            </a:r>
            <a:r>
              <a:rPr lang="pl-PL" sz="2000" dirty="0"/>
              <a:t> Władysław Natanson (1864–1937). </a:t>
            </a:r>
            <a:r>
              <a:rPr lang="pl-PL" sz="2000" dirty="0" smtClean="0"/>
              <a:t/>
            </a:r>
            <a:br>
              <a:rPr lang="pl-PL" sz="2000" dirty="0" smtClean="0"/>
            </a:br>
            <a:r>
              <a:rPr lang="pl-PL" sz="2000" i="1" dirty="0" smtClean="0"/>
              <a:t>Zastępca </a:t>
            </a:r>
            <a:r>
              <a:rPr lang="pl-PL" sz="2000" i="1" dirty="0"/>
              <a:t>przewodniczącego:</a:t>
            </a:r>
            <a:r>
              <a:rPr lang="pl-PL" sz="2000" dirty="0"/>
              <a:t> Władysław Kulczyński (1854–1919). </a:t>
            </a:r>
            <a:r>
              <a:rPr lang="pl-PL" sz="2000" dirty="0" smtClean="0"/>
              <a:t/>
            </a:r>
            <a:br>
              <a:rPr lang="pl-PL" sz="2000" dirty="0" smtClean="0"/>
            </a:br>
            <a:r>
              <a:rPr lang="pl-PL" sz="2000" i="1" dirty="0" smtClean="0"/>
              <a:t>Sekretarz</a:t>
            </a:r>
            <a:r>
              <a:rPr lang="pl-PL" sz="2000" i="1" dirty="0"/>
              <a:t>:</a:t>
            </a:r>
            <a:r>
              <a:rPr lang="pl-PL" sz="2000" dirty="0"/>
              <a:t> Ludwik Bruner (1871–1913); </a:t>
            </a:r>
            <a:r>
              <a:rPr lang="en-US" sz="2000" dirty="0"/>
              <a:t/>
            </a:r>
            <a:br>
              <a:rPr lang="en-US" sz="2000" dirty="0"/>
            </a:br>
            <a:r>
              <a:rPr lang="pl-PL" sz="2000" dirty="0" smtClean="0"/>
              <a:t/>
            </a:r>
            <a:br>
              <a:rPr lang="pl-PL" sz="2000" dirty="0" smtClean="0"/>
            </a:br>
            <a:r>
              <a:rPr lang="pl-PL" sz="2000" dirty="0" smtClean="0"/>
              <a:t>1912/1913 – 1917/1918</a:t>
            </a:r>
            <a:r>
              <a:rPr lang="pl-PL" sz="2000" dirty="0"/>
              <a:t>: </a:t>
            </a:r>
            <a:r>
              <a:rPr lang="pl-PL" sz="2000" dirty="0" smtClean="0"/>
              <a:t/>
            </a:r>
            <a:br>
              <a:rPr lang="pl-PL" sz="2000" dirty="0" smtClean="0"/>
            </a:br>
            <a:r>
              <a:rPr lang="pl-PL" sz="2000" dirty="0" smtClean="0"/>
              <a:t/>
            </a:r>
            <a:br>
              <a:rPr lang="pl-PL" sz="2000" dirty="0" smtClean="0"/>
            </a:br>
            <a:r>
              <a:rPr lang="pl-PL" sz="2000" i="1" dirty="0" smtClean="0"/>
              <a:t>Przewodniczący</a:t>
            </a:r>
            <a:r>
              <a:rPr lang="pl-PL" sz="2000" i="1" dirty="0"/>
              <a:t>:</a:t>
            </a:r>
            <a:r>
              <a:rPr lang="pl-PL" sz="2000" dirty="0"/>
              <a:t> Władysław Natanson (1864–1937). </a:t>
            </a:r>
            <a:r>
              <a:rPr lang="pl-PL" sz="2000" i="1" dirty="0" smtClean="0"/>
              <a:t/>
            </a:r>
            <a:br>
              <a:rPr lang="pl-PL" sz="2000" i="1" dirty="0" smtClean="0"/>
            </a:br>
            <a:r>
              <a:rPr lang="pl-PL" sz="2000" i="1" dirty="0" smtClean="0"/>
              <a:t>Zastępca </a:t>
            </a:r>
            <a:r>
              <a:rPr lang="pl-PL" sz="2000" i="1" dirty="0"/>
              <a:t>przewodniczącego:</a:t>
            </a:r>
            <a:r>
              <a:rPr lang="pl-PL" sz="2000" dirty="0"/>
              <a:t> Władysław Kulczyński (1854–1919). </a:t>
            </a:r>
            <a:r>
              <a:rPr lang="pl-PL" sz="2000" i="1" dirty="0" smtClean="0"/>
              <a:t/>
            </a:r>
            <a:br>
              <a:rPr lang="pl-PL" sz="2000" i="1" dirty="0" smtClean="0"/>
            </a:br>
            <a:r>
              <a:rPr lang="pl-PL" sz="2000" i="1" dirty="0" smtClean="0"/>
              <a:t>Sekretarz</a:t>
            </a:r>
            <a:r>
              <a:rPr lang="pl-PL" sz="2000" i="1" dirty="0"/>
              <a:t>:</a:t>
            </a:r>
            <a:r>
              <a:rPr lang="pl-PL" sz="2000" dirty="0"/>
              <a:t> Stefan </a:t>
            </a:r>
            <a:r>
              <a:rPr lang="pl-PL" sz="2000" dirty="0" err="1"/>
              <a:t>Fabiani</a:t>
            </a:r>
            <a:r>
              <a:rPr lang="pl-PL" sz="2000" dirty="0"/>
              <a:t> (18?? –19</a:t>
            </a:r>
            <a:r>
              <a:rPr lang="pl-PL" sz="2000" dirty="0" smtClean="0"/>
              <a:t>??). </a:t>
            </a:r>
            <a:endParaRPr lang="en-US" sz="2000" dirty="0"/>
          </a:p>
        </p:txBody>
      </p:sp>
      <p:sp>
        <p:nvSpPr>
          <p:cNvPr id="3" name="Symbol zastępczy numeru slajdu 3"/>
          <p:cNvSpPr txBox="1">
            <a:spLocks/>
          </p:cNvSpPr>
          <p:nvPr/>
        </p:nvSpPr>
        <p:spPr>
          <a:xfrm>
            <a:off x="8244408" y="6525344"/>
            <a:ext cx="899592" cy="332656"/>
          </a:xfrm>
          <a:prstGeom prst="rect">
            <a:avLst/>
          </a:prstGeom>
          <a:solidFill>
            <a:schemeClr val="tx1">
              <a:lumMod val="50000"/>
              <a:lumOff val="50000"/>
            </a:schemeClr>
          </a:solidFill>
        </p:spPr>
        <p:txBody>
          <a:bodyPr vert="horz" lIns="91440" tIns="45720" rIns="91440" bIns="45720" rtlCol="0" anchor="ctr"/>
          <a:lstStyle/>
          <a:p>
            <a:pPr marR="0" lvl="0" indent="0" algn="ctr" fontAlgn="auto">
              <a:lnSpc>
                <a:spcPct val="100000"/>
              </a:lnSpc>
              <a:spcBef>
                <a:spcPts val="0"/>
              </a:spcBef>
              <a:spcAft>
                <a:spcPts val="0"/>
              </a:spcAft>
              <a:buClrTx/>
              <a:buSzTx/>
              <a:buFontTx/>
              <a:buNone/>
              <a:tabLst/>
              <a:defRPr/>
            </a:pPr>
            <a:fld id="{F115E3EF-5F3D-4900-BCE6-1ACBED9BFDF6}" type="slidenum">
              <a:rPr lang="en-GB" sz="1200" smtClean="0">
                <a:solidFill>
                  <a:schemeClr val="bg1"/>
                </a:solidFill>
              </a:rPr>
              <a:pPr marR="0" lvl="0" indent="0" algn="ctr" fontAlgn="auto">
                <a:lnSpc>
                  <a:spcPct val="100000"/>
                </a:lnSpc>
                <a:spcBef>
                  <a:spcPts val="0"/>
                </a:spcBef>
                <a:spcAft>
                  <a:spcPts val="0"/>
                </a:spcAft>
                <a:buClrTx/>
                <a:buSzTx/>
                <a:buFontTx/>
                <a:buNone/>
                <a:tabLst/>
                <a:defRPr/>
              </a:pPr>
              <a:t>18</a:t>
            </a:fld>
            <a:endParaRPr lang="en-GB" sz="1200">
              <a:solidFill>
                <a:schemeClr val="bg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539552" y="188640"/>
            <a:ext cx="8136904" cy="6165304"/>
          </a:xfrm>
        </p:spPr>
        <p:txBody>
          <a:bodyPr>
            <a:noAutofit/>
          </a:bodyPr>
          <a:lstStyle/>
          <a:p>
            <a:pPr algn="l"/>
            <a:r>
              <a:rPr lang="pl-PL" sz="2600" b="1" dirty="0" smtClean="0"/>
              <a:t/>
            </a:r>
            <a:br>
              <a:rPr lang="pl-PL" sz="2600" b="1" dirty="0" smtClean="0"/>
            </a:br>
            <a:r>
              <a:rPr lang="pl-PL" sz="2600" b="1" dirty="0"/>
              <a:t> </a:t>
            </a:r>
            <a:r>
              <a:rPr lang="pl-PL" sz="2600" b="1" dirty="0" smtClean="0"/>
              <a:t> </a:t>
            </a:r>
            <a:r>
              <a:rPr lang="pl-PL" sz="2800" b="1" dirty="0" smtClean="0"/>
              <a:t>Komisja </a:t>
            </a:r>
            <a:r>
              <a:rPr lang="pl-PL" sz="2800" b="1" dirty="0"/>
              <a:t>Historii Nauk Matematyczno-Przyrodniczych</a:t>
            </a:r>
            <a:r>
              <a:rPr lang="en-US" sz="2600" dirty="0"/>
              <a:t/>
            </a:r>
            <a:br>
              <a:rPr lang="en-US" sz="2600" dirty="0"/>
            </a:br>
            <a:r>
              <a:rPr lang="pl-PL" sz="2600" dirty="0" smtClean="0"/>
              <a:t>      </a:t>
            </a:r>
            <a:r>
              <a:rPr lang="pl-PL" sz="2400" dirty="0" smtClean="0"/>
              <a:t>(</a:t>
            </a:r>
            <a:r>
              <a:rPr lang="pl-PL" sz="2400" b="1" dirty="0" smtClean="0"/>
              <a:t>powołano: </a:t>
            </a:r>
            <a:r>
              <a:rPr lang="pl-PL" sz="2400" b="1" dirty="0"/>
              <a:t>6 XII 1909 </a:t>
            </a:r>
            <a:r>
              <a:rPr lang="pl-PL" sz="2400" b="1" dirty="0" smtClean="0"/>
              <a:t>r.; </a:t>
            </a:r>
            <a:r>
              <a:rPr lang="pl-PL" sz="2400" b="1" dirty="0"/>
              <a:t>pierwsze posiedzenie 21 II </a:t>
            </a:r>
            <a:r>
              <a:rPr lang="pl-PL" sz="2400" b="1" dirty="0" smtClean="0"/>
              <a:t>1910 r.</a:t>
            </a:r>
            <a:r>
              <a:rPr lang="pl-PL" sz="2400" dirty="0" smtClean="0"/>
              <a:t>)</a:t>
            </a:r>
            <a:r>
              <a:rPr lang="en-US" sz="2400" dirty="0"/>
              <a:t/>
            </a:r>
            <a:br>
              <a:rPr lang="en-US" sz="2400" dirty="0"/>
            </a:br>
            <a:r>
              <a:rPr lang="pl-PL" sz="2000" dirty="0"/>
              <a:t> </a:t>
            </a:r>
            <a:r>
              <a:rPr lang="en-US" sz="2000" dirty="0"/>
              <a:t/>
            </a:r>
            <a:br>
              <a:rPr lang="en-US" sz="2000" dirty="0"/>
            </a:br>
            <a:r>
              <a:rPr lang="pl-PL" sz="2000" dirty="0"/>
              <a:t>1909/1910; </a:t>
            </a:r>
            <a:r>
              <a:rPr lang="pl-PL" sz="2000" dirty="0" err="1"/>
              <a:t>1910</a:t>
            </a:r>
            <a:r>
              <a:rPr lang="pl-PL" sz="2000" dirty="0"/>
              <a:t>/1911; </a:t>
            </a:r>
            <a:r>
              <a:rPr lang="pl-PL" sz="2000" dirty="0" err="1"/>
              <a:t>1911</a:t>
            </a:r>
            <a:r>
              <a:rPr lang="pl-PL" sz="2000" dirty="0"/>
              <a:t>/1912: </a:t>
            </a:r>
            <a:r>
              <a:rPr lang="pl-PL" sz="2000" dirty="0" smtClean="0"/>
              <a:t/>
            </a:r>
            <a:br>
              <a:rPr lang="pl-PL" sz="2000" dirty="0" smtClean="0"/>
            </a:br>
            <a:r>
              <a:rPr lang="pl-PL" sz="2000" i="1" dirty="0" smtClean="0"/>
              <a:t>Przewodniczący</a:t>
            </a:r>
            <a:r>
              <a:rPr lang="pl-PL" sz="2000" i="1" dirty="0"/>
              <a:t>:</a:t>
            </a:r>
            <a:r>
              <a:rPr lang="pl-PL" sz="2000" dirty="0"/>
              <a:t> Józef </a:t>
            </a:r>
            <a:r>
              <a:rPr lang="pl-PL" sz="2000" dirty="0" smtClean="0"/>
              <a:t>Rostafiński. </a:t>
            </a:r>
            <a:br>
              <a:rPr lang="pl-PL" sz="2000" dirty="0" smtClean="0"/>
            </a:br>
            <a:r>
              <a:rPr lang="pl-PL" sz="2000" i="1" dirty="0" smtClean="0"/>
              <a:t>Sekretarz</a:t>
            </a:r>
            <a:r>
              <a:rPr lang="pl-PL" sz="2000" i="1" dirty="0"/>
              <a:t>:</a:t>
            </a:r>
            <a:r>
              <a:rPr lang="pl-PL" sz="2000" dirty="0"/>
              <a:t> Ludwik </a:t>
            </a:r>
            <a:r>
              <a:rPr lang="pl-PL" sz="2000" dirty="0" err="1"/>
              <a:t>Birkenmajer</a:t>
            </a:r>
            <a:r>
              <a:rPr lang="pl-PL" sz="2000" dirty="0"/>
              <a:t> (1855–1929</a:t>
            </a:r>
            <a:r>
              <a:rPr lang="pl-PL" sz="2000" dirty="0" smtClean="0"/>
              <a:t>). </a:t>
            </a:r>
            <a:r>
              <a:rPr lang="en-US" sz="2000" dirty="0"/>
              <a:t/>
            </a:r>
            <a:br>
              <a:rPr lang="en-US" sz="2000" dirty="0"/>
            </a:br>
            <a:r>
              <a:rPr lang="pl-PL" sz="2000" dirty="0"/>
              <a:t> </a:t>
            </a:r>
            <a:r>
              <a:rPr lang="en-US" sz="2000" dirty="0"/>
              <a:t/>
            </a:r>
            <a:br>
              <a:rPr lang="en-US" sz="2000" dirty="0"/>
            </a:br>
            <a:r>
              <a:rPr lang="pl-PL" sz="2000" dirty="0"/>
              <a:t>1912/1913; </a:t>
            </a:r>
            <a:r>
              <a:rPr lang="pl-PL" sz="2000" dirty="0" err="1"/>
              <a:t>1913</a:t>
            </a:r>
            <a:r>
              <a:rPr lang="pl-PL" sz="2000" dirty="0"/>
              <a:t>/1914; </a:t>
            </a:r>
            <a:r>
              <a:rPr lang="pl-PL" sz="2000" dirty="0" err="1"/>
              <a:t>1914</a:t>
            </a:r>
            <a:r>
              <a:rPr lang="pl-PL" sz="2000" dirty="0"/>
              <a:t>/1916; </a:t>
            </a:r>
            <a:r>
              <a:rPr lang="pl-PL" sz="2000" dirty="0" err="1"/>
              <a:t>1916</a:t>
            </a:r>
            <a:r>
              <a:rPr lang="pl-PL" sz="2000" dirty="0"/>
              <a:t>/1917; </a:t>
            </a:r>
            <a:r>
              <a:rPr lang="pl-PL" sz="2000" dirty="0" err="1"/>
              <a:t>1917</a:t>
            </a:r>
            <a:r>
              <a:rPr lang="pl-PL" sz="2000" dirty="0"/>
              <a:t>/1918: </a:t>
            </a:r>
            <a:r>
              <a:rPr lang="pl-PL" sz="2000" i="1" dirty="0"/>
              <a:t>Przewodniczący:</a:t>
            </a:r>
            <a:r>
              <a:rPr lang="pl-PL" sz="2000" dirty="0"/>
              <a:t> Józef Rostafiński (1850–1928</a:t>
            </a:r>
            <a:r>
              <a:rPr lang="pl-PL" sz="2000" dirty="0" smtClean="0"/>
              <a:t>). </a:t>
            </a:r>
            <a:r>
              <a:rPr lang="pl-PL" sz="2000" i="1" dirty="0" smtClean="0"/>
              <a:t/>
            </a:r>
            <a:br>
              <a:rPr lang="pl-PL" sz="2000" i="1" dirty="0" smtClean="0"/>
            </a:br>
            <a:r>
              <a:rPr lang="pl-PL" sz="2000" i="1" dirty="0" smtClean="0"/>
              <a:t>Sekretarz</a:t>
            </a:r>
            <a:r>
              <a:rPr lang="pl-PL" sz="2000" i="1" dirty="0"/>
              <a:t>:</a:t>
            </a:r>
            <a:r>
              <a:rPr lang="pl-PL" sz="2000" dirty="0"/>
              <a:t> Adam Wrzosek (1875–1965</a:t>
            </a:r>
            <a:r>
              <a:rPr lang="pl-PL" sz="2000" dirty="0" smtClean="0"/>
              <a:t>).</a:t>
            </a:r>
            <a:r>
              <a:rPr lang="en-US" sz="2000" dirty="0"/>
              <a:t/>
            </a:r>
            <a:br>
              <a:rPr lang="en-US" sz="2000" dirty="0"/>
            </a:br>
            <a:r>
              <a:rPr lang="pl-PL" sz="2000" dirty="0"/>
              <a:t> </a:t>
            </a:r>
            <a:r>
              <a:rPr lang="en-US" sz="2000" dirty="0"/>
              <a:t/>
            </a:r>
            <a:br>
              <a:rPr lang="en-US" sz="2000" dirty="0"/>
            </a:br>
            <a:r>
              <a:rPr lang="pl-PL" sz="2000" dirty="0"/>
              <a:t>1918/1919, </a:t>
            </a:r>
            <a:r>
              <a:rPr lang="pl-PL" sz="2000" dirty="0" err="1"/>
              <a:t>1919</a:t>
            </a:r>
            <a:r>
              <a:rPr lang="pl-PL" sz="2000" dirty="0"/>
              <a:t>/1920; </a:t>
            </a:r>
            <a:r>
              <a:rPr lang="pl-PL" sz="2000" dirty="0" err="1"/>
              <a:t>1920</a:t>
            </a:r>
            <a:r>
              <a:rPr lang="pl-PL" sz="2000" dirty="0"/>
              <a:t>/1921; </a:t>
            </a:r>
            <a:r>
              <a:rPr lang="pl-PL" sz="2000" dirty="0" err="1"/>
              <a:t>1921</a:t>
            </a:r>
            <a:r>
              <a:rPr lang="pl-PL" sz="2000" dirty="0"/>
              <a:t>/1922; 1923/1924; </a:t>
            </a:r>
            <a:r>
              <a:rPr lang="pl-PL" sz="2000" dirty="0" err="1"/>
              <a:t>1924</a:t>
            </a:r>
            <a:r>
              <a:rPr lang="pl-PL" sz="2000" dirty="0"/>
              <a:t>/1925; </a:t>
            </a:r>
            <a:r>
              <a:rPr lang="pl-PL" sz="2000" dirty="0" err="1"/>
              <a:t>1925</a:t>
            </a:r>
            <a:r>
              <a:rPr lang="pl-PL" sz="2000" dirty="0"/>
              <a:t>/1926; </a:t>
            </a:r>
            <a:r>
              <a:rPr lang="pl-PL" sz="2000" dirty="0" err="1"/>
              <a:t>1926</a:t>
            </a:r>
            <a:r>
              <a:rPr lang="pl-PL" sz="2000" dirty="0"/>
              <a:t>/1927: </a:t>
            </a:r>
            <a:r>
              <a:rPr lang="pl-PL" sz="2000" dirty="0" smtClean="0"/>
              <a:t/>
            </a:r>
            <a:br>
              <a:rPr lang="pl-PL" sz="2000" dirty="0" smtClean="0"/>
            </a:br>
            <a:r>
              <a:rPr lang="pl-PL" sz="2000" i="1" dirty="0" smtClean="0"/>
              <a:t>Przewodniczący</a:t>
            </a:r>
            <a:r>
              <a:rPr lang="pl-PL" sz="2000" i="1" dirty="0"/>
              <a:t>:</a:t>
            </a:r>
            <a:r>
              <a:rPr lang="pl-PL" sz="2000" dirty="0"/>
              <a:t> Józef Rostafiński (1850–1928</a:t>
            </a:r>
            <a:r>
              <a:rPr lang="pl-PL" sz="2000" dirty="0" smtClean="0"/>
              <a:t>). </a:t>
            </a:r>
            <a:br>
              <a:rPr lang="pl-PL" sz="2000" dirty="0" smtClean="0"/>
            </a:br>
            <a:r>
              <a:rPr lang="pl-PL" sz="2000" i="1" dirty="0" smtClean="0"/>
              <a:t>Sekretarz</a:t>
            </a:r>
            <a:r>
              <a:rPr lang="pl-PL" sz="2000" i="1" dirty="0"/>
              <a:t>:</a:t>
            </a:r>
            <a:r>
              <a:rPr lang="pl-PL" sz="2000" dirty="0"/>
              <a:t> Aleksander </a:t>
            </a:r>
            <a:r>
              <a:rPr lang="pl-PL" sz="2000" dirty="0" err="1" smtClean="0"/>
              <a:t>Birkenmajer</a:t>
            </a:r>
            <a:r>
              <a:rPr lang="pl-PL" sz="2000" dirty="0" smtClean="0"/>
              <a:t> (1890–1967). </a:t>
            </a:r>
            <a:r>
              <a:rPr lang="en-US" sz="2000" dirty="0"/>
              <a:t/>
            </a:r>
            <a:br>
              <a:rPr lang="en-US" sz="2000" dirty="0"/>
            </a:br>
            <a:r>
              <a:rPr lang="pl-PL" sz="2000" dirty="0"/>
              <a:t> </a:t>
            </a:r>
            <a:r>
              <a:rPr lang="pl-PL" sz="2000" dirty="0" smtClean="0"/>
              <a:t/>
            </a:r>
            <a:br>
              <a:rPr lang="pl-PL" sz="2000" dirty="0" smtClean="0"/>
            </a:br>
            <a:r>
              <a:rPr lang="pl-PL" sz="2000" dirty="0" smtClean="0"/>
              <a:t>1927/1928; 1928/1929; 1929/1930; 1930/1931; 1931/1932 </a:t>
            </a:r>
            <a:r>
              <a:rPr lang="pl-PL" sz="2000" dirty="0"/>
              <a:t>– </a:t>
            </a:r>
            <a:r>
              <a:rPr lang="pl-PL" sz="2000" dirty="0" smtClean="0"/>
              <a:t>Przewodniczący: Vacat. Sekretarz: </a:t>
            </a:r>
            <a:r>
              <a:rPr lang="pl-PL" sz="2000" dirty="0"/>
              <a:t>Aleksander </a:t>
            </a:r>
            <a:r>
              <a:rPr lang="pl-PL" sz="2000" dirty="0" err="1" smtClean="0"/>
              <a:t>Birkenmajer</a:t>
            </a:r>
            <a:r>
              <a:rPr lang="pl-PL" sz="2000" dirty="0" smtClean="0"/>
              <a:t> (1890–1967).</a:t>
            </a:r>
            <a:r>
              <a:rPr lang="pl-PL" sz="2000" dirty="0"/>
              <a:t> </a:t>
            </a:r>
            <a:r>
              <a:rPr lang="en-US" sz="2000" dirty="0"/>
              <a:t/>
            </a:r>
            <a:br>
              <a:rPr lang="en-US" sz="2000" dirty="0"/>
            </a:br>
            <a:r>
              <a:rPr lang="pl-PL" sz="2000" b="1" dirty="0"/>
              <a:t> </a:t>
            </a:r>
            <a:endParaRPr lang="en-US" sz="2000" dirty="0"/>
          </a:p>
        </p:txBody>
      </p:sp>
      <p:sp>
        <p:nvSpPr>
          <p:cNvPr id="3" name="Symbol zastępczy numeru slajdu 3"/>
          <p:cNvSpPr txBox="1">
            <a:spLocks/>
          </p:cNvSpPr>
          <p:nvPr/>
        </p:nvSpPr>
        <p:spPr>
          <a:xfrm>
            <a:off x="8244408" y="6525344"/>
            <a:ext cx="899592" cy="332656"/>
          </a:xfrm>
          <a:prstGeom prst="rect">
            <a:avLst/>
          </a:prstGeom>
          <a:solidFill>
            <a:schemeClr val="tx1">
              <a:lumMod val="50000"/>
              <a:lumOff val="50000"/>
            </a:schemeClr>
          </a:solidFill>
        </p:spPr>
        <p:txBody>
          <a:bodyPr vert="horz" lIns="91440" tIns="45720" rIns="91440" bIns="45720" rtlCol="0" anchor="ctr"/>
          <a:lstStyle/>
          <a:p>
            <a:pPr marR="0" lvl="0" indent="0" algn="ctr" fontAlgn="auto">
              <a:lnSpc>
                <a:spcPct val="100000"/>
              </a:lnSpc>
              <a:spcBef>
                <a:spcPts val="0"/>
              </a:spcBef>
              <a:spcAft>
                <a:spcPts val="0"/>
              </a:spcAft>
              <a:buClrTx/>
              <a:buSzTx/>
              <a:buFontTx/>
              <a:buNone/>
              <a:tabLst/>
              <a:defRPr/>
            </a:pPr>
            <a:fld id="{F115E3EF-5F3D-4900-BCE6-1ACBED9BFDF6}" type="slidenum">
              <a:rPr lang="en-GB" sz="1200" smtClean="0">
                <a:solidFill>
                  <a:schemeClr val="bg1"/>
                </a:solidFill>
              </a:rPr>
              <a:pPr marR="0" lvl="0" indent="0" algn="ctr" fontAlgn="auto">
                <a:lnSpc>
                  <a:spcPct val="100000"/>
                </a:lnSpc>
                <a:spcBef>
                  <a:spcPts val="0"/>
                </a:spcBef>
                <a:spcAft>
                  <a:spcPts val="0"/>
                </a:spcAft>
                <a:buClrTx/>
                <a:buSzTx/>
                <a:buFontTx/>
                <a:buNone/>
                <a:tabLst/>
                <a:defRPr/>
              </a:pPr>
              <a:t>19</a:t>
            </a:fld>
            <a:endParaRPr lang="en-GB" sz="120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11560" y="1628800"/>
            <a:ext cx="7772400" cy="1686049"/>
          </a:xfrm>
        </p:spPr>
        <p:txBody>
          <a:bodyPr>
            <a:normAutofit/>
          </a:bodyPr>
          <a:lstStyle/>
          <a:p>
            <a:r>
              <a:rPr lang="pl-PL" b="1" dirty="0" smtClean="0"/>
              <a:t>Dwudziestolecie  </a:t>
            </a:r>
            <a:br>
              <a:rPr lang="pl-PL" b="1" dirty="0" smtClean="0"/>
            </a:br>
            <a:r>
              <a:rPr lang="pl-PL" b="1" dirty="0" smtClean="0"/>
              <a:t>Komisji Historii Nauki PAU</a:t>
            </a:r>
            <a:endParaRPr lang="en-US" dirty="0"/>
          </a:p>
        </p:txBody>
      </p:sp>
      <p:sp>
        <p:nvSpPr>
          <p:cNvPr id="3" name="Podtytuł 2"/>
          <p:cNvSpPr>
            <a:spLocks noGrp="1"/>
          </p:cNvSpPr>
          <p:nvPr>
            <p:ph type="subTitle" idx="1"/>
          </p:nvPr>
        </p:nvSpPr>
        <p:spPr>
          <a:xfrm>
            <a:off x="539552" y="5013176"/>
            <a:ext cx="7920880" cy="648072"/>
          </a:xfrm>
        </p:spPr>
        <p:txBody>
          <a:bodyPr>
            <a:normAutofit/>
          </a:bodyPr>
          <a:lstStyle/>
          <a:p>
            <a:r>
              <a:rPr lang="pl-PL" sz="2400" dirty="0" smtClean="0">
                <a:solidFill>
                  <a:schemeClr val="tx1"/>
                </a:solidFill>
              </a:rPr>
              <a:t>Kraków</a:t>
            </a:r>
            <a:r>
              <a:rPr lang="pl-PL" sz="2400" dirty="0" smtClean="0">
                <a:solidFill>
                  <a:schemeClr val="tx1"/>
                </a:solidFill>
              </a:rPr>
              <a:t>, Komisja Historii Nauki PAU, 23.10.2019</a:t>
            </a:r>
          </a:p>
          <a:p>
            <a:endParaRPr lang="pl-PL" dirty="0" smtClean="0">
              <a:solidFill>
                <a:schemeClr val="tx1"/>
              </a:solidFill>
            </a:endParaRPr>
          </a:p>
        </p:txBody>
      </p:sp>
      <p:sp>
        <p:nvSpPr>
          <p:cNvPr id="4" name="Symbol zastępczy numeru slajdu 3"/>
          <p:cNvSpPr txBox="1">
            <a:spLocks/>
          </p:cNvSpPr>
          <p:nvPr/>
        </p:nvSpPr>
        <p:spPr>
          <a:xfrm>
            <a:off x="8244408" y="6525344"/>
            <a:ext cx="899592" cy="332656"/>
          </a:xfrm>
          <a:prstGeom prst="rect">
            <a:avLst/>
          </a:prstGeom>
          <a:solidFill>
            <a:schemeClr val="tx1">
              <a:lumMod val="50000"/>
              <a:lumOff val="50000"/>
            </a:schemeClr>
          </a:solidFill>
        </p:spPr>
        <p:txBody>
          <a:bodyPr vert="horz" lIns="91440" tIns="45720" rIns="91440" bIns="45720" rtlCol="0" anchor="ctr"/>
          <a:lstStyle/>
          <a:p>
            <a:pPr marR="0" lvl="0" indent="0" algn="ctr" fontAlgn="auto">
              <a:lnSpc>
                <a:spcPct val="100000"/>
              </a:lnSpc>
              <a:spcBef>
                <a:spcPts val="0"/>
              </a:spcBef>
              <a:spcAft>
                <a:spcPts val="0"/>
              </a:spcAft>
              <a:buClrTx/>
              <a:buSzTx/>
              <a:buFontTx/>
              <a:buNone/>
              <a:tabLst/>
              <a:defRPr/>
            </a:pPr>
            <a:fld id="{F115E3EF-5F3D-4900-BCE6-1ACBED9BFDF6}" type="slidenum">
              <a:rPr lang="en-GB" sz="1200" smtClean="0">
                <a:solidFill>
                  <a:schemeClr val="bg1"/>
                </a:solidFill>
              </a:rPr>
              <a:pPr marR="0" lvl="0" indent="0" algn="ctr" fontAlgn="auto">
                <a:lnSpc>
                  <a:spcPct val="100000"/>
                </a:lnSpc>
                <a:spcBef>
                  <a:spcPts val="0"/>
                </a:spcBef>
                <a:spcAft>
                  <a:spcPts val="0"/>
                </a:spcAft>
                <a:buClrTx/>
                <a:buSzTx/>
                <a:buFontTx/>
                <a:buNone/>
                <a:tabLst/>
                <a:defRPr/>
              </a:pPr>
              <a:t>2</a:t>
            </a:fld>
            <a:endParaRPr lang="en-GB" sz="1200">
              <a:solidFill>
                <a:schemeClr val="bg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251520" y="260648"/>
            <a:ext cx="8568952" cy="6336704"/>
          </a:xfrm>
        </p:spPr>
        <p:txBody>
          <a:bodyPr>
            <a:noAutofit/>
          </a:bodyPr>
          <a:lstStyle/>
          <a:p>
            <a:pPr algn="l"/>
            <a:r>
              <a:rPr lang="pl-PL" sz="2600" b="1" dirty="0" smtClean="0"/>
              <a:t>                                     1932 </a:t>
            </a:r>
            <a:r>
              <a:rPr lang="pl-PL" sz="2600" b="1" dirty="0"/>
              <a:t>r</a:t>
            </a:r>
            <a:r>
              <a:rPr lang="pl-PL" sz="2600" b="1" dirty="0" smtClean="0"/>
              <a:t>. zmiana nazwy: </a:t>
            </a:r>
            <a:br>
              <a:rPr lang="pl-PL" sz="2600" b="1" dirty="0" smtClean="0"/>
            </a:br>
            <a:r>
              <a:rPr lang="pl-PL" sz="1000" b="1" dirty="0" smtClean="0"/>
              <a:t/>
            </a:r>
            <a:br>
              <a:rPr lang="pl-PL" sz="1000" b="1" dirty="0" smtClean="0"/>
            </a:br>
            <a:r>
              <a:rPr lang="pl-PL" sz="2800" b="1" dirty="0" smtClean="0"/>
              <a:t>       Komisja</a:t>
            </a:r>
            <a:r>
              <a:rPr lang="pl-PL" sz="2800" b="1" dirty="0"/>
              <a:t> Historii Medycyny i Nauk </a:t>
            </a:r>
            <a:r>
              <a:rPr lang="pl-PL" sz="2800" b="1" dirty="0" smtClean="0"/>
              <a:t>Matematyczno-</a:t>
            </a:r>
            <a:br>
              <a:rPr lang="pl-PL" sz="2800" b="1" dirty="0" smtClean="0"/>
            </a:br>
            <a:r>
              <a:rPr lang="pl-PL" sz="2800" b="1" dirty="0"/>
              <a:t> </a:t>
            </a:r>
            <a:r>
              <a:rPr lang="pl-PL" sz="2800" b="1" dirty="0" smtClean="0"/>
              <a:t>                             Przyrodniczych</a:t>
            </a:r>
            <a:r>
              <a:rPr lang="pl-PL" sz="2800" b="1" dirty="0"/>
              <a:t> </a:t>
            </a:r>
            <a:r>
              <a:rPr lang="pl-PL" sz="2800" b="1" dirty="0" smtClean="0"/>
              <a:t>PAU </a:t>
            </a:r>
            <a:br>
              <a:rPr lang="pl-PL" sz="2800" b="1" dirty="0" smtClean="0"/>
            </a:br>
            <a:r>
              <a:rPr lang="pl-PL" sz="1000" b="1" dirty="0" smtClean="0"/>
              <a:t/>
            </a:r>
            <a:br>
              <a:rPr lang="pl-PL" sz="1000" b="1" dirty="0" smtClean="0"/>
            </a:br>
            <a:r>
              <a:rPr lang="pl-PL" sz="1000" b="1" dirty="0" smtClean="0"/>
              <a:t>                </a:t>
            </a:r>
            <a:r>
              <a:rPr lang="pl-PL" sz="2000" dirty="0" smtClean="0"/>
              <a:t>1932/1933 – 1937/1938:</a:t>
            </a:r>
            <a:r>
              <a:rPr lang="pl-PL" sz="2000" b="1" dirty="0" smtClean="0"/>
              <a:t/>
            </a:r>
            <a:br>
              <a:rPr lang="pl-PL" sz="2000" b="1" dirty="0" smtClean="0"/>
            </a:br>
            <a:r>
              <a:rPr lang="pl-PL" sz="1000" b="1" dirty="0" smtClean="0"/>
              <a:t/>
            </a:r>
            <a:br>
              <a:rPr lang="pl-PL" sz="1000" b="1" dirty="0" smtClean="0"/>
            </a:br>
            <a:r>
              <a:rPr lang="pl-PL" sz="2000" i="1" dirty="0" smtClean="0"/>
              <a:t>Przewodniczący</a:t>
            </a:r>
            <a:r>
              <a:rPr lang="pl-PL" sz="2000" i="1" dirty="0"/>
              <a:t>:</a:t>
            </a:r>
            <a:r>
              <a:rPr lang="pl-PL" sz="2000" dirty="0"/>
              <a:t> </a:t>
            </a:r>
            <a:r>
              <a:rPr lang="pl-PL" sz="2000" dirty="0" smtClean="0"/>
              <a:t>Leon </a:t>
            </a:r>
            <a:r>
              <a:rPr lang="pl-PL" sz="2000" dirty="0" err="1" smtClean="0"/>
              <a:t>Wachholz</a:t>
            </a:r>
            <a:r>
              <a:rPr lang="pl-PL" sz="2000" dirty="0" smtClean="0"/>
              <a:t> (1867–1942). </a:t>
            </a:r>
            <a:r>
              <a:rPr lang="pl-PL" sz="2000" dirty="0"/>
              <a:t/>
            </a:r>
            <a:br>
              <a:rPr lang="pl-PL" sz="2000" dirty="0"/>
            </a:br>
            <a:r>
              <a:rPr lang="pl-PL" sz="2000" i="1" dirty="0"/>
              <a:t>Sekretarz:</a:t>
            </a:r>
            <a:r>
              <a:rPr lang="pl-PL" sz="2000" dirty="0"/>
              <a:t> Aleksander </a:t>
            </a:r>
            <a:r>
              <a:rPr lang="pl-PL" sz="2000" dirty="0" err="1" smtClean="0"/>
              <a:t>Birkenmajer</a:t>
            </a:r>
            <a:r>
              <a:rPr lang="pl-PL" sz="2000" dirty="0" smtClean="0"/>
              <a:t> (1890–1967).</a:t>
            </a:r>
            <a:r>
              <a:rPr lang="en-US" sz="2000" dirty="0"/>
              <a:t/>
            </a:r>
            <a:br>
              <a:rPr lang="en-US" sz="2000" dirty="0"/>
            </a:br>
            <a:r>
              <a:rPr lang="pl-PL" sz="2000" dirty="0" smtClean="0"/>
              <a:t/>
            </a:r>
            <a:br>
              <a:rPr lang="pl-PL" sz="2000" dirty="0" smtClean="0"/>
            </a:br>
            <a:r>
              <a:rPr lang="pl-PL" sz="2000" dirty="0" smtClean="0"/>
              <a:t>                             1938/1939</a:t>
            </a:r>
            <a:r>
              <a:rPr lang="pl-PL" sz="2000" dirty="0"/>
              <a:t>; </a:t>
            </a:r>
            <a:r>
              <a:rPr lang="pl-PL" sz="2000" dirty="0" smtClean="0"/>
              <a:t>1939/1945; 1945/1946</a:t>
            </a:r>
            <a:r>
              <a:rPr lang="pl-PL" sz="2000" dirty="0"/>
              <a:t>; </a:t>
            </a:r>
            <a:r>
              <a:rPr lang="pl-PL" sz="2000" dirty="0" smtClean="0"/>
              <a:t>1946/1947: </a:t>
            </a:r>
            <a:br>
              <a:rPr lang="pl-PL" sz="2000" dirty="0" smtClean="0"/>
            </a:br>
            <a:r>
              <a:rPr lang="pl-PL" sz="1000" dirty="0" smtClean="0"/>
              <a:t/>
            </a:r>
            <a:br>
              <a:rPr lang="pl-PL" sz="1000" dirty="0" smtClean="0"/>
            </a:br>
            <a:r>
              <a:rPr lang="pl-PL" sz="2000" i="1" dirty="0" smtClean="0"/>
              <a:t>Przewodniczący</a:t>
            </a:r>
            <a:r>
              <a:rPr lang="pl-PL" sz="2000" i="1" dirty="0"/>
              <a:t>:</a:t>
            </a:r>
            <a:r>
              <a:rPr lang="pl-PL" sz="2000" dirty="0"/>
              <a:t> Adam Wrzosek (1875–1965</a:t>
            </a:r>
            <a:r>
              <a:rPr lang="pl-PL" sz="2000" dirty="0" smtClean="0"/>
              <a:t>). </a:t>
            </a:r>
            <a:br>
              <a:rPr lang="pl-PL" sz="2000" dirty="0" smtClean="0"/>
            </a:br>
            <a:r>
              <a:rPr lang="pl-PL" sz="2000" i="1" dirty="0" smtClean="0"/>
              <a:t>Sekretarz</a:t>
            </a:r>
            <a:r>
              <a:rPr lang="pl-PL" sz="2000" i="1" dirty="0"/>
              <a:t>:</a:t>
            </a:r>
            <a:r>
              <a:rPr lang="pl-PL" sz="2000" dirty="0"/>
              <a:t> Henryk Barycz (1901–1994</a:t>
            </a:r>
            <a:r>
              <a:rPr lang="pl-PL" sz="2000" dirty="0" smtClean="0"/>
              <a:t>).</a:t>
            </a:r>
            <a:br>
              <a:rPr lang="pl-PL" sz="2000" dirty="0" smtClean="0"/>
            </a:br>
            <a:r>
              <a:rPr lang="pl-PL" sz="2000" dirty="0"/>
              <a:t/>
            </a:r>
            <a:br>
              <a:rPr lang="pl-PL" sz="2000" dirty="0"/>
            </a:br>
            <a:r>
              <a:rPr lang="pl-PL" sz="2000" dirty="0" smtClean="0"/>
              <a:t>                                                          1947/1952: </a:t>
            </a:r>
            <a:br>
              <a:rPr lang="pl-PL" sz="2000" dirty="0" smtClean="0"/>
            </a:br>
            <a:r>
              <a:rPr lang="pl-PL" sz="1000" dirty="0" smtClean="0"/>
              <a:t/>
            </a:r>
            <a:br>
              <a:rPr lang="pl-PL" sz="1000" dirty="0" smtClean="0"/>
            </a:br>
            <a:r>
              <a:rPr lang="pl-PL" sz="2000" i="1" dirty="0"/>
              <a:t>Przewodniczący:</a:t>
            </a:r>
            <a:r>
              <a:rPr lang="pl-PL" sz="2000" dirty="0"/>
              <a:t> Adam Wrzosek (1875–1965). </a:t>
            </a:r>
            <a:br>
              <a:rPr lang="pl-PL" sz="2000" dirty="0"/>
            </a:br>
            <a:r>
              <a:rPr lang="pl-PL" sz="2000" i="1" dirty="0" smtClean="0"/>
              <a:t>Zastępca przewodniczącego i dyrektor wydawnictw:</a:t>
            </a:r>
            <a:r>
              <a:rPr lang="pl-PL" sz="2000" dirty="0" smtClean="0"/>
              <a:t> Henryk </a:t>
            </a:r>
            <a:r>
              <a:rPr lang="pl-PL" sz="2000" dirty="0"/>
              <a:t>Barycz (1901–1994</a:t>
            </a:r>
            <a:r>
              <a:rPr lang="pl-PL" sz="2000" i="1" dirty="0" smtClean="0"/>
              <a:t>).</a:t>
            </a:r>
            <a:br>
              <a:rPr lang="pl-PL" sz="2000" i="1" dirty="0" smtClean="0"/>
            </a:br>
            <a:r>
              <a:rPr lang="pl-PL" sz="2000" i="1" dirty="0" smtClean="0"/>
              <a:t>Sekretarz:</a:t>
            </a:r>
            <a:r>
              <a:rPr lang="pl-PL" sz="2000" dirty="0" smtClean="0"/>
              <a:t> Bolesław Skarżyński  (1901–1963)</a:t>
            </a:r>
            <a:br>
              <a:rPr lang="pl-PL" sz="2000" dirty="0" smtClean="0"/>
            </a:br>
            <a:r>
              <a:rPr lang="pl-PL" sz="2000" i="1" dirty="0" smtClean="0"/>
              <a:t>Zastępca sekretarza:</a:t>
            </a:r>
            <a:r>
              <a:rPr lang="pl-PL" sz="2000" dirty="0" smtClean="0"/>
              <a:t> Emilian </a:t>
            </a:r>
            <a:r>
              <a:rPr lang="pl-PL" sz="2000" dirty="0" err="1" smtClean="0"/>
              <a:t>Ostachowski</a:t>
            </a:r>
            <a:r>
              <a:rPr lang="pl-PL" sz="2000" dirty="0" smtClean="0"/>
              <a:t> (1890–1962).</a:t>
            </a:r>
            <a:endParaRPr lang="en-US" sz="2000" dirty="0"/>
          </a:p>
        </p:txBody>
      </p:sp>
      <p:sp>
        <p:nvSpPr>
          <p:cNvPr id="3" name="Symbol zastępczy numeru slajdu 3"/>
          <p:cNvSpPr txBox="1">
            <a:spLocks/>
          </p:cNvSpPr>
          <p:nvPr/>
        </p:nvSpPr>
        <p:spPr>
          <a:xfrm>
            <a:off x="8244408" y="6525344"/>
            <a:ext cx="899592" cy="332656"/>
          </a:xfrm>
          <a:prstGeom prst="rect">
            <a:avLst/>
          </a:prstGeom>
          <a:solidFill>
            <a:schemeClr val="tx1">
              <a:lumMod val="50000"/>
              <a:lumOff val="50000"/>
            </a:schemeClr>
          </a:solidFill>
        </p:spPr>
        <p:txBody>
          <a:bodyPr vert="horz" lIns="91440" tIns="45720" rIns="91440" bIns="45720" rtlCol="0" anchor="ctr"/>
          <a:lstStyle/>
          <a:p>
            <a:pPr marR="0" lvl="0" indent="0" algn="ctr" fontAlgn="auto">
              <a:lnSpc>
                <a:spcPct val="100000"/>
              </a:lnSpc>
              <a:spcBef>
                <a:spcPts val="0"/>
              </a:spcBef>
              <a:spcAft>
                <a:spcPts val="0"/>
              </a:spcAft>
              <a:buClrTx/>
              <a:buSzTx/>
              <a:buFontTx/>
              <a:buNone/>
              <a:tabLst/>
              <a:defRPr/>
            </a:pPr>
            <a:fld id="{F115E3EF-5F3D-4900-BCE6-1ACBED9BFDF6}" type="slidenum">
              <a:rPr lang="en-GB" sz="1200" smtClean="0">
                <a:solidFill>
                  <a:schemeClr val="bg1"/>
                </a:solidFill>
              </a:rPr>
              <a:pPr marR="0" lvl="0" indent="0" algn="ctr" fontAlgn="auto">
                <a:lnSpc>
                  <a:spcPct val="100000"/>
                </a:lnSpc>
                <a:spcBef>
                  <a:spcPts val="0"/>
                </a:spcBef>
                <a:spcAft>
                  <a:spcPts val="0"/>
                </a:spcAft>
                <a:buClrTx/>
                <a:buSzTx/>
                <a:buFontTx/>
                <a:buNone/>
                <a:tabLst/>
                <a:defRPr/>
              </a:pPr>
              <a:t>20</a:t>
            </a:fld>
            <a:endParaRPr lang="en-GB" sz="1200">
              <a:solidFill>
                <a:schemeClr val="bg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67544" y="332656"/>
            <a:ext cx="8136904" cy="5400600"/>
          </a:xfrm>
        </p:spPr>
        <p:txBody>
          <a:bodyPr>
            <a:noAutofit/>
          </a:bodyPr>
          <a:lstStyle/>
          <a:p>
            <a:pPr algn="l"/>
            <a:r>
              <a:rPr lang="pl-PL" sz="2800" b="1" dirty="0"/>
              <a:t>W latach </a:t>
            </a:r>
            <a:r>
              <a:rPr lang="pl-PL" sz="2800" b="1" dirty="0" smtClean="0"/>
              <a:t>1939–1953 </a:t>
            </a:r>
            <a:r>
              <a:rPr lang="pl-PL" sz="2800" b="1" dirty="0"/>
              <a:t>Komisja Medycyny i Nauk </a:t>
            </a:r>
            <a:r>
              <a:rPr lang="pl-PL" sz="2800" b="1" dirty="0" smtClean="0"/>
              <a:t>Matematyczno-Przyrodniczych</a:t>
            </a:r>
            <a:r>
              <a:rPr lang="pl-PL" sz="2800" b="1" dirty="0"/>
              <a:t> </a:t>
            </a:r>
            <a:r>
              <a:rPr lang="pl-PL" sz="2800" b="1" dirty="0" smtClean="0"/>
              <a:t>PAU wydawała </a:t>
            </a:r>
            <a:r>
              <a:rPr lang="pl-PL" sz="2800" b="1" dirty="0"/>
              <a:t>czasopismo: </a:t>
            </a:r>
            <a:r>
              <a:rPr lang="pl-PL" sz="2800" b="1" dirty="0" smtClean="0"/>
              <a:t/>
            </a:r>
            <a:br>
              <a:rPr lang="pl-PL" sz="2800" b="1" dirty="0" smtClean="0"/>
            </a:br>
            <a:r>
              <a:rPr lang="pl-PL" sz="2800" b="1" dirty="0"/>
              <a:t/>
            </a:r>
            <a:br>
              <a:rPr lang="pl-PL" sz="2800" b="1" dirty="0"/>
            </a:br>
            <a:r>
              <a:rPr lang="pl-PL" sz="2600" b="1" i="1" dirty="0" smtClean="0"/>
              <a:t>Prace </a:t>
            </a:r>
            <a:r>
              <a:rPr lang="pl-PL" sz="2600" b="1" i="1" dirty="0"/>
              <a:t>Komisji Historii Medycyny i Nauk Matematyczno-Przyrodniczych Polskiej Akademii Umiejętności</a:t>
            </a:r>
            <a:r>
              <a:rPr lang="en-US" sz="2800" b="1" dirty="0"/>
              <a:t/>
            </a:r>
            <a:br>
              <a:rPr lang="en-US" sz="2800" b="1" dirty="0"/>
            </a:br>
            <a:r>
              <a:rPr lang="pl-PL" sz="2800" dirty="0"/>
              <a:t> </a:t>
            </a:r>
            <a:r>
              <a:rPr lang="en-US" sz="2800" dirty="0"/>
              <a:t/>
            </a:r>
            <a:br>
              <a:rPr lang="en-US" sz="2800" dirty="0"/>
            </a:br>
            <a:r>
              <a:rPr lang="pl-PL" sz="2400" dirty="0"/>
              <a:t>Ukazywało się ono nieregularnie w latach 1939 (t. 1), 1949 (t. 2; </a:t>
            </a:r>
            <a:r>
              <a:rPr lang="pl-PL" sz="2400" dirty="0" smtClean="0"/>
              <a:t>t. </a:t>
            </a:r>
            <a:r>
              <a:rPr lang="pl-PL" sz="2400" dirty="0"/>
              <a:t>3.1; </a:t>
            </a:r>
            <a:r>
              <a:rPr lang="pl-PL" sz="2400" dirty="0" smtClean="0"/>
              <a:t>t. </a:t>
            </a:r>
            <a:r>
              <a:rPr lang="pl-PL" sz="2400" dirty="0"/>
              <a:t>3.2), 1950 </a:t>
            </a:r>
            <a:r>
              <a:rPr lang="pl-PL" sz="2400" dirty="0" smtClean="0"/>
              <a:t>(z. </a:t>
            </a:r>
            <a:r>
              <a:rPr lang="pl-PL" sz="2400" dirty="0"/>
              <a:t>3.3), 1952 (t. 4.1; t. 4.2) i 1953 (t. 3.4) [wyd. po zawieszeniu działalności PAU</a:t>
            </a:r>
            <a:r>
              <a:rPr lang="pl-PL" sz="2400" dirty="0" smtClean="0"/>
              <a:t>].</a:t>
            </a:r>
            <a:endParaRPr lang="en-US" sz="2400" dirty="0"/>
          </a:p>
        </p:txBody>
      </p:sp>
      <p:sp>
        <p:nvSpPr>
          <p:cNvPr id="3" name="Symbol zastępczy numeru slajdu 3"/>
          <p:cNvSpPr txBox="1">
            <a:spLocks/>
          </p:cNvSpPr>
          <p:nvPr/>
        </p:nvSpPr>
        <p:spPr>
          <a:xfrm>
            <a:off x="8244408" y="6525344"/>
            <a:ext cx="899592" cy="332656"/>
          </a:xfrm>
          <a:prstGeom prst="rect">
            <a:avLst/>
          </a:prstGeom>
          <a:solidFill>
            <a:schemeClr val="tx1">
              <a:lumMod val="50000"/>
              <a:lumOff val="50000"/>
            </a:schemeClr>
          </a:solidFill>
        </p:spPr>
        <p:txBody>
          <a:bodyPr vert="horz" lIns="91440" tIns="45720" rIns="91440" bIns="45720" rtlCol="0" anchor="ctr"/>
          <a:lstStyle/>
          <a:p>
            <a:pPr marR="0" lvl="0" indent="0" algn="ctr" fontAlgn="auto">
              <a:lnSpc>
                <a:spcPct val="100000"/>
              </a:lnSpc>
              <a:spcBef>
                <a:spcPts val="0"/>
              </a:spcBef>
              <a:spcAft>
                <a:spcPts val="0"/>
              </a:spcAft>
              <a:buClrTx/>
              <a:buSzTx/>
              <a:buFontTx/>
              <a:buNone/>
              <a:tabLst/>
              <a:defRPr/>
            </a:pPr>
            <a:fld id="{F115E3EF-5F3D-4900-BCE6-1ACBED9BFDF6}" type="slidenum">
              <a:rPr lang="en-GB" sz="1200" smtClean="0">
                <a:solidFill>
                  <a:schemeClr val="bg1"/>
                </a:solidFill>
              </a:rPr>
              <a:pPr marR="0" lvl="0" indent="0" algn="ctr" fontAlgn="auto">
                <a:lnSpc>
                  <a:spcPct val="100000"/>
                </a:lnSpc>
                <a:spcBef>
                  <a:spcPts val="0"/>
                </a:spcBef>
                <a:spcAft>
                  <a:spcPts val="0"/>
                </a:spcAft>
                <a:buClrTx/>
                <a:buSzTx/>
                <a:buFontTx/>
                <a:buNone/>
                <a:tabLst/>
                <a:defRPr/>
              </a:pPr>
              <a:t>21</a:t>
            </a:fld>
            <a:endParaRPr lang="en-GB" sz="1200">
              <a:solidFill>
                <a:schemeClr val="bg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67544" y="548680"/>
            <a:ext cx="8136904" cy="3960440"/>
          </a:xfrm>
        </p:spPr>
        <p:txBody>
          <a:bodyPr>
            <a:noAutofit/>
          </a:bodyPr>
          <a:lstStyle/>
          <a:p>
            <a:pPr algn="l"/>
            <a:r>
              <a:rPr lang="pl-PL" sz="2600" b="1" dirty="0" smtClean="0"/>
              <a:t>      </a:t>
            </a:r>
            <a:r>
              <a:rPr lang="pl-PL" sz="2800" b="1" dirty="0" smtClean="0"/>
              <a:t>Komisja</a:t>
            </a:r>
            <a:r>
              <a:rPr lang="pl-PL" sz="2800" b="1" dirty="0"/>
              <a:t> </a:t>
            </a:r>
            <a:r>
              <a:rPr lang="pl-PL" sz="2800" b="1" dirty="0" smtClean="0"/>
              <a:t>Klasyków Przyrodoznawstwa i Medycyny </a:t>
            </a:r>
            <a:r>
              <a:rPr lang="pl-PL" sz="2600" b="1" dirty="0" smtClean="0"/>
              <a:t/>
            </a:r>
            <a:br>
              <a:rPr lang="pl-PL" sz="2600" b="1" dirty="0" smtClean="0"/>
            </a:br>
            <a:r>
              <a:rPr lang="pl-PL" sz="2600" b="1" dirty="0" smtClean="0"/>
              <a:t/>
            </a:r>
            <a:br>
              <a:rPr lang="pl-PL" sz="2600" b="1" dirty="0" smtClean="0"/>
            </a:br>
            <a:r>
              <a:rPr lang="pl-PL" sz="2600" b="1" dirty="0" smtClean="0"/>
              <a:t>                                          </a:t>
            </a:r>
            <a:r>
              <a:rPr lang="pl-PL" sz="2400" dirty="0" smtClean="0"/>
              <a:t>1946–1952:</a:t>
            </a:r>
            <a:r>
              <a:rPr lang="pl-PL" sz="2400" b="1" dirty="0" smtClean="0"/>
              <a:t/>
            </a:r>
            <a:br>
              <a:rPr lang="pl-PL" sz="2400" b="1" dirty="0" smtClean="0"/>
            </a:br>
            <a:r>
              <a:rPr lang="pl-PL" sz="2400" b="1" dirty="0" smtClean="0"/>
              <a:t/>
            </a:r>
            <a:br>
              <a:rPr lang="pl-PL" sz="2400" b="1" dirty="0" smtClean="0"/>
            </a:br>
            <a:r>
              <a:rPr lang="pl-PL" sz="2400" i="1" dirty="0" smtClean="0"/>
              <a:t>Przewodniczący</a:t>
            </a:r>
            <a:r>
              <a:rPr lang="pl-PL" sz="2400" i="1" dirty="0"/>
              <a:t>:</a:t>
            </a:r>
            <a:r>
              <a:rPr lang="pl-PL" sz="2400" dirty="0"/>
              <a:t> </a:t>
            </a:r>
            <a:r>
              <a:rPr lang="pl-PL" sz="2400" dirty="0" smtClean="0"/>
              <a:t>Władysław Szumowski (1875–1954).</a:t>
            </a:r>
            <a:br>
              <a:rPr lang="pl-PL" sz="2400" dirty="0" smtClean="0"/>
            </a:br>
            <a:r>
              <a:rPr lang="pl-PL" sz="2400" i="1" dirty="0" smtClean="0"/>
              <a:t>Zastępca przewodniczącego: </a:t>
            </a:r>
            <a:r>
              <a:rPr lang="pl-PL" sz="2400" dirty="0" smtClean="0"/>
              <a:t>Kazimierz Stołyhwo (1880–1966). </a:t>
            </a:r>
            <a:r>
              <a:rPr lang="pl-PL" sz="2400" dirty="0"/>
              <a:t/>
            </a:r>
            <a:br>
              <a:rPr lang="pl-PL" sz="2400" dirty="0"/>
            </a:br>
            <a:r>
              <a:rPr lang="pl-PL" sz="2400" i="1" dirty="0"/>
              <a:t>Sekretarz</a:t>
            </a:r>
            <a:r>
              <a:rPr lang="pl-PL" sz="2400" i="1" dirty="0" smtClean="0"/>
              <a:t>:</a:t>
            </a:r>
            <a:r>
              <a:rPr lang="pl-PL" sz="2400" dirty="0" smtClean="0"/>
              <a:t>.  Bolesław Skarżyński (1901–1963). </a:t>
            </a:r>
            <a:r>
              <a:rPr lang="en-US" sz="2400" dirty="0"/>
              <a:t/>
            </a:r>
            <a:br>
              <a:rPr lang="en-US" sz="2400" dirty="0"/>
            </a:br>
            <a:r>
              <a:rPr lang="pl-PL" sz="2400" i="1" dirty="0" smtClean="0"/>
              <a:t>Zastępca: </a:t>
            </a:r>
            <a:r>
              <a:rPr lang="pl-PL" sz="2400" dirty="0" smtClean="0"/>
              <a:t>Emilian </a:t>
            </a:r>
            <a:r>
              <a:rPr lang="pl-PL" sz="2400" dirty="0" err="1" smtClean="0"/>
              <a:t>Ostachowski</a:t>
            </a:r>
            <a:r>
              <a:rPr lang="pl-PL" sz="2400" dirty="0" smtClean="0"/>
              <a:t> (1890–1962). </a:t>
            </a:r>
            <a:endParaRPr lang="en-US" sz="2400" dirty="0"/>
          </a:p>
        </p:txBody>
      </p:sp>
      <p:sp>
        <p:nvSpPr>
          <p:cNvPr id="3" name="Symbol zastępczy numeru slajdu 3"/>
          <p:cNvSpPr txBox="1">
            <a:spLocks/>
          </p:cNvSpPr>
          <p:nvPr/>
        </p:nvSpPr>
        <p:spPr>
          <a:xfrm>
            <a:off x="8244408" y="6525344"/>
            <a:ext cx="899592" cy="332656"/>
          </a:xfrm>
          <a:prstGeom prst="rect">
            <a:avLst/>
          </a:prstGeom>
          <a:solidFill>
            <a:schemeClr val="tx1">
              <a:lumMod val="50000"/>
              <a:lumOff val="50000"/>
            </a:schemeClr>
          </a:solidFill>
        </p:spPr>
        <p:txBody>
          <a:bodyPr vert="horz" lIns="91440" tIns="45720" rIns="91440" bIns="45720" rtlCol="0" anchor="ctr"/>
          <a:lstStyle/>
          <a:p>
            <a:pPr marR="0" lvl="0" indent="0" algn="ctr" fontAlgn="auto">
              <a:lnSpc>
                <a:spcPct val="100000"/>
              </a:lnSpc>
              <a:spcBef>
                <a:spcPts val="0"/>
              </a:spcBef>
              <a:spcAft>
                <a:spcPts val="0"/>
              </a:spcAft>
              <a:buClrTx/>
              <a:buSzTx/>
              <a:buFontTx/>
              <a:buNone/>
              <a:tabLst/>
              <a:defRPr/>
            </a:pPr>
            <a:fld id="{F115E3EF-5F3D-4900-BCE6-1ACBED9BFDF6}" type="slidenum">
              <a:rPr lang="en-GB" sz="1200" smtClean="0">
                <a:solidFill>
                  <a:schemeClr val="bg1"/>
                </a:solidFill>
              </a:rPr>
              <a:pPr marR="0" lvl="0" indent="0" algn="ctr" fontAlgn="auto">
                <a:lnSpc>
                  <a:spcPct val="100000"/>
                </a:lnSpc>
                <a:spcBef>
                  <a:spcPts val="0"/>
                </a:spcBef>
                <a:spcAft>
                  <a:spcPts val="0"/>
                </a:spcAft>
                <a:buClrTx/>
                <a:buSzTx/>
                <a:buFontTx/>
                <a:buNone/>
                <a:tabLst/>
                <a:defRPr/>
              </a:pPr>
              <a:t>22</a:t>
            </a:fld>
            <a:endParaRPr lang="en-GB" sz="1200">
              <a:solidFill>
                <a:schemeClr val="bg1"/>
              </a:solidFill>
            </a:endParaRPr>
          </a:p>
        </p:txBody>
      </p:sp>
    </p:spTree>
    <p:extLst>
      <p:ext uri="{BB962C8B-B14F-4D97-AF65-F5344CB8AC3E}">
        <p14:creationId xmlns:p14="http://schemas.microsoft.com/office/powerpoint/2010/main" xmlns="" val="36137157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67544" y="188640"/>
            <a:ext cx="8208912" cy="5976664"/>
          </a:xfrm>
        </p:spPr>
        <p:txBody>
          <a:bodyPr>
            <a:noAutofit/>
          </a:bodyPr>
          <a:lstStyle/>
          <a:p>
            <a:pPr algn="l"/>
            <a:r>
              <a:rPr lang="pl-PL" sz="2000" b="1" dirty="0" smtClean="0"/>
              <a:t>Działalność </a:t>
            </a:r>
            <a:r>
              <a:rPr lang="pl-PL" sz="2000" b="1" dirty="0" smtClean="0"/>
              <a:t>Komisji Klasyków Przyrodoznawstwa i Medycyny PAU </a:t>
            </a:r>
            <a:r>
              <a:rPr lang="pl-PL" sz="2000" dirty="0" smtClean="0"/>
              <a:t/>
            </a:r>
            <a:br>
              <a:rPr lang="pl-PL" sz="2000" dirty="0" smtClean="0"/>
            </a:br>
            <a:r>
              <a:rPr lang="pl-PL" sz="2000" dirty="0" smtClean="0"/>
              <a:t/>
            </a:r>
            <a:br>
              <a:rPr lang="pl-PL" sz="2000" dirty="0" smtClean="0"/>
            </a:br>
            <a:r>
              <a:rPr lang="pl-PL" sz="2000" dirty="0" smtClean="0"/>
              <a:t>Z. Wójcik </a:t>
            </a:r>
            <a:r>
              <a:rPr lang="pl-PL" sz="2000" dirty="0" smtClean="0">
                <a:hlinkClick r:id="rId2"/>
              </a:rPr>
              <a:t>2009</a:t>
            </a:r>
            <a:r>
              <a:rPr lang="pl-PL" sz="2000" dirty="0" smtClean="0"/>
              <a:t>: „Po drugiej wojnie światowej Komisja Klasyków Przyrodoznawstwa i Medycyny PAU zorganizowała dwa posiedzenia poświęcone omówieniu treści rozprawy O </a:t>
            </a:r>
            <a:r>
              <a:rPr lang="pl-PL" sz="2000" dirty="0" err="1" smtClean="0"/>
              <a:t>ziemiorodztwie</a:t>
            </a:r>
            <a:r>
              <a:rPr lang="pl-PL" sz="2000" dirty="0" smtClean="0"/>
              <a:t> </a:t>
            </a:r>
            <a:r>
              <a:rPr lang="pl-PL" sz="2000" dirty="0" err="1" smtClean="0"/>
              <a:t>Karpatów</a:t>
            </a:r>
            <a:r>
              <a:rPr lang="pl-PL" sz="2000" dirty="0" smtClean="0"/>
              <a:t> i innych gór i równin Polski. Na pierwszym z nich przedstawiono referaty: T. Grabowski – Staszic jako przyrodnik i obywatel, B. Hryniewiecki – Botanika w dziele Staszica „O </a:t>
            </a:r>
            <a:r>
              <a:rPr lang="pl-PL" sz="2000" dirty="0" err="1" smtClean="0"/>
              <a:t>ziemiorodztwie</a:t>
            </a:r>
            <a:r>
              <a:rPr lang="pl-PL" sz="2000" dirty="0" smtClean="0"/>
              <a:t> </a:t>
            </a:r>
            <a:r>
              <a:rPr lang="pl-PL" sz="2000" dirty="0" err="1" smtClean="0"/>
              <a:t>Karpatów</a:t>
            </a:r>
            <a:r>
              <a:rPr lang="pl-PL" sz="2000" dirty="0" smtClean="0"/>
              <a:t>”, G. Brzęk, Staszic jako zoolog w świetle dzieła „O </a:t>
            </a:r>
            <a:r>
              <a:rPr lang="pl-PL" sz="2000" dirty="0" err="1" smtClean="0"/>
              <a:t>ziemirodztwie</a:t>
            </a:r>
            <a:r>
              <a:rPr lang="pl-PL" sz="2000" dirty="0" smtClean="0"/>
              <a:t> </a:t>
            </a:r>
            <a:r>
              <a:rPr lang="pl-PL" sz="2000" dirty="0" err="1" smtClean="0"/>
              <a:t>Karpatów</a:t>
            </a:r>
            <a:r>
              <a:rPr lang="pl-PL" sz="2000" dirty="0" smtClean="0"/>
              <a:t>”, F. Bieda – Paleontologia w dziele Staszica „O </a:t>
            </a:r>
            <a:r>
              <a:rPr lang="pl-PL" sz="2000" dirty="0" err="1" smtClean="0"/>
              <a:t>ziemiorodztwie</a:t>
            </a:r>
            <a:r>
              <a:rPr lang="pl-PL" sz="2000" dirty="0" smtClean="0"/>
              <a:t> </a:t>
            </a:r>
            <a:r>
              <a:rPr lang="pl-PL" sz="2000" dirty="0" err="1" smtClean="0"/>
              <a:t>Karpatów</a:t>
            </a:r>
            <a:r>
              <a:rPr lang="pl-PL" sz="2000" dirty="0" smtClean="0"/>
              <a:t>”, W. Krygowski – Tatrzańskie wypra34 J. Majer, Pogląd historyczny..., s. 5 i in. 35 Tamże, s. 133. 7. Panorama Tatr od północy (fragment). Rysunek Z. Vogla z 1804 r. dołączony do dzieła O </a:t>
            </a:r>
            <a:r>
              <a:rPr lang="pl-PL" sz="2000" dirty="0" err="1" smtClean="0"/>
              <a:t>ziemiorodztwie</a:t>
            </a:r>
            <a:r>
              <a:rPr lang="pl-PL" sz="2000" dirty="0" smtClean="0"/>
              <a:t> </a:t>
            </a:r>
            <a:r>
              <a:rPr lang="pl-PL" sz="2000" dirty="0" err="1" smtClean="0"/>
              <a:t>Karpatów</a:t>
            </a:r>
            <a:r>
              <a:rPr lang="pl-PL" sz="2000" dirty="0" smtClean="0"/>
              <a:t> 26 Zbigniew WÓJCIK wy Staszica. Na kolejnym zebraniu A. </a:t>
            </a:r>
            <a:r>
              <a:rPr lang="pl-PL" sz="2000" dirty="0" err="1" smtClean="0"/>
              <a:t>Goldschmied</a:t>
            </a:r>
            <a:r>
              <a:rPr lang="pl-PL" sz="2000" dirty="0" smtClean="0"/>
              <a:t> referował Opis matołectwa endemicznego w dziele St. Staszica, a K. Stołyhwo – </a:t>
            </a:r>
            <a:r>
              <a:rPr lang="pl-PL" sz="2000" dirty="0" err="1" smtClean="0"/>
              <a:t>Ziemiorodztwo</a:t>
            </a:r>
            <a:r>
              <a:rPr lang="pl-PL" sz="2000" dirty="0" smtClean="0"/>
              <a:t> Staszica jako dzieło krajoznawcze </a:t>
            </a:r>
            <a:r>
              <a:rPr lang="pl-PL" sz="2000" dirty="0" smtClean="0"/>
              <a:t/>
            </a:r>
            <a:br>
              <a:rPr lang="pl-PL" sz="2000" dirty="0" smtClean="0"/>
            </a:br>
            <a:r>
              <a:rPr lang="pl-PL" sz="2000" dirty="0" smtClean="0"/>
              <a:t>i fizjograficzne </a:t>
            </a:r>
            <a:r>
              <a:rPr lang="pl-PL" sz="2000" dirty="0" smtClean="0"/>
              <a:t>a przede wszystkim patriotyczne” (</a:t>
            </a:r>
            <a:r>
              <a:rPr lang="pl-PL" sz="2000" i="1" dirty="0" smtClean="0"/>
              <a:t>Sprawozdania z Czynności i Posiedzeń PAU </a:t>
            </a:r>
            <a:r>
              <a:rPr lang="pl-PL" sz="2000" dirty="0" smtClean="0"/>
              <a:t>52 (1951) i 53 (1952)).</a:t>
            </a:r>
            <a:r>
              <a:rPr lang="pl-PL" sz="2000" dirty="0"/>
              <a:t/>
            </a:r>
            <a:br>
              <a:rPr lang="pl-PL" sz="2000" dirty="0"/>
            </a:br>
            <a:endParaRPr lang="en-US" sz="2000" dirty="0"/>
          </a:p>
        </p:txBody>
      </p:sp>
      <p:sp>
        <p:nvSpPr>
          <p:cNvPr id="3" name="Symbol zastępczy numeru slajdu 3"/>
          <p:cNvSpPr txBox="1">
            <a:spLocks/>
          </p:cNvSpPr>
          <p:nvPr/>
        </p:nvSpPr>
        <p:spPr>
          <a:xfrm>
            <a:off x="8244408" y="6525344"/>
            <a:ext cx="899592" cy="332656"/>
          </a:xfrm>
          <a:prstGeom prst="rect">
            <a:avLst/>
          </a:prstGeom>
          <a:solidFill>
            <a:schemeClr val="tx1">
              <a:lumMod val="50000"/>
              <a:lumOff val="50000"/>
            </a:schemeClr>
          </a:solidFill>
        </p:spPr>
        <p:txBody>
          <a:bodyPr vert="horz" lIns="91440" tIns="45720" rIns="91440" bIns="45720" rtlCol="0" anchor="ctr"/>
          <a:lstStyle/>
          <a:p>
            <a:pPr marR="0" lvl="0" indent="0" algn="ctr" fontAlgn="auto">
              <a:lnSpc>
                <a:spcPct val="100000"/>
              </a:lnSpc>
              <a:spcBef>
                <a:spcPts val="0"/>
              </a:spcBef>
              <a:spcAft>
                <a:spcPts val="0"/>
              </a:spcAft>
              <a:buClrTx/>
              <a:buSzTx/>
              <a:buFontTx/>
              <a:buNone/>
              <a:tabLst/>
              <a:defRPr/>
            </a:pPr>
            <a:fld id="{F115E3EF-5F3D-4900-BCE6-1ACBED9BFDF6}" type="slidenum">
              <a:rPr lang="en-GB" sz="1200" smtClean="0">
                <a:solidFill>
                  <a:schemeClr val="bg1"/>
                </a:solidFill>
              </a:rPr>
              <a:pPr marR="0" lvl="0" indent="0" algn="ctr" fontAlgn="auto">
                <a:lnSpc>
                  <a:spcPct val="100000"/>
                </a:lnSpc>
                <a:spcBef>
                  <a:spcPts val="0"/>
                </a:spcBef>
                <a:spcAft>
                  <a:spcPts val="0"/>
                </a:spcAft>
                <a:buClrTx/>
                <a:buSzTx/>
                <a:buFontTx/>
                <a:buNone/>
                <a:tabLst/>
                <a:defRPr/>
              </a:pPr>
              <a:t>23</a:t>
            </a:fld>
            <a:endParaRPr lang="en-GB" sz="1200">
              <a:solidFill>
                <a:schemeClr val="bg1"/>
              </a:solidFill>
            </a:endParaRPr>
          </a:p>
        </p:txBody>
      </p:sp>
    </p:spTree>
    <p:extLst>
      <p:ext uri="{BB962C8B-B14F-4D97-AF65-F5344CB8AC3E}">
        <p14:creationId xmlns:p14="http://schemas.microsoft.com/office/powerpoint/2010/main" xmlns="" val="30752305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67544" y="332656"/>
            <a:ext cx="8424936" cy="5040560"/>
          </a:xfrm>
        </p:spPr>
        <p:txBody>
          <a:bodyPr>
            <a:noAutofit/>
          </a:bodyPr>
          <a:lstStyle/>
          <a:p>
            <a:pPr algn="l"/>
            <a:r>
              <a:rPr lang="pl-PL" sz="2800" b="1" dirty="0" smtClean="0"/>
              <a:t>W</a:t>
            </a:r>
            <a:r>
              <a:rPr lang="pl-PL" sz="2800" dirty="0" smtClean="0"/>
              <a:t> </a:t>
            </a:r>
            <a:r>
              <a:rPr lang="pl-PL" sz="2800" b="1" dirty="0" smtClean="0"/>
              <a:t>1948 roku ukazało się 26 tomików „Historii Nauki </a:t>
            </a:r>
            <a:r>
              <a:rPr lang="pl-PL" sz="2800" b="1" dirty="0"/>
              <a:t>Polskiej </a:t>
            </a:r>
            <a:r>
              <a:rPr lang="pl-PL" sz="2800" b="1" dirty="0" smtClean="0"/>
              <a:t> w </a:t>
            </a:r>
            <a:r>
              <a:rPr lang="pl-PL" sz="2800" b="1" dirty="0"/>
              <a:t>Monografiach Polskiej Akademii </a:t>
            </a:r>
            <a:r>
              <a:rPr lang="pl-PL" sz="2800" b="1" dirty="0" smtClean="0"/>
              <a:t>Umiejętności”;  w 1949 r. </a:t>
            </a:r>
            <a:r>
              <a:rPr lang="pl-PL" sz="2800" b="1" dirty="0"/>
              <a:t>- 2 </a:t>
            </a:r>
            <a:r>
              <a:rPr lang="pl-PL" sz="2800" b="1" dirty="0" smtClean="0"/>
              <a:t>tomiki; </a:t>
            </a:r>
            <a:r>
              <a:rPr lang="pl-PL" sz="2800" b="1" dirty="0"/>
              <a:t>1953 - </a:t>
            </a:r>
            <a:r>
              <a:rPr lang="pl-PL" sz="2800" b="1" dirty="0" smtClean="0"/>
              <a:t>1 tomik (8 tomików nie zostało zrealizowanych).</a:t>
            </a:r>
            <a:r>
              <a:rPr lang="pl-PL" sz="2400" b="1" dirty="0" smtClean="0"/>
              <a:t/>
            </a:r>
            <a:br>
              <a:rPr lang="pl-PL" sz="2400" b="1" dirty="0" smtClean="0"/>
            </a:br>
            <a:r>
              <a:rPr lang="pl-PL" sz="2400" b="1" dirty="0" smtClean="0"/>
              <a:t/>
            </a:r>
            <a:br>
              <a:rPr lang="pl-PL" sz="2400" b="1" dirty="0" smtClean="0"/>
            </a:br>
            <a:r>
              <a:rPr lang="pl-PL" sz="2400" dirty="0" smtClean="0"/>
              <a:t>Marczewski, Edward 1948: </a:t>
            </a:r>
            <a:r>
              <a:rPr lang="pl-PL" sz="2400" i="1" dirty="0"/>
              <a:t>Rozwój matematyki w Polsce.</a:t>
            </a:r>
            <a:r>
              <a:rPr lang="pl-PL" sz="2400" dirty="0"/>
              <a:t> </a:t>
            </a:r>
            <a:r>
              <a:rPr lang="pl-PL" sz="2400" dirty="0" smtClean="0"/>
              <a:t>„Historia </a:t>
            </a:r>
            <a:r>
              <a:rPr lang="pl-PL" sz="2400" dirty="0"/>
              <a:t>Nauki Polskiej w </a:t>
            </a:r>
            <a:r>
              <a:rPr lang="pl-PL" sz="2400" dirty="0" smtClean="0"/>
              <a:t>Monografiach” </a:t>
            </a:r>
            <a:r>
              <a:rPr lang="pl-PL" sz="2400" dirty="0"/>
              <a:t>1. </a:t>
            </a:r>
            <a:r>
              <a:rPr lang="pl-PL" sz="2400" dirty="0" smtClean="0"/>
              <a:t>Kraków: </a:t>
            </a:r>
            <a:r>
              <a:rPr lang="pl-PL" sz="2400" dirty="0"/>
              <a:t>PAU, </a:t>
            </a:r>
            <a:r>
              <a:rPr lang="pl-PL" sz="2400" dirty="0" smtClean="0"/>
              <a:t>46 ss.</a:t>
            </a:r>
            <a:r>
              <a:rPr lang="en-US" sz="2400" dirty="0"/>
              <a:t/>
            </a:r>
            <a:br>
              <a:rPr lang="en-US" sz="2400" dirty="0"/>
            </a:br>
            <a:r>
              <a:rPr lang="pl-PL" sz="2400" b="1" dirty="0" smtClean="0"/>
              <a:t>…</a:t>
            </a:r>
            <a:br>
              <a:rPr lang="pl-PL" sz="2400" b="1" dirty="0" smtClean="0"/>
            </a:br>
            <a:r>
              <a:rPr lang="pl-PL" sz="2400" b="1" dirty="0" smtClean="0"/>
              <a:t> </a:t>
            </a:r>
            <a:r>
              <a:rPr lang="pl-PL" sz="2400" dirty="0" err="1" smtClean="0"/>
              <a:t>Szeruda</a:t>
            </a:r>
            <a:r>
              <a:rPr lang="pl-PL" sz="2400" dirty="0" smtClean="0"/>
              <a:t>, Jan 1953: </a:t>
            </a:r>
            <a:r>
              <a:rPr lang="pl-PL" sz="2400" i="1" dirty="0" smtClean="0"/>
              <a:t>Zarys dziejów teologii ewangelickiej w Polsce</a:t>
            </a:r>
            <a:r>
              <a:rPr lang="pl-PL" sz="2400" dirty="0" smtClean="0"/>
              <a:t> („Historia Nauki Polskiej w Monografiach” 34). Kraków: PAU, 23 ss.</a:t>
            </a:r>
            <a:endParaRPr lang="en-US" sz="2400" dirty="0"/>
          </a:p>
        </p:txBody>
      </p:sp>
      <p:sp>
        <p:nvSpPr>
          <p:cNvPr id="3" name="Symbol zastępczy numeru slajdu 3"/>
          <p:cNvSpPr txBox="1">
            <a:spLocks/>
          </p:cNvSpPr>
          <p:nvPr/>
        </p:nvSpPr>
        <p:spPr>
          <a:xfrm>
            <a:off x="8244408" y="6525344"/>
            <a:ext cx="899592" cy="332656"/>
          </a:xfrm>
          <a:prstGeom prst="rect">
            <a:avLst/>
          </a:prstGeom>
          <a:solidFill>
            <a:schemeClr val="tx1">
              <a:lumMod val="50000"/>
              <a:lumOff val="50000"/>
            </a:schemeClr>
          </a:solidFill>
        </p:spPr>
        <p:txBody>
          <a:bodyPr vert="horz" lIns="91440" tIns="45720" rIns="91440" bIns="45720" rtlCol="0" anchor="ctr"/>
          <a:lstStyle/>
          <a:p>
            <a:pPr marR="0" lvl="0" indent="0" algn="ctr" fontAlgn="auto">
              <a:lnSpc>
                <a:spcPct val="100000"/>
              </a:lnSpc>
              <a:spcBef>
                <a:spcPts val="0"/>
              </a:spcBef>
              <a:spcAft>
                <a:spcPts val="0"/>
              </a:spcAft>
              <a:buClrTx/>
              <a:buSzTx/>
              <a:buFontTx/>
              <a:buNone/>
              <a:tabLst/>
              <a:defRPr/>
            </a:pPr>
            <a:fld id="{F115E3EF-5F3D-4900-BCE6-1ACBED9BFDF6}" type="slidenum">
              <a:rPr lang="en-GB" sz="1200" smtClean="0">
                <a:solidFill>
                  <a:schemeClr val="bg1"/>
                </a:solidFill>
              </a:rPr>
              <a:pPr marR="0" lvl="0" indent="0" algn="ctr" fontAlgn="auto">
                <a:lnSpc>
                  <a:spcPct val="100000"/>
                </a:lnSpc>
                <a:spcBef>
                  <a:spcPts val="0"/>
                </a:spcBef>
                <a:spcAft>
                  <a:spcPts val="0"/>
                </a:spcAft>
                <a:buClrTx/>
                <a:buSzTx/>
                <a:buFontTx/>
                <a:buNone/>
                <a:tabLst/>
                <a:defRPr/>
              </a:pPr>
              <a:t>24</a:t>
            </a:fld>
            <a:endParaRPr lang="en-GB" sz="1200">
              <a:solidFill>
                <a:schemeClr val="bg1"/>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67544" y="404664"/>
            <a:ext cx="8136904" cy="3312368"/>
          </a:xfrm>
        </p:spPr>
        <p:txBody>
          <a:bodyPr>
            <a:noAutofit/>
          </a:bodyPr>
          <a:lstStyle/>
          <a:p>
            <a:pPr algn="l"/>
            <a:r>
              <a:rPr lang="pl-PL" sz="3600" b="1" dirty="0" smtClean="0"/>
              <a:t>        </a:t>
            </a:r>
            <a:r>
              <a:rPr lang="pl-PL" sz="3600" b="1" dirty="0"/>
              <a:t>Aktualne problemy </a:t>
            </a:r>
            <a:r>
              <a:rPr lang="pl-PL" sz="3600" b="1" dirty="0" smtClean="0"/>
              <a:t>uprawiania  </a:t>
            </a:r>
            <a:br>
              <a:rPr lang="pl-PL" sz="3600" b="1" dirty="0" smtClean="0"/>
            </a:br>
            <a:r>
              <a:rPr lang="pl-PL" sz="3600" b="1" dirty="0"/>
              <a:t> </a:t>
            </a:r>
            <a:r>
              <a:rPr lang="pl-PL" sz="3600" b="1" dirty="0" smtClean="0"/>
              <a:t>                 historii nauki w </a:t>
            </a:r>
            <a:r>
              <a:rPr lang="pl-PL" sz="3600" b="1" dirty="0"/>
              <a:t>P</a:t>
            </a:r>
            <a:r>
              <a:rPr lang="pl-PL" sz="3600" b="1" dirty="0" smtClean="0"/>
              <a:t>olsce</a:t>
            </a:r>
            <a:br>
              <a:rPr lang="pl-PL" sz="3600" b="1" dirty="0" smtClean="0"/>
            </a:br>
            <a:r>
              <a:rPr lang="pl-PL" sz="2800" b="1" dirty="0"/>
              <a:t/>
            </a:r>
            <a:br>
              <a:rPr lang="pl-PL" sz="2800" b="1" dirty="0"/>
            </a:br>
            <a:r>
              <a:rPr lang="pl-PL" sz="2800" b="1" dirty="0" smtClean="0"/>
              <a:t>- Problem dwóch kultur </a:t>
            </a:r>
            <a:r>
              <a:rPr lang="pl-PL" sz="2800" b="1" dirty="0" err="1" smtClean="0"/>
              <a:t>Sartona-Snowa</a:t>
            </a:r>
            <a:r>
              <a:rPr lang="pl-PL" sz="2800" b="1" dirty="0" smtClean="0"/>
              <a:t>.</a:t>
            </a:r>
            <a:br>
              <a:rPr lang="pl-PL" sz="2800" b="1" dirty="0" smtClean="0"/>
            </a:br>
            <a:r>
              <a:rPr lang="pl-PL" sz="2800" b="1" dirty="0" smtClean="0"/>
              <a:t>- Problem zacofania materialnego, technicznego oraz</a:t>
            </a:r>
            <a:br>
              <a:rPr lang="pl-PL" sz="2800" b="1" dirty="0" smtClean="0"/>
            </a:br>
            <a:r>
              <a:rPr lang="pl-PL" sz="2800" b="1" dirty="0"/>
              <a:t> </a:t>
            </a:r>
            <a:r>
              <a:rPr lang="pl-PL" sz="2800" b="1" dirty="0" smtClean="0"/>
              <a:t> organizacyjnego historii nauki w Polsce.</a:t>
            </a:r>
            <a:endParaRPr lang="en-US" sz="2800" dirty="0"/>
          </a:p>
        </p:txBody>
      </p:sp>
      <p:sp>
        <p:nvSpPr>
          <p:cNvPr id="3" name="Symbol zastępczy numeru slajdu 3"/>
          <p:cNvSpPr txBox="1">
            <a:spLocks/>
          </p:cNvSpPr>
          <p:nvPr/>
        </p:nvSpPr>
        <p:spPr>
          <a:xfrm>
            <a:off x="8244408" y="6525344"/>
            <a:ext cx="899592" cy="332656"/>
          </a:xfrm>
          <a:prstGeom prst="rect">
            <a:avLst/>
          </a:prstGeom>
          <a:solidFill>
            <a:schemeClr val="tx1">
              <a:lumMod val="50000"/>
              <a:lumOff val="50000"/>
            </a:schemeClr>
          </a:solidFill>
        </p:spPr>
        <p:txBody>
          <a:bodyPr vert="horz" lIns="91440" tIns="45720" rIns="91440" bIns="45720" rtlCol="0" anchor="ctr"/>
          <a:lstStyle/>
          <a:p>
            <a:pPr marR="0" lvl="0" indent="0" algn="ctr" fontAlgn="auto">
              <a:lnSpc>
                <a:spcPct val="100000"/>
              </a:lnSpc>
              <a:spcBef>
                <a:spcPts val="0"/>
              </a:spcBef>
              <a:spcAft>
                <a:spcPts val="0"/>
              </a:spcAft>
              <a:buClrTx/>
              <a:buSzTx/>
              <a:buFontTx/>
              <a:buNone/>
              <a:tabLst/>
              <a:defRPr/>
            </a:pPr>
            <a:fld id="{F115E3EF-5F3D-4900-BCE6-1ACBED9BFDF6}" type="slidenum">
              <a:rPr lang="en-GB" sz="1200" smtClean="0">
                <a:solidFill>
                  <a:schemeClr val="bg1"/>
                </a:solidFill>
              </a:rPr>
              <a:pPr marR="0" lvl="0" indent="0" algn="ctr" fontAlgn="auto">
                <a:lnSpc>
                  <a:spcPct val="100000"/>
                </a:lnSpc>
                <a:spcBef>
                  <a:spcPts val="0"/>
                </a:spcBef>
                <a:spcAft>
                  <a:spcPts val="0"/>
                </a:spcAft>
                <a:buClrTx/>
                <a:buSzTx/>
                <a:buFontTx/>
                <a:buNone/>
                <a:tabLst/>
                <a:defRPr/>
              </a:pPr>
              <a:t>25</a:t>
            </a:fld>
            <a:endParaRPr lang="en-GB" sz="1200">
              <a:solidFill>
                <a:schemeClr val="bg1"/>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67544" y="404664"/>
            <a:ext cx="8136904" cy="5976664"/>
          </a:xfrm>
        </p:spPr>
        <p:txBody>
          <a:bodyPr>
            <a:noAutofit/>
          </a:bodyPr>
          <a:lstStyle/>
          <a:p>
            <a:pPr algn="l"/>
            <a:r>
              <a:rPr lang="pl-PL" sz="3600" b="1" dirty="0" smtClean="0"/>
              <a:t>       Perspektywy działalności KHN PAU</a:t>
            </a:r>
            <a:br>
              <a:rPr lang="pl-PL" sz="3600" b="1" dirty="0" smtClean="0"/>
            </a:br>
            <a:r>
              <a:rPr lang="pl-PL" sz="3600" b="1" dirty="0" smtClean="0"/>
              <a:t/>
            </a:r>
            <a:br>
              <a:rPr lang="pl-PL" sz="3600" b="1" dirty="0" smtClean="0"/>
            </a:br>
            <a:r>
              <a:rPr lang="pl-PL" sz="2800" b="1" dirty="0" smtClean="0"/>
              <a:t>- posiedzenia naukowe (referaty); </a:t>
            </a:r>
            <a:br>
              <a:rPr lang="pl-PL" sz="2800" b="1" dirty="0" smtClean="0"/>
            </a:br>
            <a:r>
              <a:rPr lang="pl-PL" sz="2800" b="1" dirty="0" smtClean="0"/>
              <a:t>- czasopismo;</a:t>
            </a:r>
            <a:br>
              <a:rPr lang="pl-PL" sz="2800" b="1" dirty="0" smtClean="0"/>
            </a:br>
            <a:r>
              <a:rPr lang="pl-PL" sz="2800" b="1" dirty="0" smtClean="0"/>
              <a:t>- monografie;</a:t>
            </a:r>
            <a:br>
              <a:rPr lang="pl-PL" sz="2800" b="1" dirty="0" smtClean="0"/>
            </a:br>
            <a:r>
              <a:rPr lang="pl-PL" sz="2800" b="1" dirty="0" smtClean="0"/>
              <a:t>- konferencje, sesje naukowe;</a:t>
            </a:r>
            <a:br>
              <a:rPr lang="pl-PL" sz="2800" b="1" dirty="0" smtClean="0"/>
            </a:br>
            <a:r>
              <a:rPr lang="pl-PL" sz="2800" b="1" dirty="0" smtClean="0"/>
              <a:t>- granty (?); </a:t>
            </a:r>
            <a:br>
              <a:rPr lang="pl-PL" sz="2800" b="1" dirty="0" smtClean="0"/>
            </a:br>
            <a:r>
              <a:rPr lang="pl-PL" sz="2800" b="1" dirty="0" smtClean="0"/>
              <a:t>- współpraca międzynarodowa (?);</a:t>
            </a:r>
            <a:br>
              <a:rPr lang="pl-PL" sz="2800" b="1" dirty="0" smtClean="0"/>
            </a:br>
            <a:r>
              <a:rPr lang="pl-PL" sz="2800" b="1" dirty="0" smtClean="0"/>
              <a:t/>
            </a:r>
            <a:br>
              <a:rPr lang="pl-PL" sz="2800" b="1" dirty="0" smtClean="0"/>
            </a:br>
            <a:r>
              <a:rPr lang="pl-PL" sz="2800" b="1" dirty="0"/>
              <a:t/>
            </a:r>
            <a:br>
              <a:rPr lang="pl-PL" sz="2800" b="1" dirty="0"/>
            </a:br>
            <a:endParaRPr lang="en-US" sz="2800" dirty="0">
              <a:solidFill>
                <a:srgbClr val="C00000"/>
              </a:solidFill>
            </a:endParaRPr>
          </a:p>
        </p:txBody>
      </p:sp>
      <p:sp>
        <p:nvSpPr>
          <p:cNvPr id="3" name="Symbol zastępczy numeru slajdu 3"/>
          <p:cNvSpPr txBox="1">
            <a:spLocks/>
          </p:cNvSpPr>
          <p:nvPr/>
        </p:nvSpPr>
        <p:spPr>
          <a:xfrm>
            <a:off x="8244408" y="6525344"/>
            <a:ext cx="899592" cy="332656"/>
          </a:xfrm>
          <a:prstGeom prst="rect">
            <a:avLst/>
          </a:prstGeom>
          <a:solidFill>
            <a:schemeClr val="tx1">
              <a:lumMod val="50000"/>
              <a:lumOff val="50000"/>
            </a:schemeClr>
          </a:solidFill>
        </p:spPr>
        <p:txBody>
          <a:bodyPr vert="horz" lIns="91440" tIns="45720" rIns="91440" bIns="45720" rtlCol="0" anchor="ctr"/>
          <a:lstStyle/>
          <a:p>
            <a:pPr marR="0" lvl="0" indent="0" algn="ctr" fontAlgn="auto">
              <a:lnSpc>
                <a:spcPct val="100000"/>
              </a:lnSpc>
              <a:spcBef>
                <a:spcPts val="0"/>
              </a:spcBef>
              <a:spcAft>
                <a:spcPts val="0"/>
              </a:spcAft>
              <a:buClrTx/>
              <a:buSzTx/>
              <a:buFontTx/>
              <a:buNone/>
              <a:tabLst/>
              <a:defRPr/>
            </a:pPr>
            <a:fld id="{F115E3EF-5F3D-4900-BCE6-1ACBED9BFDF6}" type="slidenum">
              <a:rPr lang="en-GB" sz="1200" smtClean="0">
                <a:solidFill>
                  <a:schemeClr val="bg1"/>
                </a:solidFill>
              </a:rPr>
              <a:pPr marR="0" lvl="0" indent="0" algn="ctr" fontAlgn="auto">
                <a:lnSpc>
                  <a:spcPct val="100000"/>
                </a:lnSpc>
                <a:spcBef>
                  <a:spcPts val="0"/>
                </a:spcBef>
                <a:spcAft>
                  <a:spcPts val="0"/>
                </a:spcAft>
                <a:buClrTx/>
                <a:buSzTx/>
                <a:buFontTx/>
                <a:buNone/>
                <a:tabLst/>
                <a:defRPr/>
              </a:pPr>
              <a:t>26</a:t>
            </a:fld>
            <a:endParaRPr lang="en-GB" sz="1200">
              <a:solidFill>
                <a:schemeClr val="bg1"/>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67544" y="980728"/>
            <a:ext cx="8136904" cy="3024336"/>
          </a:xfrm>
        </p:spPr>
        <p:txBody>
          <a:bodyPr>
            <a:noAutofit/>
          </a:bodyPr>
          <a:lstStyle/>
          <a:p>
            <a:pPr algn="l"/>
            <a:r>
              <a:rPr lang="pl-PL" sz="3600" b="1" dirty="0" smtClean="0"/>
              <a:t>       Owoce działalności KHN PAU</a:t>
            </a:r>
            <a:br>
              <a:rPr lang="pl-PL" sz="3600" b="1" dirty="0" smtClean="0"/>
            </a:br>
            <a:r>
              <a:rPr lang="pl-PL" sz="3600" b="1" dirty="0" smtClean="0"/>
              <a:t/>
            </a:r>
            <a:br>
              <a:rPr lang="pl-PL" sz="3600" b="1" dirty="0" smtClean="0"/>
            </a:br>
            <a:r>
              <a:rPr lang="pl-PL" sz="2800" b="1" dirty="0" smtClean="0"/>
              <a:t>- Wypadkowa zaangażowania Członków Komisji</a:t>
            </a:r>
            <a:r>
              <a:rPr lang="pl-PL" sz="2800" b="1" dirty="0"/>
              <a:t/>
            </a:r>
            <a:br>
              <a:rPr lang="pl-PL" sz="2800" b="1" dirty="0"/>
            </a:br>
            <a:endParaRPr lang="en-US" sz="2800" dirty="0">
              <a:solidFill>
                <a:srgbClr val="C00000"/>
              </a:solidFill>
            </a:endParaRPr>
          </a:p>
        </p:txBody>
      </p:sp>
      <p:sp>
        <p:nvSpPr>
          <p:cNvPr id="3" name="Symbol zastępczy numeru slajdu 3"/>
          <p:cNvSpPr txBox="1">
            <a:spLocks/>
          </p:cNvSpPr>
          <p:nvPr/>
        </p:nvSpPr>
        <p:spPr>
          <a:xfrm>
            <a:off x="8244408" y="6525344"/>
            <a:ext cx="899592" cy="332656"/>
          </a:xfrm>
          <a:prstGeom prst="rect">
            <a:avLst/>
          </a:prstGeom>
          <a:solidFill>
            <a:schemeClr val="tx1">
              <a:lumMod val="50000"/>
              <a:lumOff val="50000"/>
            </a:schemeClr>
          </a:solidFill>
        </p:spPr>
        <p:txBody>
          <a:bodyPr vert="horz" lIns="91440" tIns="45720" rIns="91440" bIns="45720" rtlCol="0" anchor="ctr"/>
          <a:lstStyle/>
          <a:p>
            <a:pPr marR="0" lvl="0" indent="0" algn="ctr" fontAlgn="auto">
              <a:lnSpc>
                <a:spcPct val="100000"/>
              </a:lnSpc>
              <a:spcBef>
                <a:spcPts val="0"/>
              </a:spcBef>
              <a:spcAft>
                <a:spcPts val="0"/>
              </a:spcAft>
              <a:buClrTx/>
              <a:buSzTx/>
              <a:buFontTx/>
              <a:buNone/>
              <a:tabLst/>
              <a:defRPr/>
            </a:pPr>
            <a:fld id="{F115E3EF-5F3D-4900-BCE6-1ACBED9BFDF6}" type="slidenum">
              <a:rPr lang="en-GB" sz="1200" smtClean="0">
                <a:solidFill>
                  <a:schemeClr val="bg1"/>
                </a:solidFill>
              </a:rPr>
              <a:pPr marR="0" lvl="0" indent="0" algn="ctr" fontAlgn="auto">
                <a:lnSpc>
                  <a:spcPct val="100000"/>
                </a:lnSpc>
                <a:spcBef>
                  <a:spcPts val="0"/>
                </a:spcBef>
                <a:spcAft>
                  <a:spcPts val="0"/>
                </a:spcAft>
                <a:buClrTx/>
                <a:buSzTx/>
                <a:buFontTx/>
                <a:buNone/>
                <a:tabLst/>
                <a:defRPr/>
              </a:pPr>
              <a:t>27</a:t>
            </a:fld>
            <a:endParaRPr lang="en-GB" sz="1200">
              <a:solidFill>
                <a:schemeClr val="bg1"/>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67544" y="404664"/>
            <a:ext cx="8136904" cy="5328592"/>
          </a:xfrm>
        </p:spPr>
        <p:txBody>
          <a:bodyPr>
            <a:noAutofit/>
          </a:bodyPr>
          <a:lstStyle/>
          <a:p>
            <a:r>
              <a:rPr lang="pl-PL" sz="3200" b="1" dirty="0" smtClean="0"/>
              <a:t>Konferencja</a:t>
            </a:r>
            <a:br>
              <a:rPr lang="pl-PL" sz="3200" b="1" dirty="0" smtClean="0"/>
            </a:br>
            <a:r>
              <a:rPr lang="pl-PL" sz="3200" b="1" dirty="0" smtClean="0"/>
              <a:t> </a:t>
            </a:r>
            <a:br>
              <a:rPr lang="pl-PL" sz="3200" b="1" dirty="0" smtClean="0"/>
            </a:br>
            <a:r>
              <a:rPr lang="pl-PL" sz="3000" b="1" dirty="0" smtClean="0"/>
              <a:t>Polskie </a:t>
            </a:r>
            <a:r>
              <a:rPr lang="pl-PL" sz="3000" b="1" dirty="0"/>
              <a:t>czasopisma z historii i filozofii nauki oraz naukoznawstwa: </a:t>
            </a:r>
            <a:r>
              <a:rPr lang="pl-PL" sz="3000" b="1" dirty="0" smtClean="0"/>
              <a:t/>
            </a:r>
            <a:br>
              <a:rPr lang="pl-PL" sz="3000" b="1" dirty="0" smtClean="0"/>
            </a:br>
            <a:r>
              <a:rPr lang="pl-PL" sz="3000" b="1" dirty="0" smtClean="0"/>
              <a:t>Jak </a:t>
            </a:r>
            <a:r>
              <a:rPr lang="pl-PL" sz="3000" b="1" dirty="0"/>
              <a:t>dostać się do </a:t>
            </a:r>
            <a:r>
              <a:rPr lang="pl-PL" sz="3000" b="1" dirty="0" err="1"/>
              <a:t>Scopus</a:t>
            </a:r>
            <a:r>
              <a:rPr lang="pl-PL" sz="3000" b="1" dirty="0"/>
              <a:t>, Web of Science, Index Copernicus International oraz Directory of Open Access </a:t>
            </a:r>
            <a:r>
              <a:rPr lang="pl-PL" sz="3000" b="1" dirty="0" err="1"/>
              <a:t>Journals</a:t>
            </a:r>
            <a:r>
              <a:rPr lang="pl-PL" sz="3000" b="1" dirty="0" smtClean="0"/>
              <a:t>? Dlaczego </a:t>
            </a:r>
            <a:r>
              <a:rPr lang="pl-PL" sz="3000" b="1" dirty="0"/>
              <a:t>warto to zrobić</a:t>
            </a:r>
            <a:r>
              <a:rPr lang="pl-PL" sz="3000" b="1" dirty="0" smtClean="0"/>
              <a:t>? </a:t>
            </a:r>
            <a:r>
              <a:rPr lang="pl-PL" sz="2800" b="1" dirty="0" smtClean="0"/>
              <a:t/>
            </a:r>
            <a:br>
              <a:rPr lang="pl-PL" sz="2800" b="1" dirty="0" smtClean="0"/>
            </a:br>
            <a:r>
              <a:rPr lang="pl-PL" sz="2800" b="1" dirty="0" smtClean="0"/>
              <a:t/>
            </a:r>
            <a:br>
              <a:rPr lang="pl-PL" sz="2800" b="1" dirty="0" smtClean="0"/>
            </a:br>
            <a:r>
              <a:rPr lang="pl-PL" sz="2400" b="1" dirty="0" smtClean="0"/>
              <a:t>Kraków</a:t>
            </a:r>
            <a:r>
              <a:rPr lang="pl-PL" sz="2400" b="1" dirty="0"/>
              <a:t>, 16 kwietnia 2020, godz. 10.00–15.00, </a:t>
            </a:r>
            <a:r>
              <a:rPr lang="pl-PL" sz="2400" b="1" dirty="0" smtClean="0"/>
              <a:t/>
            </a:r>
            <a:br>
              <a:rPr lang="pl-PL" sz="2400" b="1" dirty="0" smtClean="0"/>
            </a:br>
            <a:r>
              <a:rPr lang="pl-PL" sz="2400" b="1" dirty="0" smtClean="0"/>
              <a:t>Polska </a:t>
            </a:r>
            <a:r>
              <a:rPr lang="pl-PL" sz="2400" b="1" dirty="0"/>
              <a:t>Akademia Umiejętności, Duża </a:t>
            </a:r>
            <a:r>
              <a:rPr lang="pl-PL" sz="2400" b="1" dirty="0" smtClean="0"/>
              <a:t>Aula</a:t>
            </a:r>
            <a:r>
              <a:rPr lang="pl-PL" sz="3600" dirty="0"/>
              <a:t/>
            </a:r>
            <a:br>
              <a:rPr lang="pl-PL" sz="3600" dirty="0"/>
            </a:br>
            <a:endParaRPr lang="en-US" sz="2800" dirty="0">
              <a:solidFill>
                <a:srgbClr val="C00000"/>
              </a:solidFill>
            </a:endParaRPr>
          </a:p>
        </p:txBody>
      </p:sp>
      <p:sp>
        <p:nvSpPr>
          <p:cNvPr id="3" name="Symbol zastępczy numeru slajdu 3"/>
          <p:cNvSpPr txBox="1">
            <a:spLocks/>
          </p:cNvSpPr>
          <p:nvPr/>
        </p:nvSpPr>
        <p:spPr>
          <a:xfrm>
            <a:off x="8244408" y="6525344"/>
            <a:ext cx="899592" cy="332656"/>
          </a:xfrm>
          <a:prstGeom prst="rect">
            <a:avLst/>
          </a:prstGeom>
          <a:solidFill>
            <a:schemeClr val="tx1">
              <a:lumMod val="50000"/>
              <a:lumOff val="50000"/>
            </a:schemeClr>
          </a:solidFill>
        </p:spPr>
        <p:txBody>
          <a:bodyPr vert="horz" lIns="91440" tIns="45720" rIns="91440" bIns="45720" rtlCol="0" anchor="ctr"/>
          <a:lstStyle/>
          <a:p>
            <a:pPr marR="0" lvl="0" indent="0" algn="ctr" fontAlgn="auto">
              <a:lnSpc>
                <a:spcPct val="100000"/>
              </a:lnSpc>
              <a:spcBef>
                <a:spcPts val="0"/>
              </a:spcBef>
              <a:spcAft>
                <a:spcPts val="0"/>
              </a:spcAft>
              <a:buClrTx/>
              <a:buSzTx/>
              <a:buFontTx/>
              <a:buNone/>
              <a:tabLst/>
              <a:defRPr/>
            </a:pPr>
            <a:fld id="{F115E3EF-5F3D-4900-BCE6-1ACBED9BFDF6}" type="slidenum">
              <a:rPr lang="en-GB" sz="1200" smtClean="0">
                <a:solidFill>
                  <a:schemeClr val="bg1"/>
                </a:solidFill>
              </a:rPr>
              <a:pPr marR="0" lvl="0" indent="0" algn="ctr" fontAlgn="auto">
                <a:lnSpc>
                  <a:spcPct val="100000"/>
                </a:lnSpc>
                <a:spcBef>
                  <a:spcPts val="0"/>
                </a:spcBef>
                <a:spcAft>
                  <a:spcPts val="0"/>
                </a:spcAft>
                <a:buClrTx/>
                <a:buSzTx/>
                <a:buFontTx/>
                <a:buNone/>
                <a:tabLst/>
                <a:defRPr/>
              </a:pPr>
              <a:t>28</a:t>
            </a:fld>
            <a:endParaRPr lang="en-GB" sz="1200">
              <a:solidFill>
                <a:schemeClr val="bg1"/>
              </a:solidFill>
            </a:endParaRPr>
          </a:p>
        </p:txBody>
      </p:sp>
    </p:spTree>
    <p:extLst>
      <p:ext uri="{BB962C8B-B14F-4D97-AF65-F5344CB8AC3E}">
        <p14:creationId xmlns:p14="http://schemas.microsoft.com/office/powerpoint/2010/main" xmlns="" val="84379684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67544" y="404664"/>
            <a:ext cx="8136904" cy="4104456"/>
          </a:xfrm>
        </p:spPr>
        <p:txBody>
          <a:bodyPr>
            <a:noAutofit/>
          </a:bodyPr>
          <a:lstStyle/>
          <a:p>
            <a:r>
              <a:rPr lang="pl-PL" sz="3600" b="1" dirty="0"/>
              <a:t>Raport </a:t>
            </a:r>
            <a:r>
              <a:rPr lang="pl-PL" sz="3600" b="1" dirty="0" smtClean="0"/>
              <a:t/>
            </a:r>
            <a:br>
              <a:rPr lang="pl-PL" sz="3600" b="1" dirty="0" smtClean="0"/>
            </a:br>
            <a:r>
              <a:rPr lang="pl-PL" sz="3600" b="1" dirty="0" smtClean="0"/>
              <a:t/>
            </a:r>
            <a:br>
              <a:rPr lang="pl-PL" sz="3600" b="1" dirty="0" smtClean="0"/>
            </a:br>
            <a:r>
              <a:rPr lang="pl-PL" sz="3600" b="1" i="1" dirty="0" smtClean="0"/>
              <a:t>Historia </a:t>
            </a:r>
            <a:r>
              <a:rPr lang="pl-PL" sz="3600" b="1" i="1" dirty="0"/>
              <a:t>nauki i historia dyscyplin naukowych w Polsce – aktualne wyzwania i </a:t>
            </a:r>
            <a:r>
              <a:rPr lang="pl-PL" sz="3600" b="1" i="1" dirty="0" smtClean="0"/>
              <a:t>potrzeby</a:t>
            </a:r>
            <a:r>
              <a:rPr lang="pl-PL" sz="3600" b="1" dirty="0" smtClean="0"/>
              <a:t> </a:t>
            </a:r>
            <a:br>
              <a:rPr lang="pl-PL" sz="3600" b="1" dirty="0" smtClean="0"/>
            </a:br>
            <a:r>
              <a:rPr lang="pl-PL" sz="3600" b="1" dirty="0" smtClean="0"/>
              <a:t/>
            </a:r>
            <a:br>
              <a:rPr lang="pl-PL" sz="3600" b="1" dirty="0" smtClean="0"/>
            </a:br>
            <a:r>
              <a:rPr lang="pl-PL" sz="2400" b="1" dirty="0" smtClean="0"/>
              <a:t>Komisja </a:t>
            </a:r>
            <a:r>
              <a:rPr lang="pl-PL" sz="2400" b="1" dirty="0"/>
              <a:t>Historii Nauki </a:t>
            </a:r>
            <a:r>
              <a:rPr lang="pl-PL" sz="2400" b="1" dirty="0" smtClean="0"/>
              <a:t>PAU</a:t>
            </a:r>
            <a:endParaRPr lang="pl-PL" sz="2400" dirty="0"/>
          </a:p>
        </p:txBody>
      </p:sp>
      <p:sp>
        <p:nvSpPr>
          <p:cNvPr id="3" name="Symbol zastępczy numeru slajdu 3"/>
          <p:cNvSpPr txBox="1">
            <a:spLocks/>
          </p:cNvSpPr>
          <p:nvPr/>
        </p:nvSpPr>
        <p:spPr>
          <a:xfrm>
            <a:off x="8244408" y="6525344"/>
            <a:ext cx="899592" cy="332656"/>
          </a:xfrm>
          <a:prstGeom prst="rect">
            <a:avLst/>
          </a:prstGeom>
          <a:solidFill>
            <a:schemeClr val="tx1">
              <a:lumMod val="50000"/>
              <a:lumOff val="50000"/>
            </a:schemeClr>
          </a:solidFill>
        </p:spPr>
        <p:txBody>
          <a:bodyPr vert="horz" lIns="91440" tIns="45720" rIns="91440" bIns="45720" rtlCol="0" anchor="ctr"/>
          <a:lstStyle/>
          <a:p>
            <a:pPr marR="0" lvl="0" indent="0" algn="ctr" fontAlgn="auto">
              <a:lnSpc>
                <a:spcPct val="100000"/>
              </a:lnSpc>
              <a:spcBef>
                <a:spcPts val="0"/>
              </a:spcBef>
              <a:spcAft>
                <a:spcPts val="0"/>
              </a:spcAft>
              <a:buClrTx/>
              <a:buSzTx/>
              <a:buFontTx/>
              <a:buNone/>
              <a:tabLst/>
              <a:defRPr/>
            </a:pPr>
            <a:fld id="{F115E3EF-5F3D-4900-BCE6-1ACBED9BFDF6}" type="slidenum">
              <a:rPr lang="en-GB" sz="1200" smtClean="0">
                <a:solidFill>
                  <a:schemeClr val="bg1"/>
                </a:solidFill>
              </a:rPr>
              <a:pPr marR="0" lvl="0" indent="0" algn="ctr" fontAlgn="auto">
                <a:lnSpc>
                  <a:spcPct val="100000"/>
                </a:lnSpc>
                <a:spcBef>
                  <a:spcPts val="0"/>
                </a:spcBef>
                <a:spcAft>
                  <a:spcPts val="0"/>
                </a:spcAft>
                <a:buClrTx/>
                <a:buSzTx/>
                <a:buFontTx/>
                <a:buNone/>
                <a:tabLst/>
                <a:defRPr/>
              </a:pPr>
              <a:t>29</a:t>
            </a:fld>
            <a:endParaRPr lang="en-GB" sz="1200">
              <a:solidFill>
                <a:schemeClr val="bg1"/>
              </a:solidFill>
            </a:endParaRPr>
          </a:p>
        </p:txBody>
      </p:sp>
    </p:spTree>
    <p:extLst>
      <p:ext uri="{BB962C8B-B14F-4D97-AF65-F5344CB8AC3E}">
        <p14:creationId xmlns:p14="http://schemas.microsoft.com/office/powerpoint/2010/main" xmlns="" val="13221523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539552" y="836712"/>
            <a:ext cx="7920880" cy="3528392"/>
          </a:xfrm>
        </p:spPr>
        <p:txBody>
          <a:bodyPr>
            <a:normAutofit/>
          </a:bodyPr>
          <a:lstStyle/>
          <a:p>
            <a:r>
              <a:rPr lang="pl-PL" sz="3200" b="1" dirty="0"/>
              <a:t>Komisja Historii Nauki PAU </a:t>
            </a:r>
            <a:r>
              <a:rPr lang="pl-PL" sz="3200" b="1" dirty="0" smtClean="0"/>
              <a:t>została utworzona </a:t>
            </a:r>
            <a:br>
              <a:rPr lang="pl-PL" sz="3200" b="1" dirty="0" smtClean="0"/>
            </a:br>
            <a:r>
              <a:rPr lang="pl-PL" sz="3200" b="1" dirty="0" smtClean="0"/>
              <a:t>28 kwietnia 1998 </a:t>
            </a:r>
            <a:r>
              <a:rPr lang="pl-PL" sz="3200" b="1" dirty="0"/>
              <a:t>r. </a:t>
            </a:r>
            <a:r>
              <a:rPr lang="pl-PL" sz="3200" b="1" dirty="0" smtClean="0"/>
              <a:t/>
            </a:r>
            <a:br>
              <a:rPr lang="pl-PL" sz="3200" b="1" dirty="0" smtClean="0"/>
            </a:br>
            <a:r>
              <a:rPr lang="pl-PL" sz="3200" b="1" dirty="0" smtClean="0"/>
              <a:t>z </a:t>
            </a:r>
            <a:r>
              <a:rPr lang="pl-PL" sz="3200" b="1" dirty="0"/>
              <a:t>inicjatywy Wydziału III </a:t>
            </a:r>
            <a:r>
              <a:rPr lang="pl-PL" sz="3200" b="1" dirty="0" err="1" smtClean="0"/>
              <a:t>Matematyczno-Fizyczno-Chemicznego</a:t>
            </a:r>
            <a:r>
              <a:rPr lang="pl-PL" sz="3200" b="1" dirty="0" smtClean="0"/>
              <a:t> PAU.</a:t>
            </a:r>
            <a:br>
              <a:rPr lang="pl-PL" sz="3200" b="1" dirty="0" smtClean="0"/>
            </a:br>
            <a:r>
              <a:rPr lang="pl-PL" sz="3200" b="1" dirty="0" smtClean="0"/>
              <a:t/>
            </a:r>
            <a:br>
              <a:rPr lang="pl-PL" sz="3200" b="1" dirty="0" smtClean="0"/>
            </a:br>
            <a:r>
              <a:rPr lang="pl-PL" sz="3200" b="1" dirty="0" smtClean="0"/>
              <a:t>Pierwsze posiedzenie Komisji </a:t>
            </a:r>
            <a:br>
              <a:rPr lang="pl-PL" sz="3200" b="1" dirty="0" smtClean="0"/>
            </a:br>
            <a:r>
              <a:rPr lang="pl-PL" sz="3200" b="1" dirty="0" smtClean="0"/>
              <a:t>odbyło się 25 maja 1998 r. </a:t>
            </a:r>
            <a:endParaRPr lang="en-US" sz="3200" b="1" dirty="0"/>
          </a:p>
        </p:txBody>
      </p:sp>
      <p:sp>
        <p:nvSpPr>
          <p:cNvPr id="3" name="Symbol zastępczy numeru slajdu 3"/>
          <p:cNvSpPr txBox="1">
            <a:spLocks/>
          </p:cNvSpPr>
          <p:nvPr/>
        </p:nvSpPr>
        <p:spPr>
          <a:xfrm>
            <a:off x="8244408" y="6525344"/>
            <a:ext cx="899592" cy="332656"/>
          </a:xfrm>
          <a:prstGeom prst="rect">
            <a:avLst/>
          </a:prstGeom>
          <a:solidFill>
            <a:schemeClr val="tx1">
              <a:lumMod val="50000"/>
              <a:lumOff val="50000"/>
            </a:schemeClr>
          </a:solidFill>
        </p:spPr>
        <p:txBody>
          <a:bodyPr vert="horz" lIns="91440" tIns="45720" rIns="91440" bIns="45720" rtlCol="0" anchor="ctr"/>
          <a:lstStyle/>
          <a:p>
            <a:pPr marR="0" lvl="0" indent="0" algn="ctr" fontAlgn="auto">
              <a:lnSpc>
                <a:spcPct val="100000"/>
              </a:lnSpc>
              <a:spcBef>
                <a:spcPts val="0"/>
              </a:spcBef>
              <a:spcAft>
                <a:spcPts val="0"/>
              </a:spcAft>
              <a:buClrTx/>
              <a:buSzTx/>
              <a:buFontTx/>
              <a:buNone/>
              <a:tabLst/>
              <a:defRPr/>
            </a:pPr>
            <a:fld id="{F115E3EF-5F3D-4900-BCE6-1ACBED9BFDF6}" type="slidenum">
              <a:rPr lang="en-GB" sz="1200" smtClean="0">
                <a:solidFill>
                  <a:schemeClr val="bg1"/>
                </a:solidFill>
              </a:rPr>
              <a:pPr marR="0" lvl="0" indent="0" algn="ctr" fontAlgn="auto">
                <a:lnSpc>
                  <a:spcPct val="100000"/>
                </a:lnSpc>
                <a:spcBef>
                  <a:spcPts val="0"/>
                </a:spcBef>
                <a:spcAft>
                  <a:spcPts val="0"/>
                </a:spcAft>
                <a:buClrTx/>
                <a:buSzTx/>
                <a:buFontTx/>
                <a:buNone/>
                <a:tabLst/>
                <a:defRPr/>
              </a:pPr>
              <a:t>3</a:t>
            </a:fld>
            <a:endParaRPr lang="en-GB" sz="1200">
              <a:solidFill>
                <a:schemeClr val="bg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67544" y="116632"/>
            <a:ext cx="8208912" cy="6120680"/>
          </a:xfrm>
        </p:spPr>
        <p:txBody>
          <a:bodyPr>
            <a:noAutofit/>
          </a:bodyPr>
          <a:lstStyle/>
          <a:p>
            <a:pPr algn="l"/>
            <a:r>
              <a:rPr lang="pl-PL" sz="2400" b="1" dirty="0" smtClean="0"/>
              <a:t>Bibliografia</a:t>
            </a:r>
            <a:r>
              <a:rPr lang="pl-PL" sz="2400" b="1" dirty="0"/>
              <a:t/>
            </a:r>
            <a:br>
              <a:rPr lang="pl-PL" sz="2400" b="1" dirty="0"/>
            </a:br>
            <a:r>
              <a:rPr lang="pl-PL" sz="1000" b="1" dirty="0" smtClean="0"/>
              <a:t/>
            </a:r>
            <a:br>
              <a:rPr lang="pl-PL" sz="1000" b="1" dirty="0" smtClean="0"/>
            </a:br>
            <a:r>
              <a:rPr lang="pl-PL" sz="2000" dirty="0" smtClean="0"/>
              <a:t>Barycz, Henryk 1951: Pięćdziesiąt lat działalności Komisji  Historii Medycyny </a:t>
            </a:r>
            <a:br>
              <a:rPr lang="pl-PL" sz="2000" dirty="0" smtClean="0"/>
            </a:br>
            <a:r>
              <a:rPr lang="pl-PL" sz="2000" dirty="0" smtClean="0"/>
              <a:t>i Nauk Matematyczno-Przyrodniczych (1900–1950). </a:t>
            </a:r>
            <a:r>
              <a:rPr lang="pl-PL" sz="2000" i="1" dirty="0" smtClean="0"/>
              <a:t>Sprawozdania z Czynności i Posiedzeń PAU </a:t>
            </a:r>
            <a:r>
              <a:rPr lang="pl-PL" sz="2000" dirty="0" smtClean="0"/>
              <a:t>52 (6), ss. 530–534.</a:t>
            </a:r>
            <a:br>
              <a:rPr lang="pl-PL" sz="2000" dirty="0" smtClean="0"/>
            </a:br>
            <a:r>
              <a:rPr lang="pl-PL" sz="2000" dirty="0" smtClean="0"/>
              <a:t/>
            </a:r>
            <a:br>
              <a:rPr lang="pl-PL" sz="2000" dirty="0" smtClean="0"/>
            </a:br>
            <a:r>
              <a:rPr lang="en-US" sz="2000" dirty="0" err="1" smtClean="0"/>
              <a:t>Birkenmajer</a:t>
            </a:r>
            <a:r>
              <a:rPr lang="en-US" sz="2000" dirty="0" smtClean="0"/>
              <a:t>, </a:t>
            </a:r>
            <a:r>
              <a:rPr lang="en-US" sz="2000" dirty="0" err="1" smtClean="0"/>
              <a:t>Aleksander</a:t>
            </a:r>
            <a:r>
              <a:rPr lang="pl-PL" sz="2000" dirty="0" smtClean="0"/>
              <a:t> </a:t>
            </a:r>
            <a:r>
              <a:rPr lang="pl-PL" sz="2000" b="1" dirty="0" smtClean="0"/>
              <a:t> </a:t>
            </a:r>
            <a:r>
              <a:rPr lang="pl-PL" sz="2000" dirty="0" smtClean="0"/>
              <a:t>1937: Historia nauk matematyczno-przyrodniczych </a:t>
            </a:r>
            <a:br>
              <a:rPr lang="pl-PL" sz="2000" dirty="0" smtClean="0"/>
            </a:br>
            <a:r>
              <a:rPr lang="pl-PL" sz="2000" dirty="0" smtClean="0"/>
              <a:t>i medycyny. </a:t>
            </a:r>
            <a:r>
              <a:rPr lang="en-US" sz="2000" i="1" dirty="0" err="1" smtClean="0"/>
              <a:t>Kwartalnik</a:t>
            </a:r>
            <a:r>
              <a:rPr lang="en-US" sz="2000" i="1" dirty="0" smtClean="0"/>
              <a:t> </a:t>
            </a:r>
            <a:r>
              <a:rPr lang="en-US" sz="2000" i="1" dirty="0" err="1" smtClean="0"/>
              <a:t>Historyczny</a:t>
            </a:r>
            <a:r>
              <a:rPr lang="en-US" sz="2000" dirty="0" smtClean="0"/>
              <a:t> 51</a:t>
            </a:r>
            <a:r>
              <a:rPr lang="pl-PL" sz="2000" dirty="0" smtClean="0"/>
              <a:t> (1–</a:t>
            </a:r>
            <a:r>
              <a:rPr lang="en-US" sz="2000" dirty="0" smtClean="0"/>
              <a:t>2</a:t>
            </a:r>
            <a:r>
              <a:rPr lang="pl-PL" sz="2000" dirty="0" smtClean="0"/>
              <a:t>), ss. .  Odbitka. Dostęp </a:t>
            </a:r>
            <a:r>
              <a:rPr lang="pl-PL" sz="2000" dirty="0" err="1" smtClean="0"/>
              <a:t>online</a:t>
            </a:r>
            <a:r>
              <a:rPr lang="pl-PL" sz="2000" dirty="0" smtClean="0"/>
              <a:t>: </a:t>
            </a:r>
            <a:r>
              <a:rPr lang="pl-PL" sz="2000" dirty="0" smtClean="0">
                <a:hlinkClick r:id="rId2"/>
              </a:rPr>
              <a:t>http://www.wbc.poznan.pl/dlibra/docmetadata?id=455149</a:t>
            </a:r>
            <a:r>
              <a:rPr lang="pl-PL" sz="2000" dirty="0" smtClean="0"/>
              <a:t>.</a:t>
            </a:r>
            <a:br>
              <a:rPr lang="pl-PL" sz="2000" dirty="0" smtClean="0"/>
            </a:br>
            <a:r>
              <a:rPr lang="pl-PL" sz="2000" dirty="0" smtClean="0"/>
              <a:t/>
            </a:r>
            <a:br>
              <a:rPr lang="pl-PL" sz="2000" dirty="0" smtClean="0"/>
            </a:br>
            <a:r>
              <a:rPr lang="pl-PL" sz="2000" dirty="0" err="1" smtClean="0"/>
              <a:t>Birkenmajer</a:t>
            </a:r>
            <a:r>
              <a:rPr lang="pl-PL" sz="2000" dirty="0" smtClean="0"/>
              <a:t>, Ludwik A.; </a:t>
            </a:r>
            <a:r>
              <a:rPr lang="pl-PL" sz="2000" dirty="0" err="1" smtClean="0"/>
              <a:t>Birkenmajer</a:t>
            </a:r>
            <a:r>
              <a:rPr lang="pl-PL" sz="2000" dirty="0" smtClean="0"/>
              <a:t>, Aleksander 1917/1918: Najważniejsze dezyderaty nauki polskiej w zakresie historii nauk matematycznych.  </a:t>
            </a:r>
            <a:r>
              <a:rPr lang="pl-PL" sz="2000" i="1" dirty="0" smtClean="0"/>
              <a:t>Nauka Polska. Jej potrzeby, organizacja i rozwój </a:t>
            </a:r>
            <a:r>
              <a:rPr lang="pl-PL" sz="2000" dirty="0" smtClean="0"/>
              <a:t> 1, ss. 87–106. </a:t>
            </a:r>
            <a:br>
              <a:rPr lang="pl-PL" sz="2000" dirty="0" smtClean="0"/>
            </a:br>
            <a:r>
              <a:rPr lang="pl-PL" sz="2000" dirty="0" smtClean="0"/>
              <a:t/>
            </a:r>
            <a:br>
              <a:rPr lang="pl-PL" sz="2000" dirty="0" smtClean="0"/>
            </a:br>
            <a:r>
              <a:rPr lang="pl-PL" sz="2000" dirty="0" smtClean="0"/>
              <a:t>Borowski</a:t>
            </a:r>
            <a:r>
              <a:rPr lang="pl-PL" sz="2000" dirty="0"/>
              <a:t>, Andrzej 2016: Komisja Bibliograficzna Towarzystwa Naukowego Krakowskiego. [W:] Jerzy </a:t>
            </a:r>
            <a:r>
              <a:rPr lang="pl-PL" sz="2000" dirty="0" err="1"/>
              <a:t>Wyrozumski</a:t>
            </a:r>
            <a:r>
              <a:rPr lang="pl-PL" sz="2000" dirty="0"/>
              <a:t> (red.), </a:t>
            </a:r>
            <a:r>
              <a:rPr lang="pl-PL" sz="2000" i="1" dirty="0"/>
              <a:t>Towarzystwo Naukowe Krakowskie w 200-lecie założenia (</a:t>
            </a:r>
            <a:r>
              <a:rPr lang="pl-PL" sz="2000" i="1" dirty="0" smtClean="0"/>
              <a:t>1815–2015</a:t>
            </a:r>
            <a:r>
              <a:rPr lang="pl-PL" sz="2000" i="1" dirty="0"/>
              <a:t>) : materiały konferencji naukowej </a:t>
            </a:r>
            <a:r>
              <a:rPr lang="pl-PL" sz="2000" i="1" dirty="0" smtClean="0"/>
              <a:t>9–10 </a:t>
            </a:r>
            <a:r>
              <a:rPr lang="pl-PL" sz="2000" i="1" dirty="0"/>
              <a:t>grudnia 2015</a:t>
            </a:r>
            <a:r>
              <a:rPr lang="pl-PL" sz="2000" dirty="0"/>
              <a:t>. Kraków : Polska Akademia Umiejętności, ss. </a:t>
            </a:r>
            <a:r>
              <a:rPr lang="pl-PL" sz="2000" dirty="0" smtClean="0"/>
              <a:t>101</a:t>
            </a:r>
            <a:r>
              <a:rPr lang="pl-PL" sz="2000" i="1" dirty="0" smtClean="0"/>
              <a:t>–</a:t>
            </a:r>
            <a:r>
              <a:rPr lang="pl-PL" sz="2000" dirty="0" smtClean="0"/>
              <a:t>109.</a:t>
            </a:r>
            <a:endParaRPr lang="en-US" sz="2000" dirty="0"/>
          </a:p>
        </p:txBody>
      </p:sp>
      <p:sp>
        <p:nvSpPr>
          <p:cNvPr id="3" name="Symbol zastępczy numeru slajdu 3"/>
          <p:cNvSpPr txBox="1">
            <a:spLocks/>
          </p:cNvSpPr>
          <p:nvPr/>
        </p:nvSpPr>
        <p:spPr>
          <a:xfrm>
            <a:off x="8244408" y="6525344"/>
            <a:ext cx="899592" cy="332656"/>
          </a:xfrm>
          <a:prstGeom prst="rect">
            <a:avLst/>
          </a:prstGeom>
          <a:solidFill>
            <a:schemeClr val="tx1">
              <a:lumMod val="50000"/>
              <a:lumOff val="50000"/>
            </a:schemeClr>
          </a:solidFill>
        </p:spPr>
        <p:txBody>
          <a:bodyPr vert="horz" lIns="91440" tIns="45720" rIns="91440" bIns="45720" rtlCol="0" anchor="ctr"/>
          <a:lstStyle/>
          <a:p>
            <a:pPr marR="0" lvl="0" indent="0" algn="ctr" fontAlgn="auto">
              <a:lnSpc>
                <a:spcPct val="100000"/>
              </a:lnSpc>
              <a:spcBef>
                <a:spcPts val="0"/>
              </a:spcBef>
              <a:spcAft>
                <a:spcPts val="0"/>
              </a:spcAft>
              <a:buClrTx/>
              <a:buSzTx/>
              <a:buFontTx/>
              <a:buNone/>
              <a:tabLst/>
              <a:defRPr/>
            </a:pPr>
            <a:fld id="{F115E3EF-5F3D-4900-BCE6-1ACBED9BFDF6}" type="slidenum">
              <a:rPr lang="en-GB" sz="1200" smtClean="0">
                <a:solidFill>
                  <a:schemeClr val="bg1"/>
                </a:solidFill>
              </a:rPr>
              <a:pPr marR="0" lvl="0" indent="0" algn="ctr" fontAlgn="auto">
                <a:lnSpc>
                  <a:spcPct val="100000"/>
                </a:lnSpc>
                <a:spcBef>
                  <a:spcPts val="0"/>
                </a:spcBef>
                <a:spcAft>
                  <a:spcPts val="0"/>
                </a:spcAft>
                <a:buClrTx/>
                <a:buSzTx/>
                <a:buFontTx/>
                <a:buNone/>
                <a:tabLst/>
                <a:defRPr/>
              </a:pPr>
              <a:t>30</a:t>
            </a:fld>
            <a:endParaRPr lang="en-GB" sz="1200">
              <a:solidFill>
                <a:schemeClr val="bg1"/>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67544" y="1052736"/>
            <a:ext cx="8208912" cy="3384376"/>
          </a:xfrm>
        </p:spPr>
        <p:txBody>
          <a:bodyPr>
            <a:noAutofit/>
          </a:bodyPr>
          <a:lstStyle/>
          <a:p>
            <a:pPr algn="l"/>
            <a:r>
              <a:rPr lang="pl-PL" sz="2400" b="1" dirty="0" smtClean="0"/>
              <a:t>Bibliografia (</a:t>
            </a:r>
            <a:r>
              <a:rPr lang="pl-PL" sz="2400" b="1" dirty="0" err="1" smtClean="0"/>
              <a:t>cd</a:t>
            </a:r>
            <a:r>
              <a:rPr lang="pl-PL" sz="2400" b="1" dirty="0" smtClean="0"/>
              <a:t>.)</a:t>
            </a:r>
            <a:r>
              <a:rPr lang="pl-PL" sz="2000" dirty="0" smtClean="0"/>
              <a:t/>
            </a:r>
            <a:br>
              <a:rPr lang="pl-PL" sz="2000" dirty="0" smtClean="0"/>
            </a:br>
            <a:r>
              <a:rPr lang="pl-PL" sz="2000" dirty="0"/>
              <a:t/>
            </a:r>
            <a:br>
              <a:rPr lang="pl-PL" sz="2000" dirty="0"/>
            </a:br>
            <a:r>
              <a:rPr lang="pl-PL" sz="2000" dirty="0" smtClean="0"/>
              <a:t>Działalność Komisji Historii Medycyny i Nauk Matematyczno-Przyrodniczych. </a:t>
            </a:r>
            <a:r>
              <a:rPr lang="pl-PL" sz="2000" i="1" dirty="0" smtClean="0"/>
              <a:t>Rocznik Polskiej Akademii Umiejętności  </a:t>
            </a:r>
            <a:r>
              <a:rPr lang="pl-PL" sz="2000" dirty="0" smtClean="0"/>
              <a:t>1951/1952:  ss. 3 i 25 (lipiec 1947–czerwiec 1948); ss. 69 i 85–86 (rok 1948/1949); ss. 145 i 166–167 (rok 1949/1950); ss. 206 i 226 (rok 1950/1951); ss. 263 i 284 (rok 1951/1952). </a:t>
            </a:r>
            <a:br>
              <a:rPr lang="pl-PL" sz="2000" dirty="0" smtClean="0"/>
            </a:br>
            <a:r>
              <a:rPr lang="pl-PL" sz="2000" dirty="0" smtClean="0"/>
              <a:t/>
            </a:r>
            <a:br>
              <a:rPr lang="pl-PL" sz="2000" dirty="0" smtClean="0"/>
            </a:br>
            <a:r>
              <a:rPr lang="pl-PL" sz="2000" dirty="0" smtClean="0"/>
              <a:t>Działalność Komisji Klasyków Przyrodoznawstwa i Medycyny PAU.  S</a:t>
            </a:r>
            <a:r>
              <a:rPr lang="pl-PL" sz="2000" i="1" dirty="0" smtClean="0"/>
              <a:t>prawozdania z Czynności i Posiedzeń PAU </a:t>
            </a:r>
            <a:r>
              <a:rPr lang="pl-PL" sz="2000" dirty="0" smtClean="0"/>
              <a:t>52 (1951) i 53 (1952)). </a:t>
            </a:r>
            <a:r>
              <a:rPr lang="pl-PL" sz="2000" dirty="0"/>
              <a:t/>
            </a:r>
            <a:br>
              <a:rPr lang="pl-PL" sz="2000" dirty="0"/>
            </a:br>
            <a:endParaRPr lang="en-US" sz="2000" dirty="0"/>
          </a:p>
        </p:txBody>
      </p:sp>
      <p:sp>
        <p:nvSpPr>
          <p:cNvPr id="3" name="Symbol zastępczy numeru slajdu 3"/>
          <p:cNvSpPr txBox="1">
            <a:spLocks/>
          </p:cNvSpPr>
          <p:nvPr/>
        </p:nvSpPr>
        <p:spPr>
          <a:xfrm>
            <a:off x="8244408" y="6525344"/>
            <a:ext cx="899592" cy="332656"/>
          </a:xfrm>
          <a:prstGeom prst="rect">
            <a:avLst/>
          </a:prstGeom>
          <a:solidFill>
            <a:schemeClr val="tx1">
              <a:lumMod val="50000"/>
              <a:lumOff val="50000"/>
            </a:schemeClr>
          </a:solidFill>
        </p:spPr>
        <p:txBody>
          <a:bodyPr vert="horz" lIns="91440" tIns="45720" rIns="91440" bIns="45720" rtlCol="0" anchor="ctr"/>
          <a:lstStyle/>
          <a:p>
            <a:pPr marR="0" lvl="0" indent="0" algn="ctr" fontAlgn="auto">
              <a:lnSpc>
                <a:spcPct val="100000"/>
              </a:lnSpc>
              <a:spcBef>
                <a:spcPts val="0"/>
              </a:spcBef>
              <a:spcAft>
                <a:spcPts val="0"/>
              </a:spcAft>
              <a:buClrTx/>
              <a:buSzTx/>
              <a:buFontTx/>
              <a:buNone/>
              <a:tabLst/>
              <a:defRPr/>
            </a:pPr>
            <a:fld id="{F115E3EF-5F3D-4900-BCE6-1ACBED9BFDF6}" type="slidenum">
              <a:rPr lang="en-GB" sz="1200" smtClean="0">
                <a:solidFill>
                  <a:schemeClr val="bg1"/>
                </a:solidFill>
              </a:rPr>
              <a:pPr marR="0" lvl="0" indent="0" algn="ctr" fontAlgn="auto">
                <a:lnSpc>
                  <a:spcPct val="100000"/>
                </a:lnSpc>
                <a:spcBef>
                  <a:spcPts val="0"/>
                </a:spcBef>
                <a:spcAft>
                  <a:spcPts val="0"/>
                </a:spcAft>
                <a:buClrTx/>
                <a:buSzTx/>
                <a:buFontTx/>
                <a:buNone/>
                <a:tabLst/>
                <a:defRPr/>
              </a:pPr>
              <a:t>31</a:t>
            </a:fld>
            <a:endParaRPr lang="en-GB" sz="1200">
              <a:solidFill>
                <a:schemeClr val="bg1"/>
              </a:solidFill>
            </a:endParaRPr>
          </a:p>
        </p:txBody>
      </p:sp>
    </p:spTree>
    <p:extLst>
      <p:ext uri="{BB962C8B-B14F-4D97-AF65-F5344CB8AC3E}">
        <p14:creationId xmlns:p14="http://schemas.microsoft.com/office/powerpoint/2010/main" xmlns="" val="307523050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67544" y="116632"/>
            <a:ext cx="8208912" cy="6624736"/>
          </a:xfrm>
        </p:spPr>
        <p:txBody>
          <a:bodyPr>
            <a:noAutofit/>
          </a:bodyPr>
          <a:lstStyle/>
          <a:p>
            <a:pPr algn="l"/>
            <a:r>
              <a:rPr lang="pl-PL" sz="2400" b="1" dirty="0" smtClean="0"/>
              <a:t>Bibliografia (</a:t>
            </a:r>
            <a:r>
              <a:rPr lang="pl-PL" sz="2400" b="1" dirty="0" err="1" smtClean="0"/>
              <a:t>cd</a:t>
            </a:r>
            <a:r>
              <a:rPr lang="pl-PL" sz="2400" b="1" dirty="0" smtClean="0"/>
              <a:t>.)</a:t>
            </a:r>
            <a:r>
              <a:rPr lang="pl-PL" sz="2400" b="1" dirty="0"/>
              <a:t/>
            </a:r>
            <a:br>
              <a:rPr lang="pl-PL" sz="2400" b="1" dirty="0"/>
            </a:br>
            <a:r>
              <a:rPr lang="pl-PL" sz="1000" b="1" dirty="0" smtClean="0"/>
              <a:t/>
            </a:r>
            <a:br>
              <a:rPr lang="pl-PL" sz="1000" b="1" dirty="0" smtClean="0"/>
            </a:br>
            <a:r>
              <a:rPr lang="pl-PL" sz="2000" dirty="0" smtClean="0"/>
              <a:t>Hulewicz</a:t>
            </a:r>
            <a:r>
              <a:rPr lang="pl-PL" sz="2000" dirty="0"/>
              <a:t>, Jan 1960: Działalność wydawnicza Akademii Umiejętności w Krakowie w zakresie historii literatury polskiej oraz historii oświaty i szkolnictwa w Polsce w latach </a:t>
            </a:r>
            <a:r>
              <a:rPr lang="pl-PL" sz="2000" dirty="0" smtClean="0"/>
              <a:t>1873</a:t>
            </a:r>
            <a:r>
              <a:rPr lang="pl-PL" sz="2000" i="1" dirty="0" smtClean="0"/>
              <a:t>–</a:t>
            </a:r>
            <a:r>
              <a:rPr lang="pl-PL" sz="2000" dirty="0" smtClean="0"/>
              <a:t>1918</a:t>
            </a:r>
            <a:r>
              <a:rPr lang="pl-PL" sz="2000" dirty="0"/>
              <a:t>. </a:t>
            </a:r>
            <a:r>
              <a:rPr lang="pl-PL" sz="2000" i="1" dirty="0"/>
              <a:t>Pamiętnik Literacki : czasopismo kwartalne poświęcone historii i krytyce literatury polskiej</a:t>
            </a:r>
            <a:r>
              <a:rPr lang="pl-PL" sz="2000" dirty="0"/>
              <a:t> 51/1, ss. </a:t>
            </a:r>
            <a:r>
              <a:rPr lang="pl-PL" sz="2000" dirty="0" smtClean="0"/>
              <a:t>45</a:t>
            </a:r>
            <a:r>
              <a:rPr lang="pl-PL" sz="2000" i="1" dirty="0" smtClean="0"/>
              <a:t>–</a:t>
            </a:r>
            <a:r>
              <a:rPr lang="pl-PL" sz="2000" dirty="0" smtClean="0"/>
              <a:t>104</a:t>
            </a:r>
            <a:r>
              <a:rPr lang="pl-PL" sz="2000" dirty="0"/>
              <a:t>. </a:t>
            </a:r>
            <a:r>
              <a:rPr lang="en-US" sz="2000" dirty="0" err="1"/>
              <a:t>Dostęp</a:t>
            </a:r>
            <a:r>
              <a:rPr lang="en-US" sz="2000" dirty="0"/>
              <a:t> online: </a:t>
            </a:r>
            <a:br>
              <a:rPr lang="en-US" sz="2000" dirty="0"/>
            </a:br>
            <a:r>
              <a:rPr lang="en-US" sz="1600" u="sng" dirty="0">
                <a:hlinkClick r:id="rId2"/>
              </a:rPr>
              <a:t>http://bazhum.muzhp.pl/media//files/Pamietnik_Literacki_czasopismo_kwartalne_poswiecone_historii_i_krytyce_literatury_polskiej/Pamietnik_Literacki_czasopismo_kwartalne_poswiecone_historii_i_krytyce_literatury_polskiej-r1960-t51-n1/Pamietnik_Literacki_czasopismo_kwartalne_poswiecone_historii_i_krytyce_literatury_polskiej-r1960-t51-n1-s45-104/Pamietnik_Literacki_czasopismo_kwartalne_poswiecone_historii_i_krytyce_literatury_polskiej-r1960-t51-n1-s45-104.pdf</a:t>
            </a:r>
            <a:r>
              <a:rPr lang="en-US" sz="1600" dirty="0"/>
              <a:t>.</a:t>
            </a:r>
            <a:r>
              <a:rPr lang="en-US" sz="2000" dirty="0"/>
              <a:t> </a:t>
            </a:r>
            <a:r>
              <a:rPr lang="pl-PL" sz="2000" dirty="0" smtClean="0"/>
              <a:t/>
            </a:r>
            <a:br>
              <a:rPr lang="pl-PL" sz="2000" dirty="0" smtClean="0"/>
            </a:br>
            <a:r>
              <a:rPr lang="pl-PL" sz="2000" dirty="0" smtClean="0"/>
              <a:t/>
            </a:r>
            <a:br>
              <a:rPr lang="pl-PL" sz="2000" dirty="0" smtClean="0"/>
            </a:br>
            <a:r>
              <a:rPr lang="pl-PL" sz="2000" dirty="0" smtClean="0"/>
              <a:t>Hulewicz</a:t>
            </a:r>
            <a:r>
              <a:rPr lang="pl-PL" sz="2000" dirty="0"/>
              <a:t>, Jan 1973: Historia Nauki Polskiej w Monografiach Polskiej Akademii Umiejętności. </a:t>
            </a:r>
            <a:r>
              <a:rPr lang="pl-PL" sz="2000" i="1" dirty="0"/>
              <a:t>Kwartalnik Historii Nauki i Techniki </a:t>
            </a:r>
            <a:r>
              <a:rPr lang="pl-PL" sz="2000" dirty="0"/>
              <a:t>18(2), ss. </a:t>
            </a:r>
            <a:r>
              <a:rPr lang="pl-PL" sz="2000" dirty="0" smtClean="0"/>
              <a:t>281</a:t>
            </a:r>
            <a:r>
              <a:rPr lang="pl-PL" sz="2000" i="1" dirty="0" smtClean="0"/>
              <a:t>–</a:t>
            </a:r>
            <a:r>
              <a:rPr lang="pl-PL" sz="2000" dirty="0" smtClean="0"/>
              <a:t>291</a:t>
            </a:r>
            <a:r>
              <a:rPr lang="pl-PL" sz="2000" dirty="0"/>
              <a:t>. Dostęp </a:t>
            </a:r>
            <a:r>
              <a:rPr lang="pl-PL" sz="2000" dirty="0" err="1"/>
              <a:t>online</a:t>
            </a:r>
            <a:r>
              <a:rPr lang="pl-PL" sz="2000" dirty="0"/>
              <a:t>: </a:t>
            </a:r>
            <a:r>
              <a:rPr lang="pl-PL" sz="1600" u="sng" dirty="0">
                <a:hlinkClick r:id="rId3"/>
              </a:rPr>
              <a:t>http://bazhum.muzhp.pl/media//</a:t>
            </a:r>
            <a:r>
              <a:rPr lang="pl-PL" sz="1600" u="sng" dirty="0" smtClean="0">
                <a:hlinkClick r:id="rId3"/>
              </a:rPr>
              <a:t>files/Kwartalnik_Historii_Nauki_i_Techniki/Kwartalnik_Historii_Nauki_i_Techniki-r1973-t18-n2/Kwartalnik_Historii_Nauki_i_Techniki-r1973-t18-n2-s281-291/Kwartalnik_Historii_Nauki_i_Techniki-r1973-t18-n2-s281-291.pdf</a:t>
            </a:r>
            <a:r>
              <a:rPr lang="pl-PL" sz="1600" dirty="0" smtClean="0"/>
              <a:t>.</a:t>
            </a:r>
            <a:endParaRPr lang="en-US" sz="2000" dirty="0"/>
          </a:p>
        </p:txBody>
      </p:sp>
      <p:sp>
        <p:nvSpPr>
          <p:cNvPr id="3" name="Symbol zastępczy numeru slajdu 3"/>
          <p:cNvSpPr txBox="1">
            <a:spLocks/>
          </p:cNvSpPr>
          <p:nvPr/>
        </p:nvSpPr>
        <p:spPr>
          <a:xfrm>
            <a:off x="8244408" y="6525344"/>
            <a:ext cx="899592" cy="332656"/>
          </a:xfrm>
          <a:prstGeom prst="rect">
            <a:avLst/>
          </a:prstGeom>
          <a:solidFill>
            <a:schemeClr val="tx1">
              <a:lumMod val="50000"/>
              <a:lumOff val="50000"/>
            </a:schemeClr>
          </a:solidFill>
        </p:spPr>
        <p:txBody>
          <a:bodyPr vert="horz" lIns="91440" tIns="45720" rIns="91440" bIns="45720" rtlCol="0" anchor="ctr"/>
          <a:lstStyle/>
          <a:p>
            <a:pPr marR="0" lvl="0" indent="0" algn="ctr" fontAlgn="auto">
              <a:lnSpc>
                <a:spcPct val="100000"/>
              </a:lnSpc>
              <a:spcBef>
                <a:spcPts val="0"/>
              </a:spcBef>
              <a:spcAft>
                <a:spcPts val="0"/>
              </a:spcAft>
              <a:buClrTx/>
              <a:buSzTx/>
              <a:buFontTx/>
              <a:buNone/>
              <a:tabLst/>
              <a:defRPr/>
            </a:pPr>
            <a:fld id="{F115E3EF-5F3D-4900-BCE6-1ACBED9BFDF6}" type="slidenum">
              <a:rPr lang="en-GB" sz="1200" smtClean="0">
                <a:solidFill>
                  <a:schemeClr val="bg1"/>
                </a:solidFill>
              </a:rPr>
              <a:pPr marR="0" lvl="0" indent="0" algn="ctr" fontAlgn="auto">
                <a:lnSpc>
                  <a:spcPct val="100000"/>
                </a:lnSpc>
                <a:spcBef>
                  <a:spcPts val="0"/>
                </a:spcBef>
                <a:spcAft>
                  <a:spcPts val="0"/>
                </a:spcAft>
                <a:buClrTx/>
                <a:buSzTx/>
                <a:buFontTx/>
                <a:buNone/>
                <a:tabLst/>
                <a:defRPr/>
              </a:pPr>
              <a:t>32</a:t>
            </a:fld>
            <a:endParaRPr lang="en-GB" sz="1200">
              <a:solidFill>
                <a:schemeClr val="bg1"/>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95536" y="404664"/>
            <a:ext cx="8208912" cy="5760640"/>
          </a:xfrm>
        </p:spPr>
        <p:txBody>
          <a:bodyPr>
            <a:noAutofit/>
          </a:bodyPr>
          <a:lstStyle/>
          <a:p>
            <a:pPr algn="l"/>
            <a:r>
              <a:rPr lang="pl-PL" sz="2400" b="1" dirty="0" smtClean="0"/>
              <a:t>Bibliografia (</a:t>
            </a:r>
            <a:r>
              <a:rPr lang="pl-PL" sz="2400" b="1" dirty="0" err="1" smtClean="0"/>
              <a:t>cd</a:t>
            </a:r>
            <a:r>
              <a:rPr lang="pl-PL" sz="2400" b="1" dirty="0" smtClean="0"/>
              <a:t>.)</a:t>
            </a:r>
            <a:r>
              <a:rPr lang="pl-PL" sz="2400" b="1" dirty="0"/>
              <a:t/>
            </a:r>
            <a:br>
              <a:rPr lang="pl-PL" sz="2400" b="1" dirty="0"/>
            </a:br>
            <a:r>
              <a:rPr lang="pl-PL" sz="1000" b="1" dirty="0" smtClean="0"/>
              <a:t/>
            </a:r>
            <a:br>
              <a:rPr lang="pl-PL" sz="1000" b="1" dirty="0" smtClean="0"/>
            </a:br>
            <a:r>
              <a:rPr lang="pl-PL" sz="2000" dirty="0" smtClean="0"/>
              <a:t>Majkowska, Rita 2003: Czy Komisja Historii Nauki Polskiej Akademii Umiejętności może szukać swoich korzeni w działalności Komisji Akademii w latach 1873–1952? </a:t>
            </a:r>
            <a:r>
              <a:rPr lang="pl-PL" sz="2000" i="1" dirty="0" smtClean="0"/>
              <a:t>Prace Komisji Historii Nauki PAU </a:t>
            </a:r>
            <a:r>
              <a:rPr lang="pl-PL" sz="2000" dirty="0" smtClean="0"/>
              <a:t>5, red. A. Strzałkowski, Kraków 2003, ss. 103–118. Dostęp </a:t>
            </a:r>
            <a:r>
              <a:rPr lang="pl-PL" sz="2000" dirty="0" err="1" smtClean="0"/>
              <a:t>online</a:t>
            </a:r>
            <a:r>
              <a:rPr lang="pl-PL" sz="2000" dirty="0" smtClean="0"/>
              <a:t>: </a:t>
            </a:r>
            <a:r>
              <a:rPr lang="pl-PL" sz="2000" u="sng" dirty="0" smtClean="0">
                <a:hlinkClick r:id="rId2"/>
              </a:rPr>
              <a:t>http://pau.krakow.pl/PKHN-PAU/pkhn-pau-V-2003-6.pdf</a:t>
            </a:r>
            <a:r>
              <a:rPr lang="pl-PL" sz="2000" dirty="0" smtClean="0"/>
              <a:t>.</a:t>
            </a:r>
            <a:br>
              <a:rPr lang="pl-PL" sz="2000" dirty="0" smtClean="0"/>
            </a:br>
            <a:r>
              <a:rPr lang="en-US" sz="2000" dirty="0" smtClean="0"/>
              <a:t/>
            </a:r>
            <a:br>
              <a:rPr lang="en-US" sz="2000" dirty="0" smtClean="0"/>
            </a:br>
            <a:r>
              <a:rPr lang="pl-PL" sz="2000" dirty="0" smtClean="0"/>
              <a:t>Majkowska, Rita 2004: Henryka </a:t>
            </a:r>
            <a:r>
              <a:rPr lang="pl-PL" sz="2000" dirty="0" err="1" smtClean="0"/>
              <a:t>Barycza</a:t>
            </a:r>
            <a:r>
              <a:rPr lang="pl-PL" sz="2000" dirty="0" smtClean="0"/>
              <a:t> związki z Polską Akademią Umiejętności. [W:] </a:t>
            </a:r>
            <a:r>
              <a:rPr lang="pl-PL" sz="2000" i="1" dirty="0" smtClean="0"/>
              <a:t>Henryk Barycz 1901-1994. „W służbie nauki” </a:t>
            </a:r>
            <a:r>
              <a:rPr lang="pl-PL" sz="2000" dirty="0" smtClean="0"/>
              <a:t>9. Kraków: PAU, 2004, ss. 97–114. </a:t>
            </a:r>
            <a:br>
              <a:rPr lang="pl-PL" sz="2000" dirty="0" smtClean="0"/>
            </a:br>
            <a:r>
              <a:rPr lang="pl-PL" sz="2000" dirty="0" smtClean="0"/>
              <a:t/>
            </a:r>
            <a:br>
              <a:rPr lang="pl-PL" sz="2000" dirty="0" smtClean="0"/>
            </a:br>
            <a:r>
              <a:rPr lang="pl-PL" sz="2000" dirty="0" smtClean="0"/>
              <a:t>Regulamin </a:t>
            </a:r>
            <a:r>
              <a:rPr lang="pl-PL" sz="2000" dirty="0" err="1" smtClean="0"/>
              <a:t>Komisyi</a:t>
            </a:r>
            <a:r>
              <a:rPr lang="pl-PL" sz="2000" dirty="0" smtClean="0"/>
              <a:t> </a:t>
            </a:r>
            <a:r>
              <a:rPr lang="pl-PL" sz="2000" dirty="0" err="1" smtClean="0"/>
              <a:t>Bibliograficzej</a:t>
            </a:r>
            <a:r>
              <a:rPr lang="pl-PL" sz="2000" dirty="0" smtClean="0"/>
              <a:t> Wydziału Matem.-Przyrodniczego Akademii Umiejętności w Krakowie. Archiwum Nauki PAN i PAU. PAU W III-43. </a:t>
            </a:r>
            <a:br>
              <a:rPr lang="pl-PL" sz="2000" dirty="0" smtClean="0"/>
            </a:br>
            <a:r>
              <a:rPr lang="pl-PL" sz="2000" dirty="0"/>
              <a:t/>
            </a:r>
            <a:br>
              <a:rPr lang="pl-PL" sz="2000" dirty="0"/>
            </a:br>
            <a:r>
              <a:rPr lang="pl-PL" sz="2000" dirty="0" smtClean="0"/>
              <a:t>Stachowska, Krystyna 1982: Akademia Umiejętności w Krakowie w listach Samuela </a:t>
            </a:r>
            <a:r>
              <a:rPr lang="pl-PL" sz="2000" dirty="0" err="1" smtClean="0"/>
              <a:t>Dicksteina</a:t>
            </a:r>
            <a:r>
              <a:rPr lang="pl-PL" sz="2000" dirty="0" smtClean="0"/>
              <a:t>. </a:t>
            </a:r>
            <a:r>
              <a:rPr lang="pl-PL" sz="2000" i="1" dirty="0" smtClean="0"/>
              <a:t>Rocznik Biblioteki PAN w Krakowie </a:t>
            </a:r>
            <a:r>
              <a:rPr lang="pl-PL" sz="2000" dirty="0" smtClean="0"/>
              <a:t>7, ss. 145–221.</a:t>
            </a:r>
            <a:endParaRPr lang="en-US" sz="2000" dirty="0"/>
          </a:p>
        </p:txBody>
      </p:sp>
      <p:sp>
        <p:nvSpPr>
          <p:cNvPr id="3" name="Symbol zastępczy numeru slajdu 3"/>
          <p:cNvSpPr txBox="1">
            <a:spLocks/>
          </p:cNvSpPr>
          <p:nvPr/>
        </p:nvSpPr>
        <p:spPr>
          <a:xfrm>
            <a:off x="8244408" y="6525344"/>
            <a:ext cx="899592" cy="332656"/>
          </a:xfrm>
          <a:prstGeom prst="rect">
            <a:avLst/>
          </a:prstGeom>
          <a:solidFill>
            <a:schemeClr val="tx1">
              <a:lumMod val="50000"/>
              <a:lumOff val="50000"/>
            </a:schemeClr>
          </a:solidFill>
        </p:spPr>
        <p:txBody>
          <a:bodyPr vert="horz" lIns="91440" tIns="45720" rIns="91440" bIns="45720" rtlCol="0" anchor="ctr"/>
          <a:lstStyle/>
          <a:p>
            <a:pPr marR="0" lvl="0" indent="0" algn="ctr" fontAlgn="auto">
              <a:lnSpc>
                <a:spcPct val="100000"/>
              </a:lnSpc>
              <a:spcBef>
                <a:spcPts val="0"/>
              </a:spcBef>
              <a:spcAft>
                <a:spcPts val="0"/>
              </a:spcAft>
              <a:buClrTx/>
              <a:buSzTx/>
              <a:buFontTx/>
              <a:buNone/>
              <a:tabLst/>
              <a:defRPr/>
            </a:pPr>
            <a:fld id="{F115E3EF-5F3D-4900-BCE6-1ACBED9BFDF6}" type="slidenum">
              <a:rPr lang="en-GB" sz="1200" smtClean="0">
                <a:solidFill>
                  <a:schemeClr val="bg1"/>
                </a:solidFill>
              </a:rPr>
              <a:pPr marR="0" lvl="0" indent="0" algn="ctr" fontAlgn="auto">
                <a:lnSpc>
                  <a:spcPct val="100000"/>
                </a:lnSpc>
                <a:spcBef>
                  <a:spcPts val="0"/>
                </a:spcBef>
                <a:spcAft>
                  <a:spcPts val="0"/>
                </a:spcAft>
                <a:buClrTx/>
                <a:buSzTx/>
                <a:buFontTx/>
                <a:buNone/>
                <a:tabLst/>
                <a:defRPr/>
              </a:pPr>
              <a:t>33</a:t>
            </a:fld>
            <a:endParaRPr lang="en-GB" sz="1200">
              <a:solidFill>
                <a:schemeClr val="bg1"/>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95536" y="836712"/>
            <a:ext cx="8208912" cy="4536504"/>
          </a:xfrm>
        </p:spPr>
        <p:txBody>
          <a:bodyPr>
            <a:noAutofit/>
          </a:bodyPr>
          <a:lstStyle/>
          <a:p>
            <a:pPr algn="l"/>
            <a:r>
              <a:rPr lang="pl-PL" sz="2400" b="1" dirty="0" smtClean="0"/>
              <a:t>Bibliografia (</a:t>
            </a:r>
            <a:r>
              <a:rPr lang="pl-PL" sz="2400" b="1" dirty="0" err="1" smtClean="0"/>
              <a:t>cd</a:t>
            </a:r>
            <a:r>
              <a:rPr lang="pl-PL" sz="2400" b="1" dirty="0" smtClean="0"/>
              <a:t>.)</a:t>
            </a:r>
            <a:r>
              <a:rPr lang="pl-PL" sz="2400" b="1" dirty="0"/>
              <a:t/>
            </a:r>
            <a:br>
              <a:rPr lang="pl-PL" sz="2400" b="1" dirty="0"/>
            </a:br>
            <a:r>
              <a:rPr lang="pl-PL" sz="1000" b="1" dirty="0" smtClean="0"/>
              <a:t/>
            </a:r>
            <a:br>
              <a:rPr lang="pl-PL" sz="1000" b="1" dirty="0" smtClean="0"/>
            </a:br>
            <a:r>
              <a:rPr lang="pl-PL" sz="2000" dirty="0" smtClean="0"/>
              <a:t>Strzałkowski, Adam; Kokowski, Michał; Kleczkowski, Antoni S.; </a:t>
            </a:r>
            <a:r>
              <a:rPr lang="pl-PL" sz="2000" dirty="0" err="1" smtClean="0"/>
              <a:t>Wyrozumski</a:t>
            </a:r>
            <a:r>
              <a:rPr lang="pl-PL" sz="2000" dirty="0" smtClean="0"/>
              <a:t>, Jerzy; Wójcik, Zbigniew; Białas, Andrzej; </a:t>
            </a:r>
            <a:r>
              <a:rPr lang="pl-PL" sz="2000" dirty="0" err="1" smtClean="0"/>
              <a:t>Alexandrowicz</a:t>
            </a:r>
            <a:r>
              <a:rPr lang="pl-PL" sz="2000" dirty="0" smtClean="0"/>
              <a:t>, Stefan W.; Dziembaj, Roman; Majkowska, Rita  2003. Dyskusja po referacie Rity Majkowskiej „Czy Komisja Historii Nauki PAU może szukać swoich korzeni w działalności Komisji Akademii w latach 1873–1952?”? </a:t>
            </a:r>
            <a:r>
              <a:rPr lang="pl-PL" sz="2000" i="1" dirty="0" smtClean="0"/>
              <a:t>Prace Komisji Historii Nauki PAU </a:t>
            </a:r>
            <a:r>
              <a:rPr lang="pl-PL" sz="2000" dirty="0" smtClean="0"/>
              <a:t>5, ss. 112–116. Dostęp </a:t>
            </a:r>
            <a:r>
              <a:rPr lang="pl-PL" sz="2000" dirty="0" err="1" smtClean="0"/>
              <a:t>online</a:t>
            </a:r>
            <a:r>
              <a:rPr lang="pl-PL" sz="2000" dirty="0" smtClean="0"/>
              <a:t>: Dostęp </a:t>
            </a:r>
            <a:r>
              <a:rPr lang="pl-PL" sz="2000" dirty="0" err="1" smtClean="0"/>
              <a:t>online</a:t>
            </a:r>
            <a:r>
              <a:rPr lang="pl-PL" sz="2000" dirty="0" smtClean="0"/>
              <a:t>: </a:t>
            </a:r>
            <a:r>
              <a:rPr lang="pl-PL" sz="2000" u="sng" dirty="0" smtClean="0">
                <a:hlinkClick r:id="rId2"/>
              </a:rPr>
              <a:t>http://pau.krakow.pl/PKHN-PAU/pkhn-pau-V-2003-6-dyskusja.pdf</a:t>
            </a:r>
            <a:r>
              <a:rPr lang="pl-PL" sz="2000" dirty="0" smtClean="0"/>
              <a:t>.</a:t>
            </a:r>
            <a:br>
              <a:rPr lang="pl-PL" sz="2000" dirty="0" smtClean="0"/>
            </a:br>
            <a:r>
              <a:rPr lang="pl-PL" sz="2000" dirty="0" smtClean="0"/>
              <a:t/>
            </a:r>
            <a:br>
              <a:rPr lang="pl-PL" sz="2000" dirty="0" smtClean="0"/>
            </a:br>
            <a:r>
              <a:rPr lang="pl-PL" sz="2000" dirty="0" smtClean="0"/>
              <a:t>Wójcik, Zbigniew  2009: Kontakty Stanisława Staszica ze środowiskiem naukowym Krakowa w latach 1790–1826. </a:t>
            </a:r>
            <a:r>
              <a:rPr lang="pl-PL" sz="2000" i="1" dirty="0" smtClean="0"/>
              <a:t>Prace Komisji Historii Nauki PAU </a:t>
            </a:r>
            <a:r>
              <a:rPr lang="pl-PL" sz="2000" dirty="0" smtClean="0"/>
              <a:t>IX, ss. 5–28. </a:t>
            </a:r>
            <a:r>
              <a:rPr lang="en-US" sz="2000" dirty="0" err="1" smtClean="0"/>
              <a:t>Dostęp</a:t>
            </a:r>
            <a:r>
              <a:rPr lang="en-US" sz="2000" dirty="0" smtClean="0"/>
              <a:t> online: </a:t>
            </a:r>
            <a:r>
              <a:rPr lang="en-US" sz="2000" u="sng" dirty="0" smtClean="0">
                <a:hlinkClick r:id="rId3"/>
              </a:rPr>
              <a:t>http://pau.krakow.pl/PKHN-PAU/pkhn-pau-IX-2009-1.pdf</a:t>
            </a:r>
            <a:r>
              <a:rPr lang="pl-PL" sz="2000" dirty="0" smtClean="0"/>
              <a:t>.</a:t>
            </a:r>
            <a:endParaRPr lang="en-US" sz="2000" dirty="0"/>
          </a:p>
        </p:txBody>
      </p:sp>
      <p:sp>
        <p:nvSpPr>
          <p:cNvPr id="3" name="Symbol zastępczy numeru slajdu 3"/>
          <p:cNvSpPr txBox="1">
            <a:spLocks/>
          </p:cNvSpPr>
          <p:nvPr/>
        </p:nvSpPr>
        <p:spPr>
          <a:xfrm>
            <a:off x="8244408" y="6525344"/>
            <a:ext cx="899592" cy="332656"/>
          </a:xfrm>
          <a:prstGeom prst="rect">
            <a:avLst/>
          </a:prstGeom>
          <a:solidFill>
            <a:schemeClr val="tx1">
              <a:lumMod val="50000"/>
              <a:lumOff val="50000"/>
            </a:schemeClr>
          </a:solidFill>
        </p:spPr>
        <p:txBody>
          <a:bodyPr vert="horz" lIns="91440" tIns="45720" rIns="91440" bIns="45720" rtlCol="0" anchor="ctr"/>
          <a:lstStyle/>
          <a:p>
            <a:pPr marR="0" lvl="0" indent="0" algn="ctr" fontAlgn="auto">
              <a:lnSpc>
                <a:spcPct val="100000"/>
              </a:lnSpc>
              <a:spcBef>
                <a:spcPts val="0"/>
              </a:spcBef>
              <a:spcAft>
                <a:spcPts val="0"/>
              </a:spcAft>
              <a:buClrTx/>
              <a:buSzTx/>
              <a:buFontTx/>
              <a:buNone/>
              <a:tabLst/>
              <a:defRPr/>
            </a:pPr>
            <a:fld id="{F115E3EF-5F3D-4900-BCE6-1ACBED9BFDF6}" type="slidenum">
              <a:rPr lang="en-GB" sz="1200" smtClean="0">
                <a:solidFill>
                  <a:schemeClr val="bg1"/>
                </a:solidFill>
              </a:rPr>
              <a:pPr marR="0" lvl="0" indent="0" algn="ctr" fontAlgn="auto">
                <a:lnSpc>
                  <a:spcPct val="100000"/>
                </a:lnSpc>
                <a:spcBef>
                  <a:spcPts val="0"/>
                </a:spcBef>
                <a:spcAft>
                  <a:spcPts val="0"/>
                </a:spcAft>
                <a:buClrTx/>
                <a:buSzTx/>
                <a:buFontTx/>
                <a:buNone/>
                <a:tabLst/>
                <a:defRPr/>
              </a:pPr>
              <a:t>34</a:t>
            </a:fld>
            <a:endParaRPr lang="en-GB" sz="1200">
              <a:solidFill>
                <a:schemeClr val="bg1"/>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67544" y="1484784"/>
            <a:ext cx="8136904" cy="1656184"/>
          </a:xfrm>
        </p:spPr>
        <p:txBody>
          <a:bodyPr>
            <a:noAutofit/>
          </a:bodyPr>
          <a:lstStyle/>
          <a:p>
            <a:r>
              <a:rPr lang="pl-PL" sz="3600" b="1" dirty="0" smtClean="0"/>
              <a:t>Dziękuję za uwagę.</a:t>
            </a:r>
            <a:endParaRPr lang="pl-PL" sz="3600" dirty="0"/>
          </a:p>
        </p:txBody>
      </p:sp>
      <p:sp>
        <p:nvSpPr>
          <p:cNvPr id="3" name="Symbol zastępczy numeru slajdu 3"/>
          <p:cNvSpPr txBox="1">
            <a:spLocks/>
          </p:cNvSpPr>
          <p:nvPr/>
        </p:nvSpPr>
        <p:spPr>
          <a:xfrm>
            <a:off x="8244408" y="6525344"/>
            <a:ext cx="899592" cy="332656"/>
          </a:xfrm>
          <a:prstGeom prst="rect">
            <a:avLst/>
          </a:prstGeom>
          <a:solidFill>
            <a:schemeClr val="tx1">
              <a:lumMod val="50000"/>
              <a:lumOff val="50000"/>
            </a:schemeClr>
          </a:solidFill>
        </p:spPr>
        <p:txBody>
          <a:bodyPr vert="horz" lIns="91440" tIns="45720" rIns="91440" bIns="45720" rtlCol="0" anchor="ctr"/>
          <a:lstStyle/>
          <a:p>
            <a:pPr marR="0" lvl="0" indent="0" algn="ctr" fontAlgn="auto">
              <a:lnSpc>
                <a:spcPct val="100000"/>
              </a:lnSpc>
              <a:spcBef>
                <a:spcPts val="0"/>
              </a:spcBef>
              <a:spcAft>
                <a:spcPts val="0"/>
              </a:spcAft>
              <a:buClrTx/>
              <a:buSzTx/>
              <a:buFontTx/>
              <a:buNone/>
              <a:tabLst/>
              <a:defRPr/>
            </a:pPr>
            <a:fld id="{F115E3EF-5F3D-4900-BCE6-1ACBED9BFDF6}" type="slidenum">
              <a:rPr lang="en-GB" sz="1200" smtClean="0">
                <a:solidFill>
                  <a:schemeClr val="bg1"/>
                </a:solidFill>
              </a:rPr>
              <a:pPr marR="0" lvl="0" indent="0" algn="ctr" fontAlgn="auto">
                <a:lnSpc>
                  <a:spcPct val="100000"/>
                </a:lnSpc>
                <a:spcBef>
                  <a:spcPts val="0"/>
                </a:spcBef>
                <a:spcAft>
                  <a:spcPts val="0"/>
                </a:spcAft>
                <a:buClrTx/>
                <a:buSzTx/>
                <a:buFontTx/>
                <a:buNone/>
                <a:tabLst/>
                <a:defRPr/>
              </a:pPr>
              <a:t>35</a:t>
            </a:fld>
            <a:endParaRPr lang="en-GB" sz="1200">
              <a:solidFill>
                <a:schemeClr val="bg1"/>
              </a:solidFill>
            </a:endParaRPr>
          </a:p>
        </p:txBody>
      </p:sp>
    </p:spTree>
    <p:extLst>
      <p:ext uri="{BB962C8B-B14F-4D97-AF65-F5344CB8AC3E}">
        <p14:creationId xmlns:p14="http://schemas.microsoft.com/office/powerpoint/2010/main" xmlns="" val="13221523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3568" y="3933056"/>
            <a:ext cx="7992888" cy="2160240"/>
          </a:xfrm>
        </p:spPr>
        <p:txBody>
          <a:bodyPr>
            <a:normAutofit/>
          </a:bodyPr>
          <a:lstStyle/>
          <a:p>
            <a:r>
              <a:rPr lang="pl-PL" sz="3200" b="1" dirty="0" smtClean="0"/>
              <a:t>Pomysłodawcą powołania KHN PAU był prof. Andrzej Białas, fizyk, </a:t>
            </a:r>
            <a:r>
              <a:rPr lang="pl-PL" sz="3200" b="1" dirty="0" err="1" smtClean="0"/>
              <a:t>czł</a:t>
            </a:r>
            <a:r>
              <a:rPr lang="pl-PL" sz="3200" b="1" dirty="0" smtClean="0"/>
              <a:t>. rzecz. PAU, ówcześnie Dyrektor Wydziału III PAU, </a:t>
            </a:r>
            <a:br>
              <a:rPr lang="pl-PL" sz="3200" b="1" dirty="0" smtClean="0"/>
            </a:br>
            <a:r>
              <a:rPr lang="pl-PL" sz="3200" b="1" dirty="0" smtClean="0"/>
              <a:t>a później Prezes PAU w latach 2001–2018.</a:t>
            </a:r>
            <a:endParaRPr lang="en-US" sz="3200" b="1" dirty="0"/>
          </a:p>
        </p:txBody>
      </p:sp>
      <p:pic>
        <p:nvPicPr>
          <p:cNvPr id="3" name="Obraz 2" descr="bialas2.jpg"/>
          <p:cNvPicPr/>
          <p:nvPr/>
        </p:nvPicPr>
        <p:blipFill>
          <a:blip r:embed="rId2" cstate="print"/>
          <a:stretch>
            <a:fillRect/>
          </a:stretch>
        </p:blipFill>
        <p:spPr>
          <a:xfrm>
            <a:off x="2483768" y="476672"/>
            <a:ext cx="3888432" cy="3168352"/>
          </a:xfrm>
          <a:prstGeom prst="rect">
            <a:avLst/>
          </a:prstGeom>
        </p:spPr>
      </p:pic>
      <p:sp>
        <p:nvSpPr>
          <p:cNvPr id="4" name="Symbol zastępczy numeru slajdu 3"/>
          <p:cNvSpPr txBox="1">
            <a:spLocks/>
          </p:cNvSpPr>
          <p:nvPr/>
        </p:nvSpPr>
        <p:spPr>
          <a:xfrm>
            <a:off x="8244408" y="6525344"/>
            <a:ext cx="899592" cy="332656"/>
          </a:xfrm>
          <a:prstGeom prst="rect">
            <a:avLst/>
          </a:prstGeom>
          <a:solidFill>
            <a:schemeClr val="tx1">
              <a:lumMod val="50000"/>
              <a:lumOff val="50000"/>
            </a:schemeClr>
          </a:solidFill>
        </p:spPr>
        <p:txBody>
          <a:bodyPr vert="horz" lIns="91440" tIns="45720" rIns="91440" bIns="45720" rtlCol="0" anchor="ctr"/>
          <a:lstStyle/>
          <a:p>
            <a:pPr marR="0" lvl="0" indent="0" algn="ctr" fontAlgn="auto">
              <a:lnSpc>
                <a:spcPct val="100000"/>
              </a:lnSpc>
              <a:spcBef>
                <a:spcPts val="0"/>
              </a:spcBef>
              <a:spcAft>
                <a:spcPts val="0"/>
              </a:spcAft>
              <a:buClrTx/>
              <a:buSzTx/>
              <a:buFontTx/>
              <a:buNone/>
              <a:tabLst/>
              <a:defRPr/>
            </a:pPr>
            <a:fld id="{F115E3EF-5F3D-4900-BCE6-1ACBED9BFDF6}" type="slidenum">
              <a:rPr lang="en-GB" sz="1200" smtClean="0">
                <a:solidFill>
                  <a:schemeClr val="bg1"/>
                </a:solidFill>
              </a:rPr>
              <a:pPr marR="0" lvl="0" indent="0" algn="ctr" fontAlgn="auto">
                <a:lnSpc>
                  <a:spcPct val="100000"/>
                </a:lnSpc>
                <a:spcBef>
                  <a:spcPts val="0"/>
                </a:spcBef>
                <a:spcAft>
                  <a:spcPts val="0"/>
                </a:spcAft>
                <a:buClrTx/>
                <a:buSzTx/>
                <a:buFontTx/>
                <a:buNone/>
                <a:tabLst/>
                <a:defRPr/>
              </a:pPr>
              <a:t>4</a:t>
            </a:fld>
            <a:endParaRPr lang="en-GB" sz="120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539552" y="332656"/>
            <a:ext cx="7920880" cy="5976664"/>
          </a:xfrm>
        </p:spPr>
        <p:txBody>
          <a:bodyPr>
            <a:noAutofit/>
          </a:bodyPr>
          <a:lstStyle/>
          <a:p>
            <a:pPr algn="just"/>
            <a:r>
              <a:rPr lang="pl-PL" sz="2000" dirty="0" smtClean="0"/>
              <a:t>„Przypomniano </a:t>
            </a:r>
            <a:r>
              <a:rPr lang="pl-PL" sz="2000" dirty="0"/>
              <a:t>tu moją inicjatywę powołania Komisji Historii Nauki i w związku z tym chciałbym opowiedzieć, jak się narodził ten pomysł. My fizycy, już od przeszło 40 lat organizujemy spotkania, które nazywamy szkołą letnią fizyki teoretycznej, a które faktycznie są konferencjami naukowymi. Idąc za tym przypomnianym przez profesora Kleczkowskiego stwierdzeniem Tatarkiewicza, zacząłem w pewnym momencie myśleć, że już byłby czas zająć się czymś poważnym i chciałem się zabrać do spisania historii tych szkół. Ostatecznie 40 lat to już jest coś. Profesor </a:t>
            </a:r>
            <a:r>
              <a:rPr lang="pl-PL" sz="2000" dirty="0" err="1"/>
              <a:t>Wyrozumski</a:t>
            </a:r>
            <a:r>
              <a:rPr lang="pl-PL" sz="2000" dirty="0"/>
              <a:t> co prawda mówił, że w historii nauki nie można niczego odkryć, ale chciałem spróbować. Wydawało mi się to proste, a okazało się bardzo trudne. Większość dokumentów niby jest, ja dużo pamiętam, bo zajmowałem się tym od początku. Z drugiej strony nie wyobrażam sobie, co historyk mógłby napisać o szkole fizyki teoretycznej. Musiałby coś wiedzieć z fizyki, a to już jest beznadziejne. I wtedy właśnie przyszedł mi do głowy pomysł powołania Komisji Historii Nauki, która mogłaby być miejscem współpracy historyków z przedstawicielami innych nauk</a:t>
            </a:r>
            <a:r>
              <a:rPr lang="pl-PL" sz="2000" dirty="0" smtClean="0"/>
              <a:t>.” </a:t>
            </a:r>
            <a:r>
              <a:rPr lang="pl-PL" sz="2000" dirty="0"/>
              <a:t>(Dyskusja po referacie Rity Majkowskiej, </a:t>
            </a:r>
            <a:r>
              <a:rPr lang="pl-PL" sz="2000" i="1" dirty="0"/>
              <a:t>PKHN PAU</a:t>
            </a:r>
            <a:r>
              <a:rPr lang="pl-PL" sz="2000" dirty="0"/>
              <a:t> V (2003), s. </a:t>
            </a:r>
            <a:r>
              <a:rPr lang="pl-PL" sz="2000" dirty="0" smtClean="0"/>
              <a:t>116.)</a:t>
            </a:r>
            <a:endParaRPr lang="en-US" sz="2000" dirty="0"/>
          </a:p>
        </p:txBody>
      </p:sp>
      <p:sp>
        <p:nvSpPr>
          <p:cNvPr id="3" name="Symbol zastępczy numeru slajdu 3"/>
          <p:cNvSpPr txBox="1">
            <a:spLocks/>
          </p:cNvSpPr>
          <p:nvPr/>
        </p:nvSpPr>
        <p:spPr>
          <a:xfrm>
            <a:off x="8244408" y="6525344"/>
            <a:ext cx="899592" cy="332656"/>
          </a:xfrm>
          <a:prstGeom prst="rect">
            <a:avLst/>
          </a:prstGeom>
          <a:solidFill>
            <a:schemeClr val="tx1">
              <a:lumMod val="50000"/>
              <a:lumOff val="50000"/>
            </a:schemeClr>
          </a:solidFill>
        </p:spPr>
        <p:txBody>
          <a:bodyPr vert="horz" lIns="91440" tIns="45720" rIns="91440" bIns="45720" rtlCol="0" anchor="ctr"/>
          <a:lstStyle/>
          <a:p>
            <a:pPr marR="0" lvl="0" indent="0" algn="ctr" fontAlgn="auto">
              <a:lnSpc>
                <a:spcPct val="100000"/>
              </a:lnSpc>
              <a:spcBef>
                <a:spcPts val="0"/>
              </a:spcBef>
              <a:spcAft>
                <a:spcPts val="0"/>
              </a:spcAft>
              <a:buClrTx/>
              <a:buSzTx/>
              <a:buFontTx/>
              <a:buNone/>
              <a:tabLst/>
              <a:defRPr/>
            </a:pPr>
            <a:fld id="{F115E3EF-5F3D-4900-BCE6-1ACBED9BFDF6}" type="slidenum">
              <a:rPr lang="en-GB" sz="1200" smtClean="0">
                <a:solidFill>
                  <a:schemeClr val="bg1"/>
                </a:solidFill>
              </a:rPr>
              <a:pPr marR="0" lvl="0" indent="0" algn="ctr" fontAlgn="auto">
                <a:lnSpc>
                  <a:spcPct val="100000"/>
                </a:lnSpc>
                <a:spcBef>
                  <a:spcPts val="0"/>
                </a:spcBef>
                <a:spcAft>
                  <a:spcPts val="0"/>
                </a:spcAft>
                <a:buClrTx/>
                <a:buSzTx/>
                <a:buFontTx/>
                <a:buNone/>
                <a:tabLst/>
                <a:defRPr/>
              </a:pPr>
              <a:t>5</a:t>
            </a:fld>
            <a:endParaRPr lang="en-GB" sz="120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539552" y="332656"/>
            <a:ext cx="7920880" cy="2376264"/>
          </a:xfrm>
        </p:spPr>
        <p:txBody>
          <a:bodyPr>
            <a:noAutofit/>
          </a:bodyPr>
          <a:lstStyle/>
          <a:p>
            <a:r>
              <a:rPr lang="pl-PL" sz="3600" b="1" dirty="0"/>
              <a:t>Organizatorem i pierwszym przewodniczącym Komisji </a:t>
            </a:r>
            <a:r>
              <a:rPr lang="pl-PL" sz="3600" b="1" dirty="0" smtClean="0"/>
              <a:t>w latach </a:t>
            </a:r>
            <a:r>
              <a:rPr lang="en-US" sz="3600" b="1" dirty="0" smtClean="0"/>
              <a:t/>
            </a:r>
            <a:br>
              <a:rPr lang="en-US" sz="3600" b="1" dirty="0" smtClean="0"/>
            </a:br>
            <a:r>
              <a:rPr lang="pl-PL" sz="3600" b="1" dirty="0" smtClean="0"/>
              <a:t>1998–2006 był Adam </a:t>
            </a:r>
            <a:r>
              <a:rPr lang="pl-PL" sz="3600" b="1" dirty="0"/>
              <a:t>Strzałkowski, </a:t>
            </a:r>
            <a:r>
              <a:rPr lang="pl-PL" sz="3600" b="1" dirty="0" smtClean="0"/>
              <a:t/>
            </a:r>
            <a:br>
              <a:rPr lang="pl-PL" sz="3600" b="1" dirty="0" smtClean="0"/>
            </a:br>
            <a:r>
              <a:rPr lang="pl-PL" sz="3600" b="1" dirty="0" smtClean="0"/>
              <a:t>fizyk, </a:t>
            </a:r>
            <a:r>
              <a:rPr lang="pl-PL" sz="3600" b="1" dirty="0" err="1"/>
              <a:t>czł</a:t>
            </a:r>
            <a:r>
              <a:rPr lang="pl-PL" sz="3600" b="1" dirty="0"/>
              <a:t>. </a:t>
            </a:r>
            <a:r>
              <a:rPr lang="pl-PL" sz="3600" b="1" dirty="0" smtClean="0"/>
              <a:t>PAU</a:t>
            </a:r>
            <a:endParaRPr lang="en-US" sz="3600" b="1" dirty="0"/>
          </a:p>
        </p:txBody>
      </p:sp>
      <p:pic>
        <p:nvPicPr>
          <p:cNvPr id="3" name="Obraz 2" descr="Strzalkowski-1.png"/>
          <p:cNvPicPr/>
          <p:nvPr/>
        </p:nvPicPr>
        <p:blipFill>
          <a:blip r:embed="rId2" cstate="print"/>
          <a:stretch>
            <a:fillRect/>
          </a:stretch>
        </p:blipFill>
        <p:spPr>
          <a:xfrm>
            <a:off x="2483768" y="2924944"/>
            <a:ext cx="4464496" cy="3312368"/>
          </a:xfrm>
          <a:prstGeom prst="rect">
            <a:avLst/>
          </a:prstGeom>
        </p:spPr>
      </p:pic>
      <p:sp>
        <p:nvSpPr>
          <p:cNvPr id="4" name="Symbol zastępczy numeru slajdu 3"/>
          <p:cNvSpPr txBox="1">
            <a:spLocks/>
          </p:cNvSpPr>
          <p:nvPr/>
        </p:nvSpPr>
        <p:spPr>
          <a:xfrm>
            <a:off x="8244408" y="6525344"/>
            <a:ext cx="899592" cy="332656"/>
          </a:xfrm>
          <a:prstGeom prst="rect">
            <a:avLst/>
          </a:prstGeom>
          <a:solidFill>
            <a:schemeClr val="tx1">
              <a:lumMod val="50000"/>
              <a:lumOff val="50000"/>
            </a:schemeClr>
          </a:solidFill>
        </p:spPr>
        <p:txBody>
          <a:bodyPr vert="horz" lIns="91440" tIns="45720" rIns="91440" bIns="45720" rtlCol="0" anchor="ctr"/>
          <a:lstStyle/>
          <a:p>
            <a:pPr marR="0" lvl="0" indent="0" algn="ctr" fontAlgn="auto">
              <a:lnSpc>
                <a:spcPct val="100000"/>
              </a:lnSpc>
              <a:spcBef>
                <a:spcPts val="0"/>
              </a:spcBef>
              <a:spcAft>
                <a:spcPts val="0"/>
              </a:spcAft>
              <a:buClrTx/>
              <a:buSzTx/>
              <a:buFontTx/>
              <a:buNone/>
              <a:tabLst/>
              <a:defRPr/>
            </a:pPr>
            <a:fld id="{F115E3EF-5F3D-4900-BCE6-1ACBED9BFDF6}" type="slidenum">
              <a:rPr lang="en-GB" sz="1200" smtClean="0">
                <a:solidFill>
                  <a:schemeClr val="bg1"/>
                </a:solidFill>
              </a:rPr>
              <a:pPr marR="0" lvl="0" indent="0" algn="ctr" fontAlgn="auto">
                <a:lnSpc>
                  <a:spcPct val="100000"/>
                </a:lnSpc>
                <a:spcBef>
                  <a:spcPts val="0"/>
                </a:spcBef>
                <a:spcAft>
                  <a:spcPts val="0"/>
                </a:spcAft>
                <a:buClrTx/>
                <a:buSzTx/>
                <a:buFontTx/>
                <a:buNone/>
                <a:tabLst/>
                <a:defRPr/>
              </a:pPr>
              <a:t>6</a:t>
            </a:fld>
            <a:endParaRPr lang="en-GB" sz="120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23528" y="476672"/>
            <a:ext cx="8568952" cy="864096"/>
          </a:xfrm>
        </p:spPr>
        <p:txBody>
          <a:bodyPr>
            <a:noAutofit/>
          </a:bodyPr>
          <a:lstStyle/>
          <a:p>
            <a:r>
              <a:rPr lang="pl-PL" sz="3600" b="1" dirty="0"/>
              <a:t>Kolejnymi Przewodniczącymi Komisji byli</a:t>
            </a:r>
            <a:r>
              <a:rPr lang="pl-PL" sz="3600" b="1" dirty="0" smtClean="0"/>
              <a:t>:</a:t>
            </a:r>
            <a:endParaRPr lang="en-US" sz="3600" b="1" dirty="0"/>
          </a:p>
        </p:txBody>
      </p:sp>
      <p:pic>
        <p:nvPicPr>
          <p:cNvPr id="4" name="Obraz 3" descr="Pelczar.jpg"/>
          <p:cNvPicPr/>
          <p:nvPr/>
        </p:nvPicPr>
        <p:blipFill>
          <a:blip r:embed="rId2" cstate="print"/>
          <a:stretch>
            <a:fillRect/>
          </a:stretch>
        </p:blipFill>
        <p:spPr>
          <a:xfrm>
            <a:off x="611560" y="1700808"/>
            <a:ext cx="3096344" cy="2304256"/>
          </a:xfrm>
          <a:prstGeom prst="rect">
            <a:avLst/>
          </a:prstGeom>
        </p:spPr>
      </p:pic>
      <p:pic>
        <p:nvPicPr>
          <p:cNvPr id="5" name="Obraz 4" descr="Stefan_Alexandrowicz.jpg"/>
          <p:cNvPicPr/>
          <p:nvPr/>
        </p:nvPicPr>
        <p:blipFill>
          <a:blip r:embed="rId3" cstate="print"/>
          <a:stretch>
            <a:fillRect/>
          </a:stretch>
        </p:blipFill>
        <p:spPr>
          <a:xfrm>
            <a:off x="4211960" y="1700808"/>
            <a:ext cx="1584176" cy="2304256"/>
          </a:xfrm>
          <a:prstGeom prst="rect">
            <a:avLst/>
          </a:prstGeom>
        </p:spPr>
      </p:pic>
      <p:pic>
        <p:nvPicPr>
          <p:cNvPr id="6" name="Obraz 5" descr="240px-Jan-wolenski-2009.jpg"/>
          <p:cNvPicPr/>
          <p:nvPr/>
        </p:nvPicPr>
        <p:blipFill>
          <a:blip r:embed="rId4" cstate="print"/>
          <a:stretch>
            <a:fillRect/>
          </a:stretch>
        </p:blipFill>
        <p:spPr>
          <a:xfrm>
            <a:off x="6228184" y="1700808"/>
            <a:ext cx="2448272" cy="2304256"/>
          </a:xfrm>
          <a:prstGeom prst="rect">
            <a:avLst/>
          </a:prstGeom>
        </p:spPr>
      </p:pic>
      <p:sp>
        <p:nvSpPr>
          <p:cNvPr id="1025" name="Rectangle 1"/>
          <p:cNvSpPr>
            <a:spLocks noChangeArrowheads="1"/>
          </p:cNvSpPr>
          <p:nvPr/>
        </p:nvSpPr>
        <p:spPr bwMode="auto">
          <a:xfrm>
            <a:off x="683568" y="4600872"/>
            <a:ext cx="7848872"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pl-PL" altLang="zh-CN" sz="2000" b="1" i="0" u="none" strike="noStrike" cap="none" normalizeH="0" baseline="0" dirty="0" smtClean="0">
                <a:ln>
                  <a:noFill/>
                </a:ln>
                <a:solidFill>
                  <a:srgbClr val="333333"/>
                </a:solidFill>
                <a:effectLst/>
                <a:ea typeface="SimSun" pitchFamily="2" charset="-122"/>
                <a:cs typeface="Times New Roman" pitchFamily="18" charset="0"/>
              </a:rPr>
              <a:t>Andrzej Pelczar, matematyk, </a:t>
            </a:r>
            <a:r>
              <a:rPr kumimoji="0" lang="pl-PL" altLang="zh-CN" sz="2000" b="1" i="0" u="none" strike="noStrike" cap="none" normalizeH="0" baseline="0" dirty="0" err="1" smtClean="0">
                <a:ln>
                  <a:noFill/>
                </a:ln>
                <a:solidFill>
                  <a:srgbClr val="333333"/>
                </a:solidFill>
                <a:effectLst/>
                <a:ea typeface="SimSun" pitchFamily="2" charset="-122"/>
                <a:cs typeface="Times New Roman" pitchFamily="18" charset="0"/>
              </a:rPr>
              <a:t>czł</a:t>
            </a:r>
            <a:r>
              <a:rPr kumimoji="0" lang="pl-PL" altLang="zh-CN" sz="2000" b="1" i="0" u="none" strike="noStrike" cap="none" normalizeH="0" baseline="0" dirty="0" smtClean="0">
                <a:ln>
                  <a:noFill/>
                </a:ln>
                <a:solidFill>
                  <a:srgbClr val="333333"/>
                </a:solidFill>
                <a:effectLst/>
                <a:ea typeface="SimSun" pitchFamily="2" charset="-122"/>
                <a:cs typeface="Times New Roman" pitchFamily="18" charset="0"/>
              </a:rPr>
              <a:t>. PAU, Rektor UJ (2006 – †18.05.2010)</a:t>
            </a:r>
          </a:p>
          <a:p>
            <a:r>
              <a:rPr lang="pl-PL" sz="2000" b="1" dirty="0"/>
              <a:t>Stefan Witold </a:t>
            </a:r>
            <a:r>
              <a:rPr lang="pl-PL" sz="2000" b="1" dirty="0" err="1"/>
              <a:t>Alexandrowicz</a:t>
            </a:r>
            <a:r>
              <a:rPr lang="pl-PL" sz="2000" b="1" dirty="0"/>
              <a:t>, </a:t>
            </a:r>
            <a:r>
              <a:rPr lang="pl-PL" sz="2000" b="1" dirty="0" smtClean="0"/>
              <a:t>geolog, </a:t>
            </a:r>
            <a:r>
              <a:rPr lang="pl-PL" sz="2000" b="1" dirty="0" err="1"/>
              <a:t>czł</a:t>
            </a:r>
            <a:r>
              <a:rPr lang="pl-PL" sz="2000" b="1" dirty="0"/>
              <a:t>. rzecz. </a:t>
            </a:r>
            <a:r>
              <a:rPr lang="pl-PL" sz="2000" b="1" dirty="0" smtClean="0"/>
              <a:t>PAU (2010 – 2014)</a:t>
            </a:r>
          </a:p>
          <a:p>
            <a:r>
              <a:rPr lang="pl-PL" sz="2000" b="1" dirty="0"/>
              <a:t>Jan </a:t>
            </a:r>
            <a:r>
              <a:rPr lang="pl-PL" sz="2000" b="1" dirty="0" smtClean="0"/>
              <a:t>Woleński, filozof, logik, prawnik, </a:t>
            </a:r>
            <a:r>
              <a:rPr lang="pl-PL" sz="2000" b="1" dirty="0" err="1" smtClean="0"/>
              <a:t>czł</a:t>
            </a:r>
            <a:r>
              <a:rPr lang="pl-PL" sz="2000" b="1" dirty="0"/>
              <a:t>. rzecz. </a:t>
            </a:r>
            <a:r>
              <a:rPr lang="pl-PL" sz="2000" b="1" dirty="0" smtClean="0"/>
              <a:t>PAU (2014 – 2018)</a:t>
            </a:r>
            <a:endParaRPr kumimoji="0" lang="pl-PL" altLang="zh-CN" sz="2000" b="1" i="0" u="none" strike="noStrike" cap="none" normalizeH="0" baseline="0" dirty="0" smtClean="0">
              <a:ln>
                <a:noFill/>
              </a:ln>
              <a:solidFill>
                <a:schemeClr val="tx1"/>
              </a:solidFill>
              <a:effectLst/>
              <a:latin typeface="Arial" pitchFamily="34" charset="0"/>
              <a:cs typeface="Arial" pitchFamily="34" charset="0"/>
            </a:endParaRPr>
          </a:p>
        </p:txBody>
      </p:sp>
      <p:sp>
        <p:nvSpPr>
          <p:cNvPr id="7" name="Symbol zastępczy numeru slajdu 3"/>
          <p:cNvSpPr txBox="1">
            <a:spLocks/>
          </p:cNvSpPr>
          <p:nvPr/>
        </p:nvSpPr>
        <p:spPr>
          <a:xfrm>
            <a:off x="8244408" y="6525344"/>
            <a:ext cx="899592" cy="332656"/>
          </a:xfrm>
          <a:prstGeom prst="rect">
            <a:avLst/>
          </a:prstGeom>
          <a:solidFill>
            <a:schemeClr val="tx1">
              <a:lumMod val="50000"/>
              <a:lumOff val="50000"/>
            </a:schemeClr>
          </a:solidFill>
        </p:spPr>
        <p:txBody>
          <a:bodyPr vert="horz" lIns="91440" tIns="45720" rIns="91440" bIns="45720" rtlCol="0" anchor="ctr"/>
          <a:lstStyle/>
          <a:p>
            <a:pPr marR="0" lvl="0" indent="0" algn="ctr" fontAlgn="auto">
              <a:lnSpc>
                <a:spcPct val="100000"/>
              </a:lnSpc>
              <a:spcBef>
                <a:spcPts val="0"/>
              </a:spcBef>
              <a:spcAft>
                <a:spcPts val="0"/>
              </a:spcAft>
              <a:buClrTx/>
              <a:buSzTx/>
              <a:buFontTx/>
              <a:buNone/>
              <a:tabLst/>
              <a:defRPr/>
            </a:pPr>
            <a:fld id="{F115E3EF-5F3D-4900-BCE6-1ACBED9BFDF6}" type="slidenum">
              <a:rPr lang="en-GB" sz="1200" smtClean="0">
                <a:solidFill>
                  <a:schemeClr val="bg1"/>
                </a:solidFill>
              </a:rPr>
              <a:pPr marR="0" lvl="0" indent="0" algn="ctr" fontAlgn="auto">
                <a:lnSpc>
                  <a:spcPct val="100000"/>
                </a:lnSpc>
                <a:spcBef>
                  <a:spcPts val="0"/>
                </a:spcBef>
                <a:spcAft>
                  <a:spcPts val="0"/>
                </a:spcAft>
                <a:buClrTx/>
                <a:buSzTx/>
                <a:buFontTx/>
                <a:buNone/>
                <a:tabLst/>
                <a:defRPr/>
              </a:pPr>
              <a:t>7</a:t>
            </a:fld>
            <a:endParaRPr lang="en-GB" sz="120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67544" y="908720"/>
            <a:ext cx="8136904" cy="4896544"/>
          </a:xfrm>
        </p:spPr>
        <p:txBody>
          <a:bodyPr>
            <a:noAutofit/>
          </a:bodyPr>
          <a:lstStyle/>
          <a:p>
            <a:r>
              <a:rPr lang="pl-PL" sz="3600" b="1" dirty="0"/>
              <a:t>Aktualnym przewodniczącym Komisji </a:t>
            </a:r>
            <a:r>
              <a:rPr lang="pl-PL" sz="3600" b="1" dirty="0" smtClean="0"/>
              <a:t>jest: </a:t>
            </a:r>
            <a:br>
              <a:rPr lang="pl-PL" sz="3600" b="1" dirty="0" smtClean="0"/>
            </a:br>
            <a:r>
              <a:rPr lang="pl-PL" sz="1000" b="1" dirty="0" smtClean="0"/>
              <a:t/>
            </a:r>
            <a:br>
              <a:rPr lang="pl-PL" sz="1000" b="1" dirty="0" smtClean="0"/>
            </a:br>
            <a:r>
              <a:rPr lang="pl-PL" sz="2800" b="1" dirty="0" smtClean="0"/>
              <a:t>Michał Kokowski</a:t>
            </a:r>
            <a:br>
              <a:rPr lang="pl-PL" sz="2800" b="1" dirty="0" smtClean="0"/>
            </a:br>
            <a:r>
              <a:rPr lang="pl-PL" sz="1000" b="1" dirty="0" smtClean="0"/>
              <a:t/>
            </a:r>
            <a:br>
              <a:rPr lang="pl-PL" sz="1000" b="1" dirty="0" smtClean="0"/>
            </a:br>
            <a:r>
              <a:rPr lang="pl-PL" sz="2800" b="1" dirty="0" smtClean="0"/>
              <a:t/>
            </a:r>
            <a:br>
              <a:rPr lang="pl-PL" sz="2800" b="1" dirty="0" smtClean="0"/>
            </a:br>
            <a:r>
              <a:rPr lang="pl-PL" sz="2800" b="1" dirty="0" smtClean="0"/>
              <a:t/>
            </a:r>
            <a:br>
              <a:rPr lang="pl-PL" sz="2800" b="1" dirty="0" smtClean="0"/>
            </a:br>
            <a:r>
              <a:rPr lang="pl-PL" sz="2800" b="1" dirty="0" smtClean="0"/>
              <a:t/>
            </a:r>
            <a:br>
              <a:rPr lang="pl-PL" sz="2800" b="1" dirty="0" smtClean="0"/>
            </a:br>
            <a:r>
              <a:rPr lang="pl-PL" sz="2800" b="1" dirty="0" smtClean="0"/>
              <a:t/>
            </a:r>
            <a:br>
              <a:rPr lang="pl-PL" sz="2800" b="1" dirty="0" smtClean="0"/>
            </a:br>
            <a:r>
              <a:rPr lang="pl-PL" sz="2800" b="1" dirty="0" smtClean="0"/>
              <a:t> </a:t>
            </a:r>
            <a:br>
              <a:rPr lang="pl-PL" sz="2800" b="1" dirty="0" smtClean="0"/>
            </a:br>
            <a:r>
              <a:rPr lang="pl-PL" sz="2800" b="1" dirty="0" smtClean="0"/>
              <a:t/>
            </a:r>
            <a:br>
              <a:rPr lang="pl-PL" sz="2800" b="1" dirty="0" smtClean="0"/>
            </a:br>
            <a:r>
              <a:rPr lang="pl-PL" sz="1000" b="1" dirty="0" smtClean="0"/>
              <a:t/>
            </a:r>
            <a:br>
              <a:rPr lang="pl-PL" sz="1000" b="1" dirty="0" smtClean="0"/>
            </a:br>
            <a:r>
              <a:rPr lang="pl-PL" sz="2000" b="1" dirty="0" smtClean="0"/>
              <a:t> fizyk, historyk </a:t>
            </a:r>
            <a:r>
              <a:rPr lang="pl-PL" sz="2000" b="1" dirty="0"/>
              <a:t>i filozof nauki, </a:t>
            </a:r>
            <a:r>
              <a:rPr lang="pl-PL" sz="2000" b="1" dirty="0" smtClean="0"/>
              <a:t/>
            </a:r>
            <a:br>
              <a:rPr lang="pl-PL" sz="2000" b="1" dirty="0" smtClean="0"/>
            </a:br>
            <a:r>
              <a:rPr lang="pl-PL" sz="2000" b="1" dirty="0" err="1" smtClean="0"/>
              <a:t>czł</a:t>
            </a:r>
            <a:r>
              <a:rPr lang="pl-PL" sz="2000" b="1" dirty="0"/>
              <a:t>. </a:t>
            </a:r>
            <a:r>
              <a:rPr lang="pl-PL" sz="2000" b="1" dirty="0" err="1"/>
              <a:t>koresp</a:t>
            </a:r>
            <a:r>
              <a:rPr lang="pl-PL" sz="2000" b="1" dirty="0"/>
              <a:t>. Międzynarodowej Akademii Historii </a:t>
            </a:r>
            <a:r>
              <a:rPr lang="pl-PL" sz="2000" b="1" dirty="0" smtClean="0"/>
              <a:t>Nauki</a:t>
            </a:r>
            <a:endParaRPr lang="en-US" sz="2000" b="1" dirty="0"/>
          </a:p>
        </p:txBody>
      </p:sp>
      <p:pic>
        <p:nvPicPr>
          <p:cNvPr id="4" name="Obraz 3" descr="Przechwytywanie3.JPG"/>
          <p:cNvPicPr>
            <a:picLocks noChangeAspect="1"/>
          </p:cNvPicPr>
          <p:nvPr/>
        </p:nvPicPr>
        <p:blipFill>
          <a:blip r:embed="rId2" cstate="print"/>
          <a:stretch>
            <a:fillRect/>
          </a:stretch>
        </p:blipFill>
        <p:spPr>
          <a:xfrm>
            <a:off x="3707904" y="2492896"/>
            <a:ext cx="1533201" cy="2304000"/>
          </a:xfrm>
          <a:prstGeom prst="rect">
            <a:avLst/>
          </a:prstGeom>
        </p:spPr>
      </p:pic>
      <p:sp>
        <p:nvSpPr>
          <p:cNvPr id="5" name="Symbol zastępczy numeru slajdu 3"/>
          <p:cNvSpPr txBox="1">
            <a:spLocks/>
          </p:cNvSpPr>
          <p:nvPr/>
        </p:nvSpPr>
        <p:spPr>
          <a:xfrm>
            <a:off x="8244408" y="6525344"/>
            <a:ext cx="899592" cy="332656"/>
          </a:xfrm>
          <a:prstGeom prst="rect">
            <a:avLst/>
          </a:prstGeom>
          <a:solidFill>
            <a:schemeClr val="tx1">
              <a:lumMod val="50000"/>
              <a:lumOff val="50000"/>
            </a:schemeClr>
          </a:solidFill>
        </p:spPr>
        <p:txBody>
          <a:bodyPr vert="horz" lIns="91440" tIns="45720" rIns="91440" bIns="45720" rtlCol="0" anchor="ctr"/>
          <a:lstStyle/>
          <a:p>
            <a:pPr marR="0" lvl="0" indent="0" algn="ctr" fontAlgn="auto">
              <a:lnSpc>
                <a:spcPct val="100000"/>
              </a:lnSpc>
              <a:spcBef>
                <a:spcPts val="0"/>
              </a:spcBef>
              <a:spcAft>
                <a:spcPts val="0"/>
              </a:spcAft>
              <a:buClrTx/>
              <a:buSzTx/>
              <a:buFontTx/>
              <a:buNone/>
              <a:tabLst/>
              <a:defRPr/>
            </a:pPr>
            <a:fld id="{F115E3EF-5F3D-4900-BCE6-1ACBED9BFDF6}" type="slidenum">
              <a:rPr lang="en-GB" sz="1200" smtClean="0">
                <a:solidFill>
                  <a:schemeClr val="bg1"/>
                </a:solidFill>
              </a:rPr>
              <a:pPr marR="0" lvl="0" indent="0" algn="ctr" fontAlgn="auto">
                <a:lnSpc>
                  <a:spcPct val="100000"/>
                </a:lnSpc>
                <a:spcBef>
                  <a:spcPts val="0"/>
                </a:spcBef>
                <a:spcAft>
                  <a:spcPts val="0"/>
                </a:spcAft>
                <a:buClrTx/>
                <a:buSzTx/>
                <a:buFontTx/>
                <a:buNone/>
                <a:tabLst/>
                <a:defRPr/>
              </a:pPr>
              <a:t>8</a:t>
            </a:fld>
            <a:endParaRPr lang="en-GB" sz="120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67544" y="692696"/>
            <a:ext cx="7920880" cy="4464496"/>
          </a:xfrm>
        </p:spPr>
        <p:txBody>
          <a:bodyPr>
            <a:noAutofit/>
          </a:bodyPr>
          <a:lstStyle/>
          <a:p>
            <a:pPr algn="l"/>
            <a:r>
              <a:rPr lang="pl-PL" sz="2800" b="1" dirty="0"/>
              <a:t>Zadaniem Komisji jest stymulowanie badań nad historią poszczególnych dyscyplin </a:t>
            </a:r>
            <a:r>
              <a:rPr lang="pl-PL" sz="2800" b="1" dirty="0" smtClean="0"/>
              <a:t>naukowych</a:t>
            </a:r>
            <a:br>
              <a:rPr lang="pl-PL" sz="2800" b="1" dirty="0" smtClean="0"/>
            </a:br>
            <a:r>
              <a:rPr lang="pl-PL" sz="2800" b="1" dirty="0" smtClean="0"/>
              <a:t/>
            </a:r>
            <a:br>
              <a:rPr lang="pl-PL" sz="2800" b="1" dirty="0" smtClean="0"/>
            </a:br>
            <a:r>
              <a:rPr lang="pl-PL" sz="2800" b="1" dirty="0" smtClean="0">
                <a:solidFill>
                  <a:srgbClr val="00B0F0"/>
                </a:solidFill>
              </a:rPr>
              <a:t>zarówno </a:t>
            </a:r>
            <a:r>
              <a:rPr lang="pl-PL" sz="2800" b="1" dirty="0">
                <a:solidFill>
                  <a:srgbClr val="00B0F0"/>
                </a:solidFill>
              </a:rPr>
              <a:t>przez ich przedstawicieli, którzy są przygotowani do tego, aby wnikać w meritum wyspecjalizowanych dziedzin, </a:t>
            </a:r>
            <a:r>
              <a:rPr lang="pl-PL" sz="2800" b="1" dirty="0" smtClean="0">
                <a:solidFill>
                  <a:srgbClr val="00B0F0"/>
                </a:solidFill>
              </a:rPr>
              <a:t/>
            </a:r>
            <a:br>
              <a:rPr lang="pl-PL" sz="2800" b="1" dirty="0" smtClean="0">
                <a:solidFill>
                  <a:srgbClr val="00B0F0"/>
                </a:solidFill>
              </a:rPr>
            </a:br>
            <a:r>
              <a:rPr lang="pl-PL" sz="2800" b="1" dirty="0">
                <a:solidFill>
                  <a:srgbClr val="00B0F0"/>
                </a:solidFill>
              </a:rPr>
              <a:t/>
            </a:r>
            <a:br>
              <a:rPr lang="pl-PL" sz="2800" b="1" dirty="0">
                <a:solidFill>
                  <a:srgbClr val="00B0F0"/>
                </a:solidFill>
              </a:rPr>
            </a:br>
            <a:r>
              <a:rPr lang="pl-PL" sz="2800" b="1" dirty="0" smtClean="0">
                <a:solidFill>
                  <a:srgbClr val="7030A0"/>
                </a:solidFill>
              </a:rPr>
              <a:t>jak </a:t>
            </a:r>
            <a:r>
              <a:rPr lang="pl-PL" sz="2800" b="1" dirty="0">
                <a:solidFill>
                  <a:srgbClr val="7030A0"/>
                </a:solidFill>
              </a:rPr>
              <a:t>i przez historyków – </a:t>
            </a:r>
            <a:r>
              <a:rPr lang="pl-PL" sz="2800" b="1" dirty="0" err="1">
                <a:solidFill>
                  <a:srgbClr val="7030A0"/>
                </a:solidFill>
              </a:rPr>
              <a:t>historyków</a:t>
            </a:r>
            <a:r>
              <a:rPr lang="pl-PL" sz="2800" b="1" dirty="0">
                <a:solidFill>
                  <a:srgbClr val="7030A0"/>
                </a:solidFill>
              </a:rPr>
              <a:t> nauki, którzy są przygotowani do badania zagadnień natury historycznej</a:t>
            </a:r>
            <a:r>
              <a:rPr lang="pl-PL" sz="2800" b="1" dirty="0"/>
              <a:t>. </a:t>
            </a:r>
            <a:endParaRPr lang="en-US" sz="2800" b="1" dirty="0"/>
          </a:p>
        </p:txBody>
      </p:sp>
      <p:sp>
        <p:nvSpPr>
          <p:cNvPr id="3" name="Symbol zastępczy numeru slajdu 3"/>
          <p:cNvSpPr txBox="1">
            <a:spLocks/>
          </p:cNvSpPr>
          <p:nvPr/>
        </p:nvSpPr>
        <p:spPr>
          <a:xfrm>
            <a:off x="8244408" y="6525344"/>
            <a:ext cx="899592" cy="332656"/>
          </a:xfrm>
          <a:prstGeom prst="rect">
            <a:avLst/>
          </a:prstGeom>
          <a:solidFill>
            <a:schemeClr val="tx1">
              <a:lumMod val="50000"/>
              <a:lumOff val="50000"/>
            </a:schemeClr>
          </a:solidFill>
        </p:spPr>
        <p:txBody>
          <a:bodyPr vert="horz" lIns="91440" tIns="45720" rIns="91440" bIns="45720" rtlCol="0" anchor="ctr"/>
          <a:lstStyle/>
          <a:p>
            <a:pPr marR="0" lvl="0" indent="0" algn="ctr" fontAlgn="auto">
              <a:lnSpc>
                <a:spcPct val="100000"/>
              </a:lnSpc>
              <a:spcBef>
                <a:spcPts val="0"/>
              </a:spcBef>
              <a:spcAft>
                <a:spcPts val="0"/>
              </a:spcAft>
              <a:buClrTx/>
              <a:buSzTx/>
              <a:buFontTx/>
              <a:buNone/>
              <a:tabLst/>
              <a:defRPr/>
            </a:pPr>
            <a:fld id="{F115E3EF-5F3D-4900-BCE6-1ACBED9BFDF6}" type="slidenum">
              <a:rPr lang="en-GB" sz="1200" smtClean="0">
                <a:solidFill>
                  <a:schemeClr val="bg1"/>
                </a:solidFill>
              </a:rPr>
              <a:pPr marR="0" lvl="0" indent="0" algn="ctr" fontAlgn="auto">
                <a:lnSpc>
                  <a:spcPct val="100000"/>
                </a:lnSpc>
                <a:spcBef>
                  <a:spcPts val="0"/>
                </a:spcBef>
                <a:spcAft>
                  <a:spcPts val="0"/>
                </a:spcAft>
                <a:buClrTx/>
                <a:buSzTx/>
                <a:buFontTx/>
                <a:buNone/>
                <a:tabLst/>
                <a:defRPr/>
              </a:pPr>
              <a:t>9</a:t>
            </a:fld>
            <a:endParaRPr lang="en-GB" sz="120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2205</TotalTime>
  <Words>612</Words>
  <Application>Microsoft Office PowerPoint</Application>
  <PresentationFormat>Pokaz na ekranie (4:3)</PresentationFormat>
  <Paragraphs>88</Paragraphs>
  <Slides>35</Slides>
  <Notes>0</Notes>
  <HiddenSlides>0</HiddenSlides>
  <MMClips>0</MMClips>
  <ScaleCrop>false</ScaleCrop>
  <HeadingPairs>
    <vt:vector size="4" baseType="variant">
      <vt:variant>
        <vt:lpstr>Motyw</vt:lpstr>
      </vt:variant>
      <vt:variant>
        <vt:i4>1</vt:i4>
      </vt:variant>
      <vt:variant>
        <vt:lpstr>Tytuły slajdów</vt:lpstr>
      </vt:variant>
      <vt:variant>
        <vt:i4>35</vt:i4>
      </vt:variant>
    </vt:vector>
  </HeadingPairs>
  <TitlesOfParts>
    <vt:vector size="36" baseType="lpstr">
      <vt:lpstr>Motyw pakietu Office</vt:lpstr>
      <vt:lpstr>Michał Kokowski</vt:lpstr>
      <vt:lpstr>Dwudziestolecie   Komisji Historii Nauki PAU</vt:lpstr>
      <vt:lpstr>Komisja Historii Nauki PAU została utworzona  28 kwietnia 1998 r.  z inicjatywy Wydziału III Matematyczno-Fizyczno-Chemicznego PAU.  Pierwsze posiedzenie Komisji  odbyło się 25 maja 1998 r. </vt:lpstr>
      <vt:lpstr>Pomysłodawcą powołania KHN PAU był prof. Andrzej Białas, fizyk, czł. rzecz. PAU, ówcześnie Dyrektor Wydziału III PAU,  a później Prezes PAU w latach 2001–2018.</vt:lpstr>
      <vt:lpstr>„Przypomniano tu moją inicjatywę powołania Komisji Historii Nauki i w związku z tym chciałbym opowiedzieć, jak się narodził ten pomysł. My fizycy, już od przeszło 40 lat organizujemy spotkania, które nazywamy szkołą letnią fizyki teoretycznej, a które faktycznie są konferencjami naukowymi. Idąc za tym przypomnianym przez profesora Kleczkowskiego stwierdzeniem Tatarkiewicza, zacząłem w pewnym momencie myśleć, że już byłby czas zająć się czymś poważnym i chciałem się zabrać do spisania historii tych szkół. Ostatecznie 40 lat to już jest coś. Profesor Wyrozumski co prawda mówił, że w historii nauki nie można niczego odkryć, ale chciałem spróbować. Wydawało mi się to proste, a okazało się bardzo trudne. Większość dokumentów niby jest, ja dużo pamiętam, bo zajmowałem się tym od początku. Z drugiej strony nie wyobrażam sobie, co historyk mógłby napisać o szkole fizyki teoretycznej. Musiałby coś wiedzieć z fizyki, a to już jest beznadziejne. I wtedy właśnie przyszedł mi do głowy pomysł powołania Komisji Historii Nauki, która mogłaby być miejscem współpracy historyków z przedstawicielami innych nauk.” (Dyskusja po referacie Rity Majkowskiej, PKHN PAU V (2003), s. 116.)</vt:lpstr>
      <vt:lpstr>Organizatorem i pierwszym przewodniczącym Komisji w latach  1998–2006 był Adam Strzałkowski,  fizyk, czł. PAU</vt:lpstr>
      <vt:lpstr>Kolejnymi Przewodniczącymi Komisji byli:</vt:lpstr>
      <vt:lpstr>Aktualnym przewodniczącym Komisji jest:   Michał Kokowski           fizyk, historyk i filozof nauki,  czł. koresp. Międzynarodowej Akademii Historii Nauki</vt:lpstr>
      <vt:lpstr>Zadaniem Komisji jest stymulowanie badań nad historią poszczególnych dyscyplin naukowych  zarówno przez ich przedstawicieli, którzy są przygotowani do tego, aby wnikać w meritum wyspecjalizowanych dziedzin,   jak i przez historyków – historyków nauki, którzy są przygotowani do badania zagadnień natury historycznej. </vt:lpstr>
      <vt:lpstr>Komisja organizuje comiesięczne posiedzenia  z referatami i dyskusją, a ponadto sesje naukowe.    Owoce jej działania są publikowane w czasopiśmie Studia Historiae Scientiarum (wcześniejsza nazwa: Prace Komisji Historii Nauki PAU) oraz w seriach: „Monografie” i „Studia i Materiały do Dziejów Polskiej Akademii Umiejętności”.</vt:lpstr>
      <vt:lpstr>Korzenie KHN PAU</vt:lpstr>
      <vt:lpstr>Już  w latach 90-tych XX wieku w obrębie PAU z dużym zainteresowaniem odnoszono się do historii organizacji nauki i sylwetek uczonych:    M.in. wydawano serię „W służbie nauki” i wydano  odrębne monografie:   • Julian Dybiec, Polska Akademia Umiejętności 1872–1952 (1993);   • Piotr Hübner, Siła przeciw rozumowi. Losy Polskiej Akademii    Umiejętności w latach 1939–1989 (1994);   • Danuta Rederowa, Z dziejów Towarzystwa Naukowego Krakowskiego    (1998);    • Jan Piskurewicz, Prima inter pares. Polska Akademia Umiejętności     w latach II Rzeczypospolitej (1998) .</vt:lpstr>
      <vt:lpstr>Komisja Historii Nauki PAU ma również pełne prawo odwoływać się do działalności poprzednich komisji Akademii Umiejętności i Polskiej Akademii Umiejętności, takich jak:  </vt:lpstr>
      <vt:lpstr>Komisja Badań w Zakresie Historii Literatury  i Oświaty w Polsce (w maju 1875 jako sekcja filologiczno-literacka Komisji Bibliograficznej AU (1872-1887); samodzielność listopad 1875) – 1952;  1917/1918 – 1925/1926: Przew. Stanisław Windakiewicz. Sekr. Aleksander Łucki.  1926/1927 – 1927/1928: Przew. Jan Czubek. Sekr. Aleksander Łucki.</vt:lpstr>
      <vt:lpstr>                             1928 – zmiana nazwy  Komisja dla Dziejów Oświaty i Szkolnictwa w Polsce  1928/1929 – 1932/1933:  Przew.: Stanisław Kot. Sekretarz: Stanisław Pigoń.  1933/1934 – 1938/1939: Przew.: Stanisław Kot. Sekretarz: Vacat.  1939/1945 – 1945/1946: Przew.: Vacat. Sekretarz: Vacat.  1946/1947: Przew.: Stanisław Kot. Sekretarz: Henryk Barycz.  1947/1952: Przew.:  Vacat. Zastępca Przew.: Aleksander Birkemnajer. Sekretarz i dyrektor wydawnictw: Henryk Barycz.</vt:lpstr>
      <vt:lpstr>Komisja Bibliograficzna Wydziału Matem.-Przyrodniczego Akademii Umiejętności w Krakowie  (9 VII 1900 – 1904);  1901/1902 – 1903/1904.  Przewodniczący: Władysław Natanson (1864–1937). Zastępca Przewodniczącego: Władysław Kulczyński (1854–1919).  Sekretarz: Tadeusz Estreicher (1871–1952). </vt:lpstr>
      <vt:lpstr>                Komisja Historii oraz Bibliografii Nauk                      Matematycznych i Przyrodniczych   1904/1905 – 1908/1909:  Przewodniczący: Władysław Natanson (1864–1937).  Zastępca przewodniczącego: Władysław Kulczyński (1854–1919). Przewodniczący „Sekcyi historyi nauk”: Ludwik Birkenmajer (1855–1929). Sekretarz: Ludwik Bruner (1871–1913).</vt:lpstr>
      <vt:lpstr>            Komisja Bibliografii Nauk Matematycznych                          i Przyrodniczych (1909–1918)  1909/1910 – 1911/1912:   Przewodniczący: Władysław Natanson (1864–1937).  Zastępca przewodniczącego: Władysław Kulczyński (1854–1919).  Sekretarz: Ludwik Bruner (1871–1913);   1912/1913 – 1917/1918:   Przewodniczący: Władysław Natanson (1864–1937).  Zastępca przewodniczącego: Władysław Kulczyński (1854–1919).  Sekretarz: Stefan Fabiani (18?? –19??). </vt:lpstr>
      <vt:lpstr>   Komisja Historii Nauk Matematyczno-Przyrodniczych       (powołano: 6 XII 1909 r.; pierwsze posiedzenie 21 II 1910 r.)   1909/1910; 1910/1911; 1911/1912:  Przewodniczący: Józef Rostafiński.  Sekretarz: Ludwik Birkenmajer (1855–1929).    1912/1913; 1913/1914; 1914/1916; 1916/1917; 1917/1918: Przewodniczący: Józef Rostafiński (1850–1928).  Sekretarz: Adam Wrzosek (1875–1965).   1918/1919, 1919/1920; 1920/1921; 1921/1922; 1923/1924; 1924/1925; 1925/1926; 1926/1927:  Przewodniczący: Józef Rostafiński (1850–1928).  Sekretarz: Aleksander Birkenmajer (1890–1967).    1927/1928; 1928/1929; 1929/1930; 1930/1931; 1931/1932 – Przewodniczący: Vacat. Sekretarz: Aleksander Birkenmajer (1890–1967).   </vt:lpstr>
      <vt:lpstr>                                     1932 r. zmiana nazwy:          Komisja Historii Medycyny i Nauk Matematyczno-                               Przyrodniczych PAU                   1932/1933 – 1937/1938:  Przewodniczący: Leon Wachholz (1867–1942).  Sekretarz: Aleksander Birkenmajer (1890–1967).                               1938/1939; 1939/1945; 1945/1946; 1946/1947:   Przewodniczący: Adam Wrzosek (1875–1965).  Sekretarz: Henryk Barycz (1901–1994).                                                            1947/1952:   Przewodniczący: Adam Wrzosek (1875–1965).  Zastępca przewodniczącego i dyrektor wydawnictw: Henryk Barycz (1901–1994). Sekretarz: Bolesław Skarżyński  (1901–1963) Zastępca sekretarza: Emilian Ostachowski (1890–1962).</vt:lpstr>
      <vt:lpstr>W latach 1939–1953 Komisja Medycyny i Nauk Matematyczno-Przyrodniczych PAU wydawała czasopismo:   Prace Komisji Historii Medycyny i Nauk Matematyczno-Przyrodniczych Polskiej Akademii Umiejętności   Ukazywało się ono nieregularnie w latach 1939 (t. 1), 1949 (t. 2; t. 3.1; t. 3.2), 1950 (z. 3.3), 1952 (t. 4.1; t. 4.2) i 1953 (t. 3.4) [wyd. po zawieszeniu działalności PAU].</vt:lpstr>
      <vt:lpstr>      Komisja Klasyków Przyrodoznawstwa i Medycyny                                             1946–1952:  Przewodniczący: Władysław Szumowski (1875–1954). Zastępca przewodniczącego: Kazimierz Stołyhwo (1880–1966).  Sekretarz:.  Bolesław Skarżyński (1901–1963).  Zastępca: Emilian Ostachowski (1890–1962). </vt:lpstr>
      <vt:lpstr>Działalność Komisji Klasyków Przyrodoznawstwa i Medycyny PAU   Z. Wójcik 2009: „Po drugiej wojnie światowej Komisja Klasyków Przyrodoznawstwa i Medycyny PAU zorganizowała dwa posiedzenia poświęcone omówieniu treści rozprawy O ziemiorodztwie Karpatów i innych gór i równin Polski. Na pierwszym z nich przedstawiono referaty: T. Grabowski – Staszic jako przyrodnik i obywatel, B. Hryniewiecki – Botanika w dziele Staszica „O ziemiorodztwie Karpatów”, G. Brzęk, Staszic jako zoolog w świetle dzieła „O ziemirodztwie Karpatów”, F. Bieda – Paleontologia w dziele Staszica „O ziemiorodztwie Karpatów”, W. Krygowski – Tatrzańskie wypra34 J. Majer, Pogląd historyczny..., s. 5 i in. 35 Tamże, s. 133. 7. Panorama Tatr od północy (fragment). Rysunek Z. Vogla z 1804 r. dołączony do dzieła O ziemiorodztwie Karpatów 26 Zbigniew WÓJCIK wy Staszica. Na kolejnym zebraniu A. Goldschmied referował Opis matołectwa endemicznego w dziele St. Staszica, a K. Stołyhwo – Ziemiorodztwo Staszica jako dzieło krajoznawcze  i fizjograficzne a przede wszystkim patriotyczne” (Sprawozdania z Czynności i Posiedzeń PAU 52 (1951) i 53 (1952)). </vt:lpstr>
      <vt:lpstr>W 1948 roku ukazało się 26 tomików „Historii Nauki Polskiej  w Monografiach Polskiej Akademii Umiejętności”;  w 1949 r. - 2 tomiki; 1953 - 1 tomik (8 tomików nie zostało zrealizowanych).  Marczewski, Edward 1948: Rozwój matematyki w Polsce. „Historia Nauki Polskiej w Monografiach” 1. Kraków: PAU, 46 ss. …  Szeruda, Jan 1953: Zarys dziejów teologii ewangelickiej w Polsce („Historia Nauki Polskiej w Monografiach” 34). Kraków: PAU, 23 ss.</vt:lpstr>
      <vt:lpstr>        Aktualne problemy uprawiania                     historii nauki w Polsce  - Problem dwóch kultur Sartona-Snowa. - Problem zacofania materialnego, technicznego oraz   organizacyjnego historii nauki w Polsce.</vt:lpstr>
      <vt:lpstr>       Perspektywy działalności KHN PAU  - posiedzenia naukowe (referaty);  - czasopismo; - monografie; - konferencje, sesje naukowe; - granty (?);  - współpraca międzynarodowa (?);   </vt:lpstr>
      <vt:lpstr>       Owoce działalności KHN PAU  - Wypadkowa zaangażowania Członków Komisji </vt:lpstr>
      <vt:lpstr>Konferencja   Polskie czasopisma z historii i filozofii nauki oraz naukoznawstwa:  Jak dostać się do Scopus, Web of Science, Index Copernicus International oraz Directory of Open Access Journals? Dlaczego warto to zrobić?   Kraków, 16 kwietnia 2020, godz. 10.00–15.00,  Polska Akademia Umiejętności, Duża Aula </vt:lpstr>
      <vt:lpstr>Raport   Historia nauki i historia dyscyplin naukowych w Polsce – aktualne wyzwania i potrzeby   Komisja Historii Nauki PAU</vt:lpstr>
      <vt:lpstr>Bibliografia  Barycz, Henryk 1951: Pięćdziesiąt lat działalności Komisji  Historii Medycyny  i Nauk Matematyczno-Przyrodniczych (1900–1950). Sprawozdania z Czynności i Posiedzeń PAU 52 (6), ss. 530–534.  Birkenmajer, Aleksander  1937: Historia nauk matematyczno-przyrodniczych  i medycyny. Kwartalnik Historyczny 51 (1–2), ss. .  Odbitka. Dostęp online: http://www.wbc.poznan.pl/dlibra/docmetadata?id=455149.  Birkenmajer, Ludwik A.; Birkenmajer, Aleksander 1917/1918: Najważniejsze dezyderaty nauki polskiej w zakresie historii nauk matematycznych.  Nauka Polska. Jej potrzeby, organizacja i rozwój  1, ss. 87–106.   Borowski, Andrzej 2016: Komisja Bibliograficzna Towarzystwa Naukowego Krakowskiego. [W:] Jerzy Wyrozumski (red.), Towarzystwo Naukowe Krakowskie w 200-lecie założenia (1815–2015) : materiały konferencji naukowej 9–10 grudnia 2015. Kraków : Polska Akademia Umiejętności, ss. 101–109.</vt:lpstr>
      <vt:lpstr>Bibliografia (cd.)  Działalność Komisji Historii Medycyny i Nauk Matematyczno-Przyrodniczych. Rocznik Polskiej Akademii Umiejętności  1951/1952:  ss. 3 i 25 (lipiec 1947–czerwiec 1948); ss. 69 i 85–86 (rok 1948/1949); ss. 145 i 166–167 (rok 1949/1950); ss. 206 i 226 (rok 1950/1951); ss. 263 i 284 (rok 1951/1952).   Działalność Komisji Klasyków Przyrodoznawstwa i Medycyny PAU.  Sprawozdania z Czynności i Posiedzeń PAU 52 (1951) i 53 (1952)).  </vt:lpstr>
      <vt:lpstr>Bibliografia (cd.)  Hulewicz, Jan 1960: Działalność wydawnicza Akademii Umiejętności w Krakowie w zakresie historii literatury polskiej oraz historii oświaty i szkolnictwa w Polsce w latach 1873–1918. Pamiętnik Literacki : czasopismo kwartalne poświęcone historii i krytyce literatury polskiej 51/1, ss. 45–104. Dostęp online:  http://bazhum.muzhp.pl/media//files/Pamietnik_Literacki_czasopismo_kwartalne_poswiecone_historii_i_krytyce_literatury_polskiej/Pamietnik_Literacki_czasopismo_kwartalne_poswiecone_historii_i_krytyce_literatury_polskiej-r1960-t51-n1/Pamietnik_Literacki_czasopismo_kwartalne_poswiecone_historii_i_krytyce_literatury_polskiej-r1960-t51-n1-s45-104/Pamietnik_Literacki_czasopismo_kwartalne_poswiecone_historii_i_krytyce_literatury_polskiej-r1960-t51-n1-s45-104.pdf.   Hulewicz, Jan 1973: Historia Nauki Polskiej w Monografiach Polskiej Akademii Umiejętności. Kwartalnik Historii Nauki i Techniki 18(2), ss. 281–291. Dostęp online: http://bazhum.muzhp.pl/media//files/Kwartalnik_Historii_Nauki_i_Techniki/Kwartalnik_Historii_Nauki_i_Techniki-r1973-t18-n2/Kwartalnik_Historii_Nauki_i_Techniki-r1973-t18-n2-s281-291/Kwartalnik_Historii_Nauki_i_Techniki-r1973-t18-n2-s281-291.pdf.</vt:lpstr>
      <vt:lpstr>Bibliografia (cd.)  Majkowska, Rita 2003: Czy Komisja Historii Nauki Polskiej Akademii Umiejętności może szukać swoich korzeni w działalności Komisji Akademii w latach 1873–1952? Prace Komisji Historii Nauki PAU 5, red. A. Strzałkowski, Kraków 2003, ss. 103–118. Dostęp online: http://pau.krakow.pl/PKHN-PAU/pkhn-pau-V-2003-6.pdf.  Majkowska, Rita 2004: Henryka Barycza związki z Polską Akademią Umiejętności. [W:] Henryk Barycz 1901-1994. „W służbie nauki” 9. Kraków: PAU, 2004, ss. 97–114.   Regulamin Komisyi Bibliograficzej Wydziału Matem.-Przyrodniczego Akademii Umiejętności w Krakowie. Archiwum Nauki PAN i PAU. PAU W III-43.   Stachowska, Krystyna 1982: Akademia Umiejętności w Krakowie w listach Samuela Dicksteina. Rocznik Biblioteki PAN w Krakowie 7, ss. 145–221.</vt:lpstr>
      <vt:lpstr>Bibliografia (cd.)  Strzałkowski, Adam; Kokowski, Michał; Kleczkowski, Antoni S.; Wyrozumski, Jerzy; Wójcik, Zbigniew; Białas, Andrzej; Alexandrowicz, Stefan W.; Dziembaj, Roman; Majkowska, Rita  2003. Dyskusja po referacie Rity Majkowskiej „Czy Komisja Historii Nauki PAU może szukać swoich korzeni w działalności Komisji Akademii w latach 1873–1952?”? Prace Komisji Historii Nauki PAU 5, ss. 112–116. Dostęp online: Dostęp online: http://pau.krakow.pl/PKHN-PAU/pkhn-pau-V-2003-6-dyskusja.pdf.  Wójcik, Zbigniew  2009: Kontakty Stanisława Staszica ze środowiskiem naukowym Krakowa w latach 1790–1826. Prace Komisji Historii Nauki PAU IX, ss. 5–28. Dostęp online: http://pau.krakow.pl/PKHN-PAU/pkhn-pau-IX-2009-1.pdf.</vt:lpstr>
      <vt:lpstr>Dziękuję za uwagę.</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20-lecie Komisji Historii Nauki PAU</dc:title>
  <dc:subject>Historia Komisji Historii Nauki PAU</dc:subject>
  <dc:creator>M.Kokowski</dc:creator>
  <cp:keywords>Komisja Historii Nauki PAU, Polska  Akademia Umijętności</cp:keywords>
  <cp:lastModifiedBy>REVIEWER-0</cp:lastModifiedBy>
  <cp:revision>231</cp:revision>
  <dcterms:created xsi:type="dcterms:W3CDTF">2019-10-19T09:03:00Z</dcterms:created>
  <dcterms:modified xsi:type="dcterms:W3CDTF">2021-01-16T11:50:31Z</dcterms:modified>
</cp:coreProperties>
</file>