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65" r:id="rId4"/>
    <p:sldId id="303" r:id="rId5"/>
    <p:sldId id="276" r:id="rId6"/>
    <p:sldId id="304" r:id="rId7"/>
    <p:sldId id="259" r:id="rId8"/>
    <p:sldId id="278" r:id="rId9"/>
    <p:sldId id="299" r:id="rId10"/>
    <p:sldId id="285" r:id="rId11"/>
  </p:sldIdLst>
  <p:sldSz cx="12192000" cy="6858000"/>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A48D"/>
    <a:srgbClr val="8899B2"/>
    <a:srgbClr val="536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65" autoAdjust="0"/>
    <p:restoredTop sz="94660"/>
  </p:normalViewPr>
  <p:slideViewPr>
    <p:cSldViewPr snapToGrid="0">
      <p:cViewPr varScale="1">
        <p:scale>
          <a:sx n="114" d="100"/>
          <a:sy n="114" d="100"/>
        </p:scale>
        <p:origin x="69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D6F895-8183-4907-B44E-CAFB03A834D3}" type="datetimeFigureOut">
              <a:rPr lang="ko-KR" altLang="en-US" smtClean="0"/>
              <a:t>2021-04-28</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8E6E37-2B0D-4C9E-813E-593A1FF09F1B}" type="slidenum">
              <a:rPr lang="ko-KR" altLang="en-US" smtClean="0"/>
              <a:t>‹#›</a:t>
            </a:fld>
            <a:endParaRPr lang="ko-KR" altLang="en-US"/>
          </a:p>
        </p:txBody>
      </p:sp>
    </p:spTree>
    <p:extLst>
      <p:ext uri="{BB962C8B-B14F-4D97-AF65-F5344CB8AC3E}">
        <p14:creationId xmlns:p14="http://schemas.microsoft.com/office/powerpoint/2010/main" val="116245320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931586BD-0F56-465E-90DD-4F7EB5C22C46}"/>
              </a:ext>
            </a:extLst>
          </p:cNvPr>
          <p:cNvSpPr>
            <a:spLocks noGrp="1"/>
          </p:cNvSpPr>
          <p:nvPr>
            <p:ph type="ctrTitle"/>
          </p:nvPr>
        </p:nvSpPr>
        <p:spPr>
          <a:xfrm>
            <a:off x="1524000" y="1122363"/>
            <a:ext cx="9144000" cy="2387600"/>
          </a:xfrm>
        </p:spPr>
        <p:txBody>
          <a:bodyPr anchor="b"/>
          <a:lstStyle>
            <a:lvl1pPr algn="ctr">
              <a:defRPr sz="6000"/>
            </a:lvl1pPr>
          </a:lstStyle>
          <a:p>
            <a:r>
              <a:rPr lang="ko-KR" altLang="en-US"/>
              <a:t>마스터 제목 스타일 편집</a:t>
            </a:r>
          </a:p>
        </p:txBody>
      </p:sp>
      <p:sp>
        <p:nvSpPr>
          <p:cNvPr id="3" name="부제목 2">
            <a:extLst>
              <a:ext uri="{FF2B5EF4-FFF2-40B4-BE49-F238E27FC236}">
                <a16:creationId xmlns:a16="http://schemas.microsoft.com/office/drawing/2014/main" id="{D62D75AF-8D7E-477A-B06A-773B54B18A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p>
        </p:txBody>
      </p:sp>
      <p:sp>
        <p:nvSpPr>
          <p:cNvPr id="4" name="날짜 개체 틀 3">
            <a:extLst>
              <a:ext uri="{FF2B5EF4-FFF2-40B4-BE49-F238E27FC236}">
                <a16:creationId xmlns:a16="http://schemas.microsoft.com/office/drawing/2014/main" id="{822D08B3-A9A6-4CA5-94A5-60BE4193B856}"/>
              </a:ext>
            </a:extLst>
          </p:cNvPr>
          <p:cNvSpPr>
            <a:spLocks noGrp="1"/>
          </p:cNvSpPr>
          <p:nvPr>
            <p:ph type="dt" sz="half" idx="10"/>
          </p:nvPr>
        </p:nvSpPr>
        <p:spPr/>
        <p:txBody>
          <a:bodyPr/>
          <a:lstStyle/>
          <a:p>
            <a:fld id="{A14A533B-DDA0-44AE-A572-CB162821C537}"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825B2C64-F6D0-4564-A934-9F517F7C49AB}"/>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73881C62-2657-4643-9CC9-89D68799A768}"/>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2884975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098AADC-F389-4BCD-9E52-49B7E64907E8}"/>
              </a:ext>
            </a:extLst>
          </p:cNvPr>
          <p:cNvSpPr>
            <a:spLocks noGrp="1"/>
          </p:cNvSpPr>
          <p:nvPr>
            <p:ph type="title"/>
          </p:nvPr>
        </p:nvSpPr>
        <p:spPr/>
        <p:txBody>
          <a:bodyPr/>
          <a:lstStyle/>
          <a:p>
            <a:r>
              <a:rPr lang="ko-KR" altLang="en-US"/>
              <a:t>마스터 제목 스타일 편집</a:t>
            </a:r>
          </a:p>
        </p:txBody>
      </p:sp>
      <p:sp>
        <p:nvSpPr>
          <p:cNvPr id="3" name="세로 텍스트 개체 틀 2">
            <a:extLst>
              <a:ext uri="{FF2B5EF4-FFF2-40B4-BE49-F238E27FC236}">
                <a16:creationId xmlns:a16="http://schemas.microsoft.com/office/drawing/2014/main" id="{E1A3D60F-143D-47A7-90DD-8D2052D74E44}"/>
              </a:ext>
            </a:extLst>
          </p:cNvPr>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98D2913F-34A8-4E19-BE54-298D842C8B47}"/>
              </a:ext>
            </a:extLst>
          </p:cNvPr>
          <p:cNvSpPr>
            <a:spLocks noGrp="1"/>
          </p:cNvSpPr>
          <p:nvPr>
            <p:ph type="dt" sz="half" idx="10"/>
          </p:nvPr>
        </p:nvSpPr>
        <p:spPr/>
        <p:txBody>
          <a:bodyPr/>
          <a:lstStyle/>
          <a:p>
            <a:fld id="{FF4C9C43-132D-4DC3-BECE-022DB9BB57D0}"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C86ADB15-0821-4678-8A84-0615C961873F}"/>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FE5E1647-A311-42C8-900F-03252A535EA8}"/>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941426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a:extLst>
              <a:ext uri="{FF2B5EF4-FFF2-40B4-BE49-F238E27FC236}">
                <a16:creationId xmlns:a16="http://schemas.microsoft.com/office/drawing/2014/main" id="{742E21EA-AC61-43C5-AA22-71763E0491C3}"/>
              </a:ext>
            </a:extLst>
          </p:cNvPr>
          <p:cNvSpPr>
            <a:spLocks noGrp="1"/>
          </p:cNvSpPr>
          <p:nvPr>
            <p:ph type="title" orient="vert"/>
          </p:nvPr>
        </p:nvSpPr>
        <p:spPr>
          <a:xfrm>
            <a:off x="8724900" y="365125"/>
            <a:ext cx="2628900" cy="5811838"/>
          </a:xfrm>
        </p:spPr>
        <p:txBody>
          <a:bodyPr vert="eaVert"/>
          <a:lstStyle/>
          <a:p>
            <a:r>
              <a:rPr lang="ko-KR" altLang="en-US"/>
              <a:t>마스터 제목 스타일 편집</a:t>
            </a:r>
          </a:p>
        </p:txBody>
      </p:sp>
      <p:sp>
        <p:nvSpPr>
          <p:cNvPr id="3" name="세로 텍스트 개체 틀 2">
            <a:extLst>
              <a:ext uri="{FF2B5EF4-FFF2-40B4-BE49-F238E27FC236}">
                <a16:creationId xmlns:a16="http://schemas.microsoft.com/office/drawing/2014/main" id="{7ED08377-D434-4883-933D-05403373BCD6}"/>
              </a:ext>
            </a:extLst>
          </p:cNvPr>
          <p:cNvSpPr>
            <a:spLocks noGrp="1"/>
          </p:cNvSpPr>
          <p:nvPr>
            <p:ph type="body" orient="vert" idx="1"/>
          </p:nvPr>
        </p:nvSpPr>
        <p:spPr>
          <a:xfrm>
            <a:off x="838200" y="365125"/>
            <a:ext cx="7734300" cy="5811838"/>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B76BEFAE-52A5-4771-A24E-66D37EDBFE49}"/>
              </a:ext>
            </a:extLst>
          </p:cNvPr>
          <p:cNvSpPr>
            <a:spLocks noGrp="1"/>
          </p:cNvSpPr>
          <p:nvPr>
            <p:ph type="dt" sz="half" idx="10"/>
          </p:nvPr>
        </p:nvSpPr>
        <p:spPr/>
        <p:txBody>
          <a:bodyPr/>
          <a:lstStyle/>
          <a:p>
            <a:fld id="{126C9A28-7121-41AF-9A3A-5552BEFBFB9B}"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67F5FDAD-E360-45AB-9254-5D5A1437A3E2}"/>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B879758A-1063-49CC-A47B-5A24925A912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361407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C9BCD5E-CF2F-45CD-A1C5-FACE037AE6D6}"/>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06340CAA-7987-4F30-B10A-034CDBA23AC4}"/>
              </a:ext>
            </a:extLst>
          </p:cNvPr>
          <p:cNvSpPr>
            <a:spLocks noGrp="1"/>
          </p:cNvSpPr>
          <p:nvPr>
            <p:ph idx="1"/>
          </p:nvPr>
        </p:nvSpPr>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208DEE94-B9EB-437B-B87B-4D63439559CF}"/>
              </a:ext>
            </a:extLst>
          </p:cNvPr>
          <p:cNvSpPr>
            <a:spLocks noGrp="1"/>
          </p:cNvSpPr>
          <p:nvPr>
            <p:ph type="dt" sz="half" idx="10"/>
          </p:nvPr>
        </p:nvSpPr>
        <p:spPr/>
        <p:txBody>
          <a:bodyPr/>
          <a:lstStyle/>
          <a:p>
            <a:fld id="{B25C30EB-7743-4F80-8B81-B75D7FDDDDFF}"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20C7A974-A07A-49C2-B147-F6EC850539C3}"/>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894EDD24-940C-445F-B974-623173FA1A40}"/>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70544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955FC26-2554-4ACE-AD62-BF4C0D1507CE}"/>
              </a:ext>
            </a:extLst>
          </p:cNvPr>
          <p:cNvSpPr>
            <a:spLocks noGrp="1"/>
          </p:cNvSpPr>
          <p:nvPr>
            <p:ph type="title"/>
          </p:nvPr>
        </p:nvSpPr>
        <p:spPr>
          <a:xfrm>
            <a:off x="831850" y="1709738"/>
            <a:ext cx="10515600" cy="2852737"/>
          </a:xfrm>
        </p:spPr>
        <p:txBody>
          <a:bodyPr anchor="b"/>
          <a:lstStyle>
            <a:lvl1pPr>
              <a:defRPr sz="6000"/>
            </a:lvl1pPr>
          </a:lstStyle>
          <a:p>
            <a:r>
              <a:rPr lang="ko-KR" altLang="en-US"/>
              <a:t>마스터 제목 스타일 편집</a:t>
            </a:r>
          </a:p>
        </p:txBody>
      </p:sp>
      <p:sp>
        <p:nvSpPr>
          <p:cNvPr id="3" name="텍스트 개체 틀 2">
            <a:extLst>
              <a:ext uri="{FF2B5EF4-FFF2-40B4-BE49-F238E27FC236}">
                <a16:creationId xmlns:a16="http://schemas.microsoft.com/office/drawing/2014/main" id="{35F7A203-776E-48E1-8F52-E0C061723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스타일을 편집하려면 클릭</a:t>
            </a:r>
          </a:p>
        </p:txBody>
      </p:sp>
      <p:sp>
        <p:nvSpPr>
          <p:cNvPr id="4" name="날짜 개체 틀 3">
            <a:extLst>
              <a:ext uri="{FF2B5EF4-FFF2-40B4-BE49-F238E27FC236}">
                <a16:creationId xmlns:a16="http://schemas.microsoft.com/office/drawing/2014/main" id="{022283AA-0163-40C4-BD15-4B5D9779A626}"/>
              </a:ext>
            </a:extLst>
          </p:cNvPr>
          <p:cNvSpPr>
            <a:spLocks noGrp="1"/>
          </p:cNvSpPr>
          <p:nvPr>
            <p:ph type="dt" sz="half" idx="10"/>
          </p:nvPr>
        </p:nvSpPr>
        <p:spPr/>
        <p:txBody>
          <a:bodyPr/>
          <a:lstStyle/>
          <a:p>
            <a:fld id="{49EE0A46-D670-4B67-B898-A19A3A8AFD0F}"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D1A8905D-720A-4884-BF88-251296BD5CD6}"/>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091F5B7E-479B-4C2C-9C2F-FC3D3BAF2427}"/>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40175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A78C707-FFC8-4A24-BA23-EF9EC44675AD}"/>
              </a:ext>
            </a:extLst>
          </p:cNvPr>
          <p:cNvSpPr>
            <a:spLocks noGrp="1"/>
          </p:cNvSpPr>
          <p:nvPr>
            <p:ph type="title"/>
          </p:nvPr>
        </p:nvSpPr>
        <p:spPr/>
        <p:txBody>
          <a:bodyPr/>
          <a:lstStyle/>
          <a:p>
            <a:r>
              <a:rPr lang="ko-KR" altLang="en-US"/>
              <a:t>마스터 제목 스타일 편집</a:t>
            </a:r>
          </a:p>
        </p:txBody>
      </p:sp>
      <p:sp>
        <p:nvSpPr>
          <p:cNvPr id="3" name="내용 개체 틀 2">
            <a:extLst>
              <a:ext uri="{FF2B5EF4-FFF2-40B4-BE49-F238E27FC236}">
                <a16:creationId xmlns:a16="http://schemas.microsoft.com/office/drawing/2014/main" id="{E2160DF4-3AB1-42B3-8971-B823E5CB29C5}"/>
              </a:ext>
            </a:extLst>
          </p:cNvPr>
          <p:cNvSpPr>
            <a:spLocks noGrp="1"/>
          </p:cNvSpPr>
          <p:nvPr>
            <p:ph sz="half" idx="1"/>
          </p:nvPr>
        </p:nvSpPr>
        <p:spPr>
          <a:xfrm>
            <a:off x="838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내용 개체 틀 3">
            <a:extLst>
              <a:ext uri="{FF2B5EF4-FFF2-40B4-BE49-F238E27FC236}">
                <a16:creationId xmlns:a16="http://schemas.microsoft.com/office/drawing/2014/main" id="{EB6BFC4C-B0FA-4F91-8D27-3D1AF4C2C733}"/>
              </a:ext>
            </a:extLst>
          </p:cNvPr>
          <p:cNvSpPr>
            <a:spLocks noGrp="1"/>
          </p:cNvSpPr>
          <p:nvPr>
            <p:ph sz="half" idx="2"/>
          </p:nvPr>
        </p:nvSpPr>
        <p:spPr>
          <a:xfrm>
            <a:off x="6172200" y="1825625"/>
            <a:ext cx="5181600" cy="435133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날짜 개체 틀 4">
            <a:extLst>
              <a:ext uri="{FF2B5EF4-FFF2-40B4-BE49-F238E27FC236}">
                <a16:creationId xmlns:a16="http://schemas.microsoft.com/office/drawing/2014/main" id="{62FAC31B-12B8-44B6-A9E9-8F967BCFB495}"/>
              </a:ext>
            </a:extLst>
          </p:cNvPr>
          <p:cNvSpPr>
            <a:spLocks noGrp="1"/>
          </p:cNvSpPr>
          <p:nvPr>
            <p:ph type="dt" sz="half" idx="10"/>
          </p:nvPr>
        </p:nvSpPr>
        <p:spPr/>
        <p:txBody>
          <a:bodyPr/>
          <a:lstStyle/>
          <a:p>
            <a:fld id="{2A7C22C8-0F12-47A4-9B29-F4E0E2950B4F}"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6" name="바닥글 개체 틀 5">
            <a:extLst>
              <a:ext uri="{FF2B5EF4-FFF2-40B4-BE49-F238E27FC236}">
                <a16:creationId xmlns:a16="http://schemas.microsoft.com/office/drawing/2014/main" id="{5FFAD4C5-4E96-46C0-9033-3CF48A722307}"/>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a16="http://schemas.microsoft.com/office/drawing/2014/main" id="{F8F5A243-79AB-498E-9F6B-C0EA9EA192EC}"/>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88809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2839153-E8CD-49CF-A352-CE2C89DD0C4B}"/>
              </a:ext>
            </a:extLst>
          </p:cNvPr>
          <p:cNvSpPr>
            <a:spLocks noGrp="1"/>
          </p:cNvSpPr>
          <p:nvPr>
            <p:ph type="title"/>
          </p:nvPr>
        </p:nvSpPr>
        <p:spPr>
          <a:xfrm>
            <a:off x="839788" y="365125"/>
            <a:ext cx="10515600" cy="1325563"/>
          </a:xfrm>
        </p:spPr>
        <p:txBody>
          <a:bodyPr/>
          <a:lstStyle/>
          <a:p>
            <a:r>
              <a:rPr lang="ko-KR" altLang="en-US"/>
              <a:t>마스터 제목 스타일 편집</a:t>
            </a:r>
          </a:p>
        </p:txBody>
      </p:sp>
      <p:sp>
        <p:nvSpPr>
          <p:cNvPr id="3" name="텍스트 개체 틀 2">
            <a:extLst>
              <a:ext uri="{FF2B5EF4-FFF2-40B4-BE49-F238E27FC236}">
                <a16:creationId xmlns:a16="http://schemas.microsoft.com/office/drawing/2014/main" id="{79D2D86D-B04B-4F6E-8B70-CEEE8EE74D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내용 개체 틀 3">
            <a:extLst>
              <a:ext uri="{FF2B5EF4-FFF2-40B4-BE49-F238E27FC236}">
                <a16:creationId xmlns:a16="http://schemas.microsoft.com/office/drawing/2014/main" id="{1ADF040F-70C5-4670-BDE4-017C92D5B3A1}"/>
              </a:ext>
            </a:extLst>
          </p:cNvPr>
          <p:cNvSpPr>
            <a:spLocks noGrp="1"/>
          </p:cNvSpPr>
          <p:nvPr>
            <p:ph sz="half" idx="2"/>
          </p:nvPr>
        </p:nvSpPr>
        <p:spPr>
          <a:xfrm>
            <a:off x="839788" y="2505075"/>
            <a:ext cx="5157787"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5" name="텍스트 개체 틀 4">
            <a:extLst>
              <a:ext uri="{FF2B5EF4-FFF2-40B4-BE49-F238E27FC236}">
                <a16:creationId xmlns:a16="http://schemas.microsoft.com/office/drawing/2014/main" id="{002EE54B-8A53-409D-B09E-64BD2F952B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내용 개체 틀 5">
            <a:extLst>
              <a:ext uri="{FF2B5EF4-FFF2-40B4-BE49-F238E27FC236}">
                <a16:creationId xmlns:a16="http://schemas.microsoft.com/office/drawing/2014/main" id="{C2B72209-6EC7-4418-A78D-417AB466F567}"/>
              </a:ext>
            </a:extLst>
          </p:cNvPr>
          <p:cNvSpPr>
            <a:spLocks noGrp="1"/>
          </p:cNvSpPr>
          <p:nvPr>
            <p:ph sz="quarter" idx="4"/>
          </p:nvPr>
        </p:nvSpPr>
        <p:spPr>
          <a:xfrm>
            <a:off x="6172200" y="2505075"/>
            <a:ext cx="5183188" cy="3684588"/>
          </a:xfrm>
        </p:spPr>
        <p:txBody>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7" name="날짜 개체 틀 6">
            <a:extLst>
              <a:ext uri="{FF2B5EF4-FFF2-40B4-BE49-F238E27FC236}">
                <a16:creationId xmlns:a16="http://schemas.microsoft.com/office/drawing/2014/main" id="{8F99256C-B33C-4980-B58A-185F1B50800F}"/>
              </a:ext>
            </a:extLst>
          </p:cNvPr>
          <p:cNvSpPr>
            <a:spLocks noGrp="1"/>
          </p:cNvSpPr>
          <p:nvPr>
            <p:ph type="dt" sz="half" idx="10"/>
          </p:nvPr>
        </p:nvSpPr>
        <p:spPr/>
        <p:txBody>
          <a:bodyPr/>
          <a:lstStyle/>
          <a:p>
            <a:fld id="{CF716936-0D61-4BD1-916D-57F363901C39}"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8" name="바닥글 개체 틀 7">
            <a:extLst>
              <a:ext uri="{FF2B5EF4-FFF2-40B4-BE49-F238E27FC236}">
                <a16:creationId xmlns:a16="http://schemas.microsoft.com/office/drawing/2014/main" id="{10D41821-F2CE-4C29-8132-70323EDD61F2}"/>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9" name="슬라이드 번호 개체 틀 8">
            <a:extLst>
              <a:ext uri="{FF2B5EF4-FFF2-40B4-BE49-F238E27FC236}">
                <a16:creationId xmlns:a16="http://schemas.microsoft.com/office/drawing/2014/main" id="{98C219DB-B597-4742-98CD-2CAE4BE5026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424106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86D106D-5995-4C96-A34B-80776AE9EE60}"/>
              </a:ext>
            </a:extLst>
          </p:cNvPr>
          <p:cNvSpPr>
            <a:spLocks noGrp="1"/>
          </p:cNvSpPr>
          <p:nvPr>
            <p:ph type="title"/>
          </p:nvPr>
        </p:nvSpPr>
        <p:spPr/>
        <p:txBody>
          <a:bodyPr/>
          <a:lstStyle/>
          <a:p>
            <a:r>
              <a:rPr lang="ko-KR" altLang="en-US"/>
              <a:t>마스터 제목 스타일 편집</a:t>
            </a:r>
          </a:p>
        </p:txBody>
      </p:sp>
      <p:sp>
        <p:nvSpPr>
          <p:cNvPr id="3" name="날짜 개체 틀 2">
            <a:extLst>
              <a:ext uri="{FF2B5EF4-FFF2-40B4-BE49-F238E27FC236}">
                <a16:creationId xmlns:a16="http://schemas.microsoft.com/office/drawing/2014/main" id="{2FF2DA30-6E46-4781-A24E-22BEFDC9360A}"/>
              </a:ext>
            </a:extLst>
          </p:cNvPr>
          <p:cNvSpPr>
            <a:spLocks noGrp="1"/>
          </p:cNvSpPr>
          <p:nvPr>
            <p:ph type="dt" sz="half" idx="10"/>
          </p:nvPr>
        </p:nvSpPr>
        <p:spPr/>
        <p:txBody>
          <a:bodyPr/>
          <a:lstStyle/>
          <a:p>
            <a:fld id="{6015A606-FAB3-455F-A9A5-D9CE98C7BC22}"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4" name="바닥글 개체 틀 3">
            <a:extLst>
              <a:ext uri="{FF2B5EF4-FFF2-40B4-BE49-F238E27FC236}">
                <a16:creationId xmlns:a16="http://schemas.microsoft.com/office/drawing/2014/main" id="{B6E6DFE5-8E83-400E-805F-69D1FE731039}"/>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5" name="슬라이드 번호 개체 틀 4">
            <a:extLst>
              <a:ext uri="{FF2B5EF4-FFF2-40B4-BE49-F238E27FC236}">
                <a16:creationId xmlns:a16="http://schemas.microsoft.com/office/drawing/2014/main" id="{0DD16593-628A-472D-A9C3-C41BD8886B0A}"/>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36316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a:extLst>
              <a:ext uri="{FF2B5EF4-FFF2-40B4-BE49-F238E27FC236}">
                <a16:creationId xmlns:a16="http://schemas.microsoft.com/office/drawing/2014/main" id="{49B1C4D2-3722-4C1D-B0E4-3ABC0DA4CA9D}"/>
              </a:ext>
            </a:extLst>
          </p:cNvPr>
          <p:cNvSpPr>
            <a:spLocks noGrp="1"/>
          </p:cNvSpPr>
          <p:nvPr>
            <p:ph type="dt" sz="half" idx="10"/>
          </p:nvPr>
        </p:nvSpPr>
        <p:spPr/>
        <p:txBody>
          <a:bodyPr/>
          <a:lstStyle/>
          <a:p>
            <a:fld id="{DF003446-DFBB-45CD-A58D-A5CA3BBB9865}"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3" name="바닥글 개체 틀 2">
            <a:extLst>
              <a:ext uri="{FF2B5EF4-FFF2-40B4-BE49-F238E27FC236}">
                <a16:creationId xmlns:a16="http://schemas.microsoft.com/office/drawing/2014/main" id="{C3A393B7-AE11-4029-9D65-0BDEFB02DCD9}"/>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4" name="슬라이드 번호 개체 틀 3">
            <a:extLst>
              <a:ext uri="{FF2B5EF4-FFF2-40B4-BE49-F238E27FC236}">
                <a16:creationId xmlns:a16="http://schemas.microsoft.com/office/drawing/2014/main" id="{DB9F3B94-79EC-477D-B625-FF12E8701FD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610145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68D40AC1-6795-4CA4-8863-90C130E9FF6C}"/>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내용 개체 틀 2">
            <a:extLst>
              <a:ext uri="{FF2B5EF4-FFF2-40B4-BE49-F238E27FC236}">
                <a16:creationId xmlns:a16="http://schemas.microsoft.com/office/drawing/2014/main" id="{B0AA3D37-5CDD-4F3C-8395-110B381166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텍스트 개체 틀 3">
            <a:extLst>
              <a:ext uri="{FF2B5EF4-FFF2-40B4-BE49-F238E27FC236}">
                <a16:creationId xmlns:a16="http://schemas.microsoft.com/office/drawing/2014/main" id="{2E09C48F-85AB-4E64-BEFA-3A18C6A9F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B6C7D03F-6B67-4E51-B669-6A0E67E1E6BB}"/>
              </a:ext>
            </a:extLst>
          </p:cNvPr>
          <p:cNvSpPr>
            <a:spLocks noGrp="1"/>
          </p:cNvSpPr>
          <p:nvPr>
            <p:ph type="dt" sz="half" idx="10"/>
          </p:nvPr>
        </p:nvSpPr>
        <p:spPr/>
        <p:txBody>
          <a:bodyPr/>
          <a:lstStyle/>
          <a:p>
            <a:fld id="{D99A7791-A918-4352-AFB7-31491D904C21}"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6" name="바닥글 개체 틀 5">
            <a:extLst>
              <a:ext uri="{FF2B5EF4-FFF2-40B4-BE49-F238E27FC236}">
                <a16:creationId xmlns:a16="http://schemas.microsoft.com/office/drawing/2014/main" id="{085481C9-7778-4E3B-A752-9007B5C851F6}"/>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a16="http://schemas.microsoft.com/office/drawing/2014/main" id="{E0C20EB4-E727-4E37-91E3-2D601E7FF376}"/>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363730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850C0D57-3EBF-4D7D-9103-029D562A3153}"/>
              </a:ext>
            </a:extLst>
          </p:cNvPr>
          <p:cNvSpPr>
            <a:spLocks noGrp="1"/>
          </p:cNvSpPr>
          <p:nvPr>
            <p:ph type="title"/>
          </p:nvPr>
        </p:nvSpPr>
        <p:spPr>
          <a:xfrm>
            <a:off x="839788" y="457200"/>
            <a:ext cx="3932237" cy="1600200"/>
          </a:xfrm>
        </p:spPr>
        <p:txBody>
          <a:bodyPr anchor="b"/>
          <a:lstStyle>
            <a:lvl1pPr>
              <a:defRPr sz="3200"/>
            </a:lvl1pPr>
          </a:lstStyle>
          <a:p>
            <a:r>
              <a:rPr lang="ko-KR" altLang="en-US"/>
              <a:t>마스터 제목 스타일 편집</a:t>
            </a:r>
          </a:p>
        </p:txBody>
      </p:sp>
      <p:sp>
        <p:nvSpPr>
          <p:cNvPr id="3" name="그림 개체 틀 2">
            <a:extLst>
              <a:ext uri="{FF2B5EF4-FFF2-40B4-BE49-F238E27FC236}">
                <a16:creationId xmlns:a16="http://schemas.microsoft.com/office/drawing/2014/main" id="{1925C662-F8E6-4896-9E6B-19D16B2099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dirty="0"/>
          </a:p>
        </p:txBody>
      </p:sp>
      <p:sp>
        <p:nvSpPr>
          <p:cNvPr id="4" name="텍스트 개체 틀 3">
            <a:extLst>
              <a:ext uri="{FF2B5EF4-FFF2-40B4-BE49-F238E27FC236}">
                <a16:creationId xmlns:a16="http://schemas.microsoft.com/office/drawing/2014/main" id="{57ED9F6B-4286-432D-A5CB-100E7F7765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스타일을 편집하려면 클릭</a:t>
            </a:r>
          </a:p>
        </p:txBody>
      </p:sp>
      <p:sp>
        <p:nvSpPr>
          <p:cNvPr id="5" name="날짜 개체 틀 4">
            <a:extLst>
              <a:ext uri="{FF2B5EF4-FFF2-40B4-BE49-F238E27FC236}">
                <a16:creationId xmlns:a16="http://schemas.microsoft.com/office/drawing/2014/main" id="{CBAD39F7-71D8-4D10-B6E7-04E0D95EBDF0}"/>
              </a:ext>
            </a:extLst>
          </p:cNvPr>
          <p:cNvSpPr>
            <a:spLocks noGrp="1"/>
          </p:cNvSpPr>
          <p:nvPr>
            <p:ph type="dt" sz="half" idx="10"/>
          </p:nvPr>
        </p:nvSpPr>
        <p:spPr/>
        <p:txBody>
          <a:bodyPr/>
          <a:lstStyle/>
          <a:p>
            <a:fld id="{8EE43066-A12F-420C-87B4-FBB7383E2888}"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6" name="바닥글 개체 틀 5">
            <a:extLst>
              <a:ext uri="{FF2B5EF4-FFF2-40B4-BE49-F238E27FC236}">
                <a16:creationId xmlns:a16="http://schemas.microsoft.com/office/drawing/2014/main" id="{043C73A8-E25B-4949-B956-80A5EC260FD8}"/>
              </a:ext>
            </a:extLst>
          </p:cNvPr>
          <p:cNvSpPr>
            <a:spLocks noGrp="1"/>
          </p:cNvSpPr>
          <p:nvPr>
            <p:ph type="ftr" sz="quarter" idx="11"/>
          </p:nvPr>
        </p:nvSpPr>
        <p:spPr/>
        <p:txBody>
          <a:bodyPr/>
          <a:lstStyle/>
          <a:p>
            <a:endParaRPr lang="ko-KR" altLang="en-US" dirty="0">
              <a:solidFill>
                <a:prstClr val="black">
                  <a:tint val="75000"/>
                </a:prstClr>
              </a:solidFill>
            </a:endParaRPr>
          </a:p>
        </p:txBody>
      </p:sp>
      <p:sp>
        <p:nvSpPr>
          <p:cNvPr id="7" name="슬라이드 번호 개체 틀 6">
            <a:extLst>
              <a:ext uri="{FF2B5EF4-FFF2-40B4-BE49-F238E27FC236}">
                <a16:creationId xmlns:a16="http://schemas.microsoft.com/office/drawing/2014/main" id="{777CE8D1-E11F-4E87-B585-E1E5C94635AD}"/>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1749089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a:extLst>
              <a:ext uri="{FF2B5EF4-FFF2-40B4-BE49-F238E27FC236}">
                <a16:creationId xmlns:a16="http://schemas.microsoft.com/office/drawing/2014/main" id="{7718C337-9B27-40D3-A9B2-4005EE7EA8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o-KR" altLang="en-US"/>
              <a:t>마스터 제목 스타일 편집</a:t>
            </a:r>
          </a:p>
        </p:txBody>
      </p:sp>
      <p:sp>
        <p:nvSpPr>
          <p:cNvPr id="3" name="텍스트 개체 틀 2">
            <a:extLst>
              <a:ext uri="{FF2B5EF4-FFF2-40B4-BE49-F238E27FC236}">
                <a16:creationId xmlns:a16="http://schemas.microsoft.com/office/drawing/2014/main" id="{9B69189F-28A1-4057-8CE9-3B76810BF9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p>
        </p:txBody>
      </p:sp>
      <p:sp>
        <p:nvSpPr>
          <p:cNvPr id="4" name="날짜 개체 틀 3">
            <a:extLst>
              <a:ext uri="{FF2B5EF4-FFF2-40B4-BE49-F238E27FC236}">
                <a16:creationId xmlns:a16="http://schemas.microsoft.com/office/drawing/2014/main" id="{65F256D8-7BB6-49E2-954E-EF9E05DBF8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085255-457F-402C-A130-F8E6897142BE}" type="datetime1">
              <a:rPr lang="ko-KR" altLang="en-US" smtClean="0">
                <a:solidFill>
                  <a:prstClr val="black">
                    <a:tint val="75000"/>
                  </a:prstClr>
                </a:solidFill>
              </a:rPr>
              <a:t>2021-04-28</a:t>
            </a:fld>
            <a:endParaRPr lang="ko-KR" altLang="en-US" dirty="0">
              <a:solidFill>
                <a:prstClr val="black">
                  <a:tint val="75000"/>
                </a:prstClr>
              </a:solidFill>
            </a:endParaRPr>
          </a:p>
        </p:txBody>
      </p:sp>
      <p:sp>
        <p:nvSpPr>
          <p:cNvPr id="5" name="바닥글 개체 틀 4">
            <a:extLst>
              <a:ext uri="{FF2B5EF4-FFF2-40B4-BE49-F238E27FC236}">
                <a16:creationId xmlns:a16="http://schemas.microsoft.com/office/drawing/2014/main" id="{DB38B22D-A8A6-4CDF-89EF-E670765EC8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dirty="0">
              <a:solidFill>
                <a:prstClr val="black">
                  <a:tint val="75000"/>
                </a:prstClr>
              </a:solidFill>
            </a:endParaRPr>
          </a:p>
        </p:txBody>
      </p:sp>
      <p:sp>
        <p:nvSpPr>
          <p:cNvPr id="6" name="슬라이드 번호 개체 틀 5">
            <a:extLst>
              <a:ext uri="{FF2B5EF4-FFF2-40B4-BE49-F238E27FC236}">
                <a16:creationId xmlns:a16="http://schemas.microsoft.com/office/drawing/2014/main" id="{DEBBC4C3-52FC-436A-A3AE-F6A5F52B6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A3BBB8-EBE5-4A2B-AB70-89540E1C96C3}" type="slidenum">
              <a:rPr lang="ko-KR" altLang="en-US" smtClean="0">
                <a:solidFill>
                  <a:prstClr val="black">
                    <a:tint val="75000"/>
                  </a:prstClr>
                </a:solidFill>
              </a:rPr>
              <a:pPr/>
              <a:t>‹#›</a:t>
            </a:fld>
            <a:endParaRPr lang="ko-KR" altLang="en-US" dirty="0">
              <a:solidFill>
                <a:prstClr val="black">
                  <a:tint val="75000"/>
                </a:prstClr>
              </a:solidFill>
            </a:endParaRPr>
          </a:p>
        </p:txBody>
      </p:sp>
    </p:spTree>
    <p:extLst>
      <p:ext uri="{BB962C8B-B14F-4D97-AF65-F5344CB8AC3E}">
        <p14:creationId xmlns:p14="http://schemas.microsoft.com/office/powerpoint/2010/main" val="34529537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4966283" y="796954"/>
            <a:ext cx="5696124" cy="540251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D7EB52D8-023D-4E81-9586-9D518643AACE}"/>
              </a:ext>
            </a:extLst>
          </p:cNvPr>
          <p:cNvSpPr txBox="1"/>
          <p:nvPr/>
        </p:nvSpPr>
        <p:spPr>
          <a:xfrm>
            <a:off x="418683" y="1136896"/>
            <a:ext cx="2739293" cy="1151790"/>
          </a:xfrm>
          <a:prstGeom prst="rect">
            <a:avLst/>
          </a:prstGeom>
          <a:noFill/>
        </p:spPr>
        <p:txBody>
          <a:bodyPr wrap="square" rtlCol="0">
            <a:spAutoFit/>
          </a:bodyPr>
          <a:lstStyle/>
          <a:p>
            <a:pPr algn="ctr">
              <a:lnSpc>
                <a:spcPct val="150000"/>
              </a:lnSpc>
            </a:pPr>
            <a:r>
              <a:rPr lang="en-US" altLang="ko-KR" sz="1400" b="1" u="sng" dirty="0" err="1">
                <a:solidFill>
                  <a:srgbClr val="C5A48D"/>
                </a:solidFill>
                <a:latin typeface="Calibri" panose="020F0502020204030204" pitchFamily="34" charset="0"/>
                <a:cs typeface="Calibri" panose="020F0502020204030204" pitchFamily="34" charset="0"/>
              </a:rPr>
              <a:t>Jongchan</a:t>
            </a:r>
            <a:r>
              <a:rPr lang="en-US" altLang="ko-KR" sz="1400" b="1" u="sng" dirty="0">
                <a:solidFill>
                  <a:srgbClr val="C5A48D"/>
                </a:solidFill>
                <a:latin typeface="Calibri" panose="020F0502020204030204" pitchFamily="34" charset="0"/>
                <a:cs typeface="Calibri" panose="020F0502020204030204" pitchFamily="34" charset="0"/>
              </a:rPr>
              <a:t> Kim</a:t>
            </a:r>
          </a:p>
          <a:p>
            <a:pPr algn="ctr">
              <a:lnSpc>
                <a:spcPct val="250000"/>
              </a:lnSpc>
            </a:pPr>
            <a:r>
              <a:rPr lang="en-US" altLang="ko-KR" sz="1050" dirty="0">
                <a:solidFill>
                  <a:prstClr val="white"/>
                </a:solidFill>
                <a:latin typeface="Calibri" panose="020F0502020204030204" pitchFamily="34" charset="0"/>
                <a:cs typeface="Calibri" panose="020F0502020204030204" pitchFamily="34" charset="0"/>
              </a:rPr>
              <a:t>GW Data Science Master program </a:t>
            </a:r>
          </a:p>
          <a:p>
            <a:pPr algn="ctr">
              <a:lnSpc>
                <a:spcPct val="250000"/>
              </a:lnSpc>
            </a:pPr>
            <a:r>
              <a:rPr lang="en-US" altLang="ko-KR" sz="1050" dirty="0">
                <a:solidFill>
                  <a:prstClr val="white"/>
                </a:solidFill>
                <a:latin typeface="Calibri" panose="020F0502020204030204" pitchFamily="34" charset="0"/>
                <a:cs typeface="Calibri" panose="020F0502020204030204" pitchFamily="34" charset="0"/>
              </a:rPr>
              <a:t>(2020 ~ 2022)</a:t>
            </a:r>
          </a:p>
        </p:txBody>
      </p:sp>
      <p:sp>
        <p:nvSpPr>
          <p:cNvPr id="6" name="직사각형 5">
            <a:extLst>
              <a:ext uri="{FF2B5EF4-FFF2-40B4-BE49-F238E27FC236}">
                <a16:creationId xmlns:a16="http://schemas.microsoft.com/office/drawing/2014/main" id="{13F20A7C-65C8-4325-83F7-99B54500B6C6}"/>
              </a:ext>
            </a:extLst>
          </p:cNvPr>
          <p:cNvSpPr/>
          <p:nvPr/>
        </p:nvSpPr>
        <p:spPr>
          <a:xfrm>
            <a:off x="5612234" y="2720068"/>
            <a:ext cx="4731391" cy="1908215"/>
          </a:xfrm>
          <a:prstGeom prst="rect">
            <a:avLst/>
          </a:prstGeom>
          <a:solidFill>
            <a:srgbClr val="536580"/>
          </a:solidFill>
        </p:spPr>
        <p:txBody>
          <a:bodyPr wrap="square">
            <a:spAutoFit/>
          </a:bodyPr>
          <a:lstStyle/>
          <a:p>
            <a:pPr latinLnBrk="0">
              <a:defRPr/>
            </a:pPr>
            <a:r>
              <a:rPr lang="en-US" altLang="ko-KR" sz="3600" b="1" kern="0" dirty="0">
                <a:solidFill>
                  <a:prstClr val="white"/>
                </a:solidFill>
                <a:latin typeface="Calibri" panose="020F0502020204030204" pitchFamily="34" charset="0"/>
                <a:cs typeface="Calibri" panose="020F0502020204030204" pitchFamily="34" charset="0"/>
              </a:rPr>
              <a:t>COVID-19 Tracker</a:t>
            </a:r>
          </a:p>
          <a:p>
            <a:pPr latinLnBrk="0">
              <a:defRPr/>
            </a:pPr>
            <a:r>
              <a:rPr lang="en-US" altLang="ko-KR" sz="3600" b="1" kern="0" dirty="0">
                <a:solidFill>
                  <a:prstClr val="white"/>
                </a:solidFill>
                <a:latin typeface="Calibri" panose="020F0502020204030204" pitchFamily="34" charset="0"/>
                <a:cs typeface="Calibri" panose="020F0502020204030204" pitchFamily="34" charset="0"/>
              </a:rPr>
              <a:t>For 4 different GDP Groups</a:t>
            </a:r>
          </a:p>
          <a:p>
            <a:pPr latinLnBrk="0">
              <a:defRPr/>
            </a:pPr>
            <a:r>
              <a:rPr lang="en-US" altLang="ko-KR" sz="1000" kern="0" dirty="0">
                <a:solidFill>
                  <a:srgbClr val="8899B2"/>
                </a:solidFill>
                <a:latin typeface="Calibri" panose="020F0502020204030204" pitchFamily="34" charset="0"/>
                <a:cs typeface="Calibri" panose="020F0502020204030204" pitchFamily="34" charset="0"/>
              </a:rPr>
              <a:t>Over the past 5 years</a:t>
            </a:r>
          </a:p>
        </p:txBody>
      </p:sp>
      <p:sp>
        <p:nvSpPr>
          <p:cNvPr id="11" name="TextBox 10">
            <a:extLst>
              <a:ext uri="{FF2B5EF4-FFF2-40B4-BE49-F238E27FC236}">
                <a16:creationId xmlns:a16="http://schemas.microsoft.com/office/drawing/2014/main" id="{708BAC22-FF50-419F-832C-0CA9FF1F8A4D}"/>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2" name="슬라이드 번호 개체 틀 1">
            <a:extLst>
              <a:ext uri="{FF2B5EF4-FFF2-40B4-BE49-F238E27FC236}">
                <a16:creationId xmlns:a16="http://schemas.microsoft.com/office/drawing/2014/main" id="{05BBD80A-397E-48EF-9ADD-659477A4D45F}"/>
              </a:ext>
            </a:extLst>
          </p:cNvPr>
          <p:cNvSpPr>
            <a:spLocks noGrp="1"/>
          </p:cNvSpPr>
          <p:nvPr>
            <p:ph type="sldNum" sz="quarter" idx="12"/>
          </p:nvPr>
        </p:nvSpPr>
        <p:spPr/>
        <p:txBody>
          <a:bodyPr/>
          <a:lstStyle/>
          <a:p>
            <a:fld id="{92A3BBB8-EBE5-4A2B-AB70-89540E1C96C3}" type="slidenum">
              <a:rPr lang="ko-KR" altLang="en-US" smtClean="0">
                <a:solidFill>
                  <a:srgbClr val="C5A48D"/>
                </a:solidFill>
              </a:rPr>
              <a:pPr/>
              <a:t>1</a:t>
            </a:fld>
            <a:endParaRPr lang="ko-KR" altLang="en-US" dirty="0">
              <a:solidFill>
                <a:srgbClr val="C5A48D"/>
              </a:solidFill>
            </a:endParaRPr>
          </a:p>
        </p:txBody>
      </p:sp>
    </p:spTree>
    <p:extLst>
      <p:ext uri="{BB962C8B-B14F-4D97-AF65-F5344CB8AC3E}">
        <p14:creationId xmlns:p14="http://schemas.microsoft.com/office/powerpoint/2010/main" val="1374595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Conclusion</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7041D09F-4BD5-480B-9C66-61CFCE0D72A0}"/>
              </a:ext>
            </a:extLst>
          </p:cNvPr>
          <p:cNvSpPr txBox="1"/>
          <p:nvPr/>
        </p:nvSpPr>
        <p:spPr>
          <a:xfrm>
            <a:off x="4053070" y="2114819"/>
            <a:ext cx="7299813" cy="3555782"/>
          </a:xfrm>
          <a:prstGeom prst="rect">
            <a:avLst/>
          </a:prstGeom>
          <a:noFill/>
        </p:spPr>
        <p:txBody>
          <a:bodyPr wrap="square">
            <a:spAutoFit/>
          </a:bodyPr>
          <a:lstStyle/>
          <a:p>
            <a:pPr algn="just" latinLnBrk="1">
              <a:lnSpc>
                <a:spcPct val="107000"/>
              </a:lnSpc>
              <a:spcAft>
                <a:spcPts val="800"/>
              </a:spcAft>
            </a:pPr>
            <a:r>
              <a:rPr lang="en-US" altLang="ko-KR" sz="18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As daily vaccinations administered keep increasing, the gap between the rich and poor countries looks to be greater than before. </a:t>
            </a:r>
          </a:p>
          <a:p>
            <a:pPr algn="just" latinLnBrk="1">
              <a:lnSpc>
                <a:spcPct val="107000"/>
              </a:lnSpc>
              <a:spcAft>
                <a:spcPts val="800"/>
              </a:spcAft>
            </a:pPr>
            <a:endParaRPr lang="en-US" altLang="ko-KR" sz="18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a:p>
            <a:pPr algn="just" latinLnBrk="1">
              <a:lnSpc>
                <a:spcPct val="107000"/>
              </a:lnSpc>
              <a:spcAft>
                <a:spcPts val="800"/>
              </a:spcAft>
            </a:pPr>
            <a:r>
              <a:rPr lang="en-US" altLang="ko-KR" kern="100" dirty="0">
                <a:solidFill>
                  <a:schemeClr val="bg1"/>
                </a:solidFill>
                <a:latin typeface="Calibri" panose="020F0502020204030204" pitchFamily="34" charset="0"/>
                <a:ea typeface="맑은 고딕" panose="020B0503020000020004" pitchFamily="50" charset="-127"/>
                <a:cs typeface="Calibri" panose="020F0502020204030204" pitchFamily="34" charset="0"/>
              </a:rPr>
              <a:t>At the same time, the world is facing the third wave of COVID-19 increasing the chances of mutations further. </a:t>
            </a:r>
          </a:p>
          <a:p>
            <a:pPr algn="just" latinLnBrk="1">
              <a:lnSpc>
                <a:spcPct val="107000"/>
              </a:lnSpc>
              <a:spcAft>
                <a:spcPts val="800"/>
              </a:spcAft>
            </a:pPr>
            <a:endParaRPr lang="en-US" altLang="ko-KR" sz="18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a:p>
            <a:pPr algn="just" latinLnBrk="1">
              <a:lnSpc>
                <a:spcPct val="107000"/>
              </a:lnSpc>
              <a:spcAft>
                <a:spcPts val="800"/>
              </a:spcAft>
            </a:pPr>
            <a:r>
              <a:rPr lang="en-US" altLang="ko-KR" kern="100" dirty="0">
                <a:solidFill>
                  <a:schemeClr val="bg1"/>
                </a:solidFill>
                <a:latin typeface="Calibri" panose="020F0502020204030204" pitchFamily="34" charset="0"/>
                <a:ea typeface="맑은 고딕" panose="020B0503020000020004" pitchFamily="50" charset="-127"/>
                <a:cs typeface="Calibri" panose="020F0502020204030204" pitchFamily="34" charset="0"/>
              </a:rPr>
              <a:t>With these tools, we can keep track of the spread of corona virus and vaccination progress at the same time, potentially identifying the poor countries in high risk to public health. </a:t>
            </a:r>
          </a:p>
          <a:p>
            <a:pPr algn="just" latinLnBrk="1">
              <a:lnSpc>
                <a:spcPct val="107000"/>
              </a:lnSpc>
              <a:spcAft>
                <a:spcPts val="800"/>
              </a:spcAft>
            </a:pPr>
            <a:endParaRPr lang="en-US" altLang="ko-KR" sz="18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p:txBody>
      </p:sp>
      <p:cxnSp>
        <p:nvCxnSpPr>
          <p:cNvPr id="13" name="직선 연결선 12">
            <a:extLst>
              <a:ext uri="{FF2B5EF4-FFF2-40B4-BE49-F238E27FC236}">
                <a16:creationId xmlns:a16="http://schemas.microsoft.com/office/drawing/2014/main" id="{94B8CB8F-9CC4-4D68-9082-9C9E0DE58A07}"/>
              </a:ext>
            </a:extLst>
          </p:cNvPr>
          <p:cNvCxnSpPr>
            <a:cxnSpLocks/>
          </p:cNvCxnSpPr>
          <p:nvPr/>
        </p:nvCxnSpPr>
        <p:spPr>
          <a:xfrm flipH="1">
            <a:off x="6989885" y="2602523"/>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직선 연결선 21">
            <a:extLst>
              <a:ext uri="{FF2B5EF4-FFF2-40B4-BE49-F238E27FC236}">
                <a16:creationId xmlns:a16="http://schemas.microsoft.com/office/drawing/2014/main" id="{70423CD0-C4C9-4359-B0F0-06810C2E73EA}"/>
              </a:ext>
            </a:extLst>
          </p:cNvPr>
          <p:cNvCxnSpPr/>
          <p:nvPr/>
        </p:nvCxnSpPr>
        <p:spPr>
          <a:xfrm>
            <a:off x="6134683" y="4542690"/>
            <a:ext cx="297781"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C36B1336-2690-4450-952A-7987E857BB2B}"/>
              </a:ext>
            </a:extLst>
          </p:cNvPr>
          <p:cNvSpPr txBox="1"/>
          <p:nvPr/>
        </p:nvSpPr>
        <p:spPr>
          <a:xfrm>
            <a:off x="6374822" y="4412690"/>
            <a:ext cx="1577569" cy="276999"/>
          </a:xfrm>
          <a:prstGeom prst="rect">
            <a:avLst/>
          </a:prstGeom>
          <a:noFill/>
        </p:spPr>
        <p:txBody>
          <a:bodyPr wrap="square" rtlCol="0">
            <a:spAutoFit/>
          </a:bodyPr>
          <a:lstStyle/>
          <a:p>
            <a:r>
              <a:rPr lang="en-US" altLang="ko-KR" sz="1200" dirty="0">
                <a:solidFill>
                  <a:srgbClr val="536580"/>
                </a:solidFill>
              </a:rPr>
              <a:t>1.5 %</a:t>
            </a:r>
            <a:endParaRPr lang="ko-KR" altLang="en-US" sz="1200" dirty="0">
              <a:solidFill>
                <a:srgbClr val="536580"/>
              </a:solidFill>
            </a:endParaRPr>
          </a:p>
        </p:txBody>
      </p:sp>
      <p:sp>
        <p:nvSpPr>
          <p:cNvPr id="7" name="TextBox 6">
            <a:extLst>
              <a:ext uri="{FF2B5EF4-FFF2-40B4-BE49-F238E27FC236}">
                <a16:creationId xmlns:a16="http://schemas.microsoft.com/office/drawing/2014/main" id="{197AC351-145C-4C54-977F-6DDBF58FBDDC}"/>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Conclusion</a:t>
            </a:r>
          </a:p>
        </p:txBody>
      </p:sp>
      <p:sp>
        <p:nvSpPr>
          <p:cNvPr id="9" name="슬라이드 번호 개체 틀 8">
            <a:extLst>
              <a:ext uri="{FF2B5EF4-FFF2-40B4-BE49-F238E27FC236}">
                <a16:creationId xmlns:a16="http://schemas.microsoft.com/office/drawing/2014/main" id="{696D5F77-441E-4B2A-AE50-F098F2E6C043}"/>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10</a:t>
            </a:fld>
            <a:endParaRPr lang="ko-KR" altLang="en-US" dirty="0">
              <a:solidFill>
                <a:prstClr val="black">
                  <a:tint val="75000"/>
                </a:prstClr>
              </a:solidFill>
            </a:endParaRPr>
          </a:p>
        </p:txBody>
      </p:sp>
    </p:spTree>
    <p:extLst>
      <p:ext uri="{BB962C8B-B14F-4D97-AF65-F5344CB8AC3E}">
        <p14:creationId xmlns:p14="http://schemas.microsoft.com/office/powerpoint/2010/main" val="3156431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1077218"/>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DATA</a:t>
            </a:r>
          </a:p>
          <a:p>
            <a:pPr latinLnBrk="0">
              <a:defRPr/>
            </a:pPr>
            <a:r>
              <a:rPr lang="en-US" altLang="ko-KR" sz="3200" b="1" kern="0" dirty="0">
                <a:solidFill>
                  <a:prstClr val="white"/>
                </a:solidFill>
                <a:latin typeface="Calibri" panose="020F0502020204030204" pitchFamily="34" charset="0"/>
                <a:cs typeface="Calibri" panose="020F0502020204030204" pitchFamily="34" charset="0"/>
              </a:rPr>
              <a:t>SOURCE</a:t>
            </a:r>
            <a:endParaRPr lang="en-US" altLang="ko-KR" sz="2800" b="1"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D2E9F59-6940-42BE-B7DC-3BE44E29BCB2}"/>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3" name="슬라이드 번호 개체 틀 2">
            <a:extLst>
              <a:ext uri="{FF2B5EF4-FFF2-40B4-BE49-F238E27FC236}">
                <a16:creationId xmlns:a16="http://schemas.microsoft.com/office/drawing/2014/main" id="{CC92CD15-378B-41E7-A735-D71F50E20C1F}"/>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2</a:t>
            </a:fld>
            <a:endParaRPr lang="ko-KR" altLang="en-US" dirty="0">
              <a:solidFill>
                <a:prstClr val="black">
                  <a:tint val="75000"/>
                </a:prstClr>
              </a:solidFill>
            </a:endParaRPr>
          </a:p>
        </p:txBody>
      </p:sp>
      <p:sp>
        <p:nvSpPr>
          <p:cNvPr id="9" name="직사각형 8">
            <a:extLst>
              <a:ext uri="{FF2B5EF4-FFF2-40B4-BE49-F238E27FC236}">
                <a16:creationId xmlns:a16="http://schemas.microsoft.com/office/drawing/2014/main" id="{B0BCEFD8-0213-4522-8E61-E78BD8D5807E}"/>
              </a:ext>
            </a:extLst>
          </p:cNvPr>
          <p:cNvSpPr/>
          <p:nvPr/>
        </p:nvSpPr>
        <p:spPr>
          <a:xfrm>
            <a:off x="4007550" y="1535461"/>
            <a:ext cx="7663304" cy="3378104"/>
          </a:xfrm>
          <a:prstGeom prst="rect">
            <a:avLst/>
          </a:prstGeom>
        </p:spPr>
        <p:txBody>
          <a:bodyPr wrap="square">
            <a:spAutoFit/>
          </a:bodyPr>
          <a:lstStyle/>
          <a:p>
            <a:pPr>
              <a:lnSpc>
                <a:spcPct val="150000"/>
              </a:lnSpc>
            </a:pPr>
            <a:r>
              <a:rPr lang="en-US" altLang="ko-KR" sz="1600" b="1" dirty="0">
                <a:solidFill>
                  <a:schemeClr val="accent2">
                    <a:lumMod val="40000"/>
                    <a:lumOff val="60000"/>
                  </a:schemeClr>
                </a:solidFill>
                <a:latin typeface="Calibri" panose="020F0502020204030204" pitchFamily="34" charset="0"/>
                <a:cs typeface="Calibri" panose="020F0502020204030204" pitchFamily="34" charset="0"/>
              </a:rPr>
              <a:t>Our World In Data (</a:t>
            </a:r>
            <a:r>
              <a:rPr lang="en-US" altLang="ko-KR" sz="1600" b="1" dirty="0" err="1">
                <a:solidFill>
                  <a:schemeClr val="accent2">
                    <a:lumMod val="40000"/>
                    <a:lumOff val="60000"/>
                  </a:schemeClr>
                </a:solidFill>
                <a:latin typeface="Calibri" panose="020F0502020204030204" pitchFamily="34" charset="0"/>
                <a:cs typeface="Calibri" panose="020F0502020204030204" pitchFamily="34" charset="0"/>
              </a:rPr>
              <a:t>OWID</a:t>
            </a:r>
            <a:r>
              <a:rPr lang="en-US" altLang="ko-KR" sz="1600" b="1" dirty="0">
                <a:solidFill>
                  <a:schemeClr val="accent2">
                    <a:lumMod val="40000"/>
                    <a:lumOff val="60000"/>
                  </a:schemeClr>
                </a:solidFill>
                <a:latin typeface="Calibri" panose="020F0502020204030204" pitchFamily="34" charset="0"/>
                <a:cs typeface="Calibri" panose="020F0502020204030204" pitchFamily="34" charset="0"/>
              </a:rPr>
              <a:t>)</a:t>
            </a:r>
          </a:p>
          <a:p>
            <a:pPr>
              <a:lnSpc>
                <a:spcPct val="150000"/>
              </a:lnSpc>
            </a:pPr>
            <a:endParaRPr lang="en-US" altLang="ko-KR" sz="1600" b="1" dirty="0">
              <a:solidFill>
                <a:srgbClr val="C5A48D"/>
              </a:solidFill>
              <a:latin typeface="Calibri" panose="020F0502020204030204" pitchFamily="34" charset="0"/>
              <a:cs typeface="Calibri" panose="020F0502020204030204" pitchFamily="34" charset="0"/>
            </a:endParaRPr>
          </a:p>
          <a:p>
            <a:pPr>
              <a:lnSpc>
                <a:spcPct val="150000"/>
              </a:lnSpc>
            </a:pPr>
            <a:r>
              <a:rPr lang="en-US" altLang="ko-KR" sz="1600" b="1" dirty="0">
                <a:solidFill>
                  <a:srgbClr val="C5A48D"/>
                </a:solidFill>
                <a:latin typeface="Calibri" panose="020F0502020204030204" pitchFamily="34" charset="0"/>
                <a:cs typeface="Calibri" panose="020F0502020204030204" pitchFamily="34" charset="0"/>
              </a:rPr>
              <a:t>- </a:t>
            </a:r>
            <a:r>
              <a:rPr lang="en-US" altLang="ko-KR" sz="1600" dirty="0">
                <a:solidFill>
                  <a:schemeClr val="bg1"/>
                </a:solidFill>
                <a:latin typeface="Calibri" panose="020F0502020204030204" pitchFamily="34" charset="0"/>
                <a:cs typeface="Calibri" panose="020F0502020204030204" pitchFamily="34" charset="0"/>
              </a:rPr>
              <a:t>Downloaded in the form of CSV and JSON files</a:t>
            </a:r>
          </a:p>
          <a:p>
            <a:pPr>
              <a:lnSpc>
                <a:spcPct val="150000"/>
              </a:lnSpc>
            </a:pPr>
            <a:endParaRPr lang="en-US" altLang="ko-KR" sz="1600" dirty="0">
              <a:solidFill>
                <a:prstClr val="white"/>
              </a:solidFill>
              <a:latin typeface="Calibri" panose="020F0502020204030204" pitchFamily="34" charset="0"/>
              <a:cs typeface="Calibri" panose="020F0502020204030204" pitchFamily="34" charset="0"/>
            </a:endParaRPr>
          </a:p>
          <a:p>
            <a:pPr>
              <a:lnSpc>
                <a:spcPct val="150000"/>
              </a:lnSpc>
            </a:pPr>
            <a:r>
              <a:rPr lang="en-US" altLang="ko-KR" sz="1600" b="1" dirty="0">
                <a:solidFill>
                  <a:srgbClr val="C5A48D"/>
                </a:solidFill>
                <a:latin typeface="Calibri" panose="020F0502020204030204" pitchFamily="34" charset="0"/>
                <a:cs typeface="Calibri" panose="020F0502020204030204" pitchFamily="34" charset="0"/>
              </a:rPr>
              <a:t>- </a:t>
            </a:r>
            <a:r>
              <a:rPr lang="en-US" altLang="ko-KR" sz="1600" dirty="0">
                <a:solidFill>
                  <a:schemeClr val="bg1"/>
                </a:solidFill>
                <a:latin typeface="Calibri" panose="020F0502020204030204" pitchFamily="34" charset="0"/>
                <a:cs typeface="Calibri" panose="020F0502020204030204" pitchFamily="34" charset="0"/>
              </a:rPr>
              <a:t>Collected by the Our World in Data team from official reports and a variety of sources including United Nations and World Bank. </a:t>
            </a:r>
            <a:endParaRPr lang="en-US" altLang="ko-KR" sz="1600" b="1" dirty="0">
              <a:solidFill>
                <a:schemeClr val="bg1"/>
              </a:solidFill>
              <a:latin typeface="Calibri" panose="020F0502020204030204" pitchFamily="34" charset="0"/>
              <a:cs typeface="Calibri" panose="020F0502020204030204" pitchFamily="34" charset="0"/>
            </a:endParaRPr>
          </a:p>
          <a:p>
            <a:pPr>
              <a:lnSpc>
                <a:spcPct val="150000"/>
              </a:lnSpc>
            </a:pPr>
            <a:endParaRPr lang="en-US" altLang="ko-KR" sz="1600" dirty="0">
              <a:solidFill>
                <a:prstClr val="white"/>
              </a:solidFill>
              <a:latin typeface="Calibri" panose="020F0502020204030204" pitchFamily="34" charset="0"/>
              <a:cs typeface="Calibri" panose="020F0502020204030204" pitchFamily="34" charset="0"/>
            </a:endParaRPr>
          </a:p>
          <a:p>
            <a:pPr>
              <a:lnSpc>
                <a:spcPct val="150000"/>
              </a:lnSpc>
            </a:pPr>
            <a:r>
              <a:rPr lang="en-US" altLang="ko-KR" sz="1600" dirty="0">
                <a:solidFill>
                  <a:prstClr val="white"/>
                </a:solidFill>
                <a:latin typeface="Calibri" panose="020F0502020204030204" pitchFamily="34" charset="0"/>
                <a:cs typeface="Calibri" panose="020F0502020204030204" pitchFamily="34" charset="0"/>
              </a:rPr>
              <a:t>-  </a:t>
            </a:r>
            <a:r>
              <a:rPr lang="en-US" altLang="ko-KR" sz="1600" b="1" dirty="0">
                <a:solidFill>
                  <a:prstClr val="white"/>
                </a:solidFill>
                <a:latin typeface="Calibri" panose="020F0502020204030204" pitchFamily="34" charset="0"/>
                <a:cs typeface="Calibri" panose="020F0502020204030204" pitchFamily="34" charset="0"/>
              </a:rPr>
              <a:t>Source of Data </a:t>
            </a:r>
            <a:r>
              <a:rPr lang="en-US" altLang="ko-KR" sz="1600" dirty="0">
                <a:solidFill>
                  <a:prstClr val="white"/>
                </a:solidFill>
                <a:latin typeface="Calibri" panose="020F0502020204030204" pitchFamily="34" charset="0"/>
                <a:cs typeface="Calibri" panose="020F0502020204030204" pitchFamily="34" charset="0"/>
              </a:rPr>
              <a:t>: https://</a:t>
            </a:r>
            <a:r>
              <a:rPr lang="en-US" altLang="ko-KR" sz="1600" dirty="0" err="1">
                <a:solidFill>
                  <a:prstClr val="white"/>
                </a:solidFill>
                <a:latin typeface="Calibri" panose="020F0502020204030204" pitchFamily="34" charset="0"/>
                <a:cs typeface="Calibri" panose="020F0502020204030204" pitchFamily="34" charset="0"/>
              </a:rPr>
              <a:t>github.com</a:t>
            </a:r>
            <a:r>
              <a:rPr lang="en-US" altLang="ko-KR" sz="1600" dirty="0">
                <a:solidFill>
                  <a:prstClr val="white"/>
                </a:solidFill>
                <a:latin typeface="Calibri" panose="020F0502020204030204" pitchFamily="34" charset="0"/>
                <a:cs typeface="Calibri" panose="020F0502020204030204" pitchFamily="34" charset="0"/>
              </a:rPr>
              <a:t>/</a:t>
            </a:r>
            <a:r>
              <a:rPr lang="en-US" altLang="ko-KR" sz="1600" dirty="0" err="1">
                <a:solidFill>
                  <a:prstClr val="white"/>
                </a:solidFill>
                <a:latin typeface="Calibri" panose="020F0502020204030204" pitchFamily="34" charset="0"/>
                <a:cs typeface="Calibri" panose="020F0502020204030204" pitchFamily="34" charset="0"/>
              </a:rPr>
              <a:t>owid</a:t>
            </a:r>
            <a:r>
              <a:rPr lang="en-US" altLang="ko-KR" sz="1600" dirty="0">
                <a:solidFill>
                  <a:prstClr val="white"/>
                </a:solidFill>
                <a:latin typeface="Calibri" panose="020F0502020204030204" pitchFamily="34" charset="0"/>
                <a:cs typeface="Calibri" panose="020F0502020204030204" pitchFamily="34" charset="0"/>
              </a:rPr>
              <a:t>/</a:t>
            </a:r>
            <a:r>
              <a:rPr lang="en-US" altLang="ko-KR" sz="1600" dirty="0" err="1">
                <a:solidFill>
                  <a:prstClr val="white"/>
                </a:solidFill>
                <a:latin typeface="Calibri" panose="020F0502020204030204" pitchFamily="34" charset="0"/>
                <a:cs typeface="Calibri" panose="020F0502020204030204" pitchFamily="34" charset="0"/>
              </a:rPr>
              <a:t>covid-19</a:t>
            </a:r>
            <a:r>
              <a:rPr lang="en-US" altLang="ko-KR" sz="1600" dirty="0">
                <a:solidFill>
                  <a:prstClr val="white"/>
                </a:solidFill>
                <a:latin typeface="Calibri" panose="020F0502020204030204" pitchFamily="34" charset="0"/>
                <a:cs typeface="Calibri" panose="020F0502020204030204" pitchFamily="34" charset="0"/>
              </a:rPr>
              <a:t>-data/tree/master/public/data</a:t>
            </a:r>
          </a:p>
          <a:p>
            <a:pPr>
              <a:lnSpc>
                <a:spcPct val="150000"/>
              </a:lnSpc>
            </a:pPr>
            <a:endParaRPr lang="en-US" altLang="ko-KR" sz="1600" dirty="0">
              <a:solidFill>
                <a:prstClr val="white"/>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32701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10772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3200" b="1" i="0" u="none" strike="noStrike" kern="0" cap="none" spc="0" normalizeH="0" baseline="0" noProof="0" dirty="0">
                <a:ln>
                  <a:noFill/>
                </a:ln>
                <a:solidFill>
                  <a:prstClr val="white"/>
                </a:solidFill>
                <a:effectLst/>
                <a:uLnTx/>
                <a:uFillTx/>
                <a:latin typeface="Calibri" panose="020F0502020204030204" pitchFamily="34" charset="0"/>
                <a:ea typeface="맑은 고딕" panose="020B0503020000020004" pitchFamily="50" charset="-127"/>
                <a:cs typeface="Calibri" panose="020F0502020204030204" pitchFamily="34" charset="0"/>
              </a:rPr>
              <a:t>DATA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3200" b="1" i="0" u="none" strike="noStrike" kern="0" cap="none" spc="0" normalizeH="0" baseline="0" noProof="0" dirty="0">
                <a:ln>
                  <a:noFill/>
                </a:ln>
                <a:solidFill>
                  <a:prstClr val="white"/>
                </a:solidFill>
                <a:effectLst/>
                <a:uLnTx/>
                <a:uFillTx/>
                <a:latin typeface="Calibri" panose="020F0502020204030204" pitchFamily="34" charset="0"/>
                <a:ea typeface="맑은 고딕" panose="020B0503020000020004" pitchFamily="50" charset="-127"/>
                <a:cs typeface="Calibri" panose="020F0502020204030204" pitchFamily="34" charset="0"/>
              </a:rPr>
              <a:t>CLEANSING</a:t>
            </a:r>
            <a:endParaRPr kumimoji="0" lang="en-US" altLang="ko-KR" sz="2800" b="1" i="0" u="none" strike="noStrike" kern="0" cap="none" spc="0" normalizeH="0" baseline="0" noProof="0" dirty="0">
              <a:ln>
                <a:noFill/>
              </a:ln>
              <a:solidFill>
                <a:prstClr val="white"/>
              </a:solidFill>
              <a:effectLst/>
              <a:uLnTx/>
              <a:uFillTx/>
              <a:latin typeface="Calibri" panose="020F0502020204030204" pitchFamily="34" charset="0"/>
              <a:ea typeface="맑은 고딕" panose="020B0503020000020004" pitchFamily="50" charset="-127"/>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2" name="직사각형 1">
            <a:extLst>
              <a:ext uri="{FF2B5EF4-FFF2-40B4-BE49-F238E27FC236}">
                <a16:creationId xmlns:a16="http://schemas.microsoft.com/office/drawing/2014/main" id="{C0B686D4-81C9-4AA9-9312-42A46A229555}"/>
              </a:ext>
            </a:extLst>
          </p:cNvPr>
          <p:cNvSpPr/>
          <p:nvPr/>
        </p:nvSpPr>
        <p:spPr>
          <a:xfrm>
            <a:off x="4212474" y="2155610"/>
            <a:ext cx="7560842" cy="2639441"/>
          </a:xfrm>
          <a:prstGeom prst="rect">
            <a:avLst/>
          </a:prstGeom>
        </p:spPr>
        <p:txBody>
          <a:bodyPr wrap="square">
            <a:spAutoFit/>
          </a:bodyPr>
          <a:lstStyle/>
          <a:p>
            <a:pPr>
              <a:lnSpc>
                <a:spcPct val="150000"/>
              </a:lnSpc>
            </a:pPr>
            <a:r>
              <a:rPr lang="en-US" altLang="ko-KR" sz="1600" b="1" dirty="0">
                <a:solidFill>
                  <a:srgbClr val="C5A48D"/>
                </a:solidFill>
                <a:latin typeface="Calibri" panose="020F0502020204030204" pitchFamily="34" charset="0"/>
                <a:cs typeface="Calibri" panose="020F0502020204030204" pitchFamily="34" charset="0"/>
              </a:rPr>
              <a:t>Step 1. Select metrics of interest</a:t>
            </a:r>
          </a:p>
          <a:p>
            <a:pPr>
              <a:lnSpc>
                <a:spcPct val="150000"/>
              </a:lnSpc>
            </a:pPr>
            <a:endParaRPr lang="en-US" altLang="ko-KR" sz="1600" dirty="0">
              <a:solidFill>
                <a:prstClr val="white"/>
              </a:solidFill>
              <a:latin typeface="Calibri" panose="020F0502020204030204" pitchFamily="34" charset="0"/>
              <a:cs typeface="Calibri" panose="020F0502020204030204" pitchFamily="34" charset="0"/>
            </a:endParaRPr>
          </a:p>
          <a:p>
            <a:pPr>
              <a:lnSpc>
                <a:spcPct val="150000"/>
              </a:lnSpc>
            </a:pPr>
            <a:r>
              <a:rPr lang="en-US" altLang="ko-KR" sz="1600" dirty="0">
                <a:solidFill>
                  <a:prstClr val="white"/>
                </a:solidFill>
                <a:latin typeface="Calibri" panose="020F0502020204030204" pitchFamily="34" charset="0"/>
                <a:cs typeface="Calibri" panose="020F0502020204030204" pitchFamily="34" charset="0"/>
              </a:rPr>
              <a:t>• Metrics: "total_cases","new_cases","</a:t>
            </a:r>
            <a:r>
              <a:rPr lang="en-US" altLang="ko-KR" sz="1600" dirty="0" err="1">
                <a:solidFill>
                  <a:prstClr val="white"/>
                </a:solidFill>
                <a:latin typeface="Calibri" panose="020F0502020204030204" pitchFamily="34" charset="0"/>
                <a:cs typeface="Calibri" panose="020F0502020204030204" pitchFamily="34" charset="0"/>
              </a:rPr>
              <a:t>new_cases_smoothed</a:t>
            </a:r>
            <a:r>
              <a:rPr lang="en-US" altLang="ko-KR" sz="1600" dirty="0">
                <a:solidFill>
                  <a:prstClr val="white"/>
                </a:solidFill>
                <a:latin typeface="Calibri" panose="020F0502020204030204" pitchFamily="34" charset="0"/>
                <a:cs typeface="Calibri" panose="020F0502020204030204" pitchFamily="34" charset="0"/>
              </a:rPr>
              <a:t>“ etc.</a:t>
            </a:r>
          </a:p>
          <a:p>
            <a:pPr>
              <a:lnSpc>
                <a:spcPct val="150000"/>
              </a:lnSpc>
            </a:pPr>
            <a:endParaRPr lang="en-US" altLang="ko-KR" sz="1600" b="1" dirty="0">
              <a:solidFill>
                <a:prstClr val="white"/>
              </a:solidFill>
              <a:latin typeface="Calibri" panose="020F0502020204030204" pitchFamily="34" charset="0"/>
              <a:cs typeface="Calibri" panose="020F0502020204030204" pitchFamily="34" charset="0"/>
            </a:endParaRPr>
          </a:p>
          <a:p>
            <a:pPr>
              <a:lnSpc>
                <a:spcPct val="150000"/>
              </a:lnSpc>
            </a:pPr>
            <a:r>
              <a:rPr lang="en-US" altLang="ko-KR" sz="1600" b="1" dirty="0">
                <a:solidFill>
                  <a:srgbClr val="C5A48D"/>
                </a:solidFill>
                <a:latin typeface="Calibri" panose="020F0502020204030204" pitchFamily="34" charset="0"/>
                <a:cs typeface="Calibri" panose="020F0502020204030204" pitchFamily="34" charset="0"/>
              </a:rPr>
              <a:t>Step 2. Create a dictionary ( Key : date, Value: metrics )</a:t>
            </a:r>
            <a:endParaRPr lang="en-US" altLang="ko-KR" sz="1600" b="1" dirty="0">
              <a:solidFill>
                <a:prstClr val="white"/>
              </a:solidFill>
              <a:latin typeface="Calibri" panose="020F0502020204030204" pitchFamily="34" charset="0"/>
              <a:cs typeface="Calibri" panose="020F0502020204030204" pitchFamily="34" charset="0"/>
            </a:endParaRPr>
          </a:p>
          <a:p>
            <a:pPr>
              <a:lnSpc>
                <a:spcPct val="150000"/>
              </a:lnSpc>
            </a:pPr>
            <a:r>
              <a:rPr lang="en-US" altLang="ko-KR" sz="1600" dirty="0">
                <a:solidFill>
                  <a:prstClr val="white"/>
                </a:solidFill>
                <a:latin typeface="Calibri" panose="020F0502020204030204" pitchFamily="34" charset="0"/>
                <a:cs typeface="Calibri" panose="020F0502020204030204" pitchFamily="34" charset="0"/>
              </a:rPr>
              <a:t>• By using dictionary(object) instead of list, it improved the searching performance</a:t>
            </a:r>
          </a:p>
          <a:p>
            <a:pPr>
              <a:lnSpc>
                <a:spcPct val="150000"/>
              </a:lnSpc>
            </a:pPr>
            <a:r>
              <a:rPr lang="en-US" altLang="ko-KR" sz="1600" dirty="0">
                <a:solidFill>
                  <a:prstClr val="white"/>
                </a:solidFill>
                <a:latin typeface="Calibri" panose="020F0502020204030204" pitchFamily="34" charset="0"/>
                <a:cs typeface="Calibri" panose="020F0502020204030204" pitchFamily="34" charset="0"/>
              </a:rPr>
              <a:t>   when hovering mouse over the graph. </a:t>
            </a:r>
          </a:p>
        </p:txBody>
      </p:sp>
      <p:sp>
        <p:nvSpPr>
          <p:cNvPr id="4" name="TextBox 3">
            <a:extLst>
              <a:ext uri="{FF2B5EF4-FFF2-40B4-BE49-F238E27FC236}">
                <a16:creationId xmlns:a16="http://schemas.microsoft.com/office/drawing/2014/main" id="{4AC78A3E-2280-46A3-A80F-E076610F8CDA}"/>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5" name="슬라이드 번호 개체 틀 4">
            <a:extLst>
              <a:ext uri="{FF2B5EF4-FFF2-40B4-BE49-F238E27FC236}">
                <a16:creationId xmlns:a16="http://schemas.microsoft.com/office/drawing/2014/main" id="{672D6D9D-0617-471E-BEE5-239804986C57}"/>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3</a:t>
            </a:fld>
            <a:endParaRPr lang="ko-KR" altLang="en-US" dirty="0">
              <a:solidFill>
                <a:prstClr val="black">
                  <a:tint val="75000"/>
                </a:prstClr>
              </a:solidFill>
            </a:endParaRPr>
          </a:p>
        </p:txBody>
      </p:sp>
    </p:spTree>
    <p:extLst>
      <p:ext uri="{BB962C8B-B14F-4D97-AF65-F5344CB8AC3E}">
        <p14:creationId xmlns:p14="http://schemas.microsoft.com/office/powerpoint/2010/main" val="3642277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26" name="타원 25">
            <a:extLst>
              <a:ext uri="{FF2B5EF4-FFF2-40B4-BE49-F238E27FC236}">
                <a16:creationId xmlns:a16="http://schemas.microsoft.com/office/drawing/2014/main" id="{BA87F61E-865D-4273-B580-A4B79DB91846}"/>
              </a:ext>
            </a:extLst>
          </p:cNvPr>
          <p:cNvSpPr/>
          <p:nvPr/>
        </p:nvSpPr>
        <p:spPr>
          <a:xfrm>
            <a:off x="8528540" y="4633544"/>
            <a:ext cx="281615" cy="263770"/>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타원 27">
            <a:extLst>
              <a:ext uri="{FF2B5EF4-FFF2-40B4-BE49-F238E27FC236}">
                <a16:creationId xmlns:a16="http://schemas.microsoft.com/office/drawing/2014/main" id="{DB1DBF15-8942-44CA-9772-9E7F90ECBB0C}"/>
              </a:ext>
            </a:extLst>
          </p:cNvPr>
          <p:cNvSpPr/>
          <p:nvPr/>
        </p:nvSpPr>
        <p:spPr>
          <a:xfrm rot="1476061">
            <a:off x="5540621" y="2588404"/>
            <a:ext cx="763224" cy="2010859"/>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 name="타원 2">
            <a:extLst>
              <a:ext uri="{FF2B5EF4-FFF2-40B4-BE49-F238E27FC236}">
                <a16:creationId xmlns:a16="http://schemas.microsoft.com/office/drawing/2014/main" id="{74E1446E-B024-4C81-9544-1DFAC947D4C7}"/>
              </a:ext>
            </a:extLst>
          </p:cNvPr>
          <p:cNvSpPr/>
          <p:nvPr/>
        </p:nvSpPr>
        <p:spPr>
          <a:xfrm rot="3206490">
            <a:off x="8631928" y="3006864"/>
            <a:ext cx="1916200" cy="1803082"/>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TextBox 4">
            <a:extLst>
              <a:ext uri="{FF2B5EF4-FFF2-40B4-BE49-F238E27FC236}">
                <a16:creationId xmlns:a16="http://schemas.microsoft.com/office/drawing/2014/main" id="{CFEEA681-5198-498F-A2CF-0297232D611A}"/>
              </a:ext>
            </a:extLst>
          </p:cNvPr>
          <p:cNvSpPr txBox="1"/>
          <p:nvPr/>
        </p:nvSpPr>
        <p:spPr>
          <a:xfrm>
            <a:off x="5654734" y="3429000"/>
            <a:ext cx="518746" cy="276999"/>
          </a:xfrm>
          <a:prstGeom prst="rect">
            <a:avLst/>
          </a:prstGeom>
          <a:noFill/>
        </p:spPr>
        <p:txBody>
          <a:bodyPr wrap="square" rtlCol="0">
            <a:spAutoFit/>
          </a:bodyPr>
          <a:lstStyle/>
          <a:p>
            <a:r>
              <a:rPr lang="en-US" altLang="ko-KR" sz="1200" dirty="0">
                <a:solidFill>
                  <a:srgbClr val="536580"/>
                </a:solidFill>
              </a:rPr>
              <a:t>High</a:t>
            </a:r>
            <a:endParaRPr lang="ko-KR" altLang="en-US" sz="1200" dirty="0">
              <a:solidFill>
                <a:srgbClr val="536580"/>
              </a:solidFill>
            </a:endParaRPr>
          </a:p>
        </p:txBody>
      </p:sp>
      <p:sp>
        <p:nvSpPr>
          <p:cNvPr id="7" name="TextBox 6">
            <a:extLst>
              <a:ext uri="{FF2B5EF4-FFF2-40B4-BE49-F238E27FC236}">
                <a16:creationId xmlns:a16="http://schemas.microsoft.com/office/drawing/2014/main" id="{8D498F24-8592-4842-A352-61372743E4BF}"/>
              </a:ext>
            </a:extLst>
          </p:cNvPr>
          <p:cNvSpPr txBox="1"/>
          <p:nvPr/>
        </p:nvSpPr>
        <p:spPr>
          <a:xfrm>
            <a:off x="9254090" y="3776337"/>
            <a:ext cx="883441" cy="276999"/>
          </a:xfrm>
          <a:prstGeom prst="rect">
            <a:avLst/>
          </a:prstGeom>
          <a:noFill/>
        </p:spPr>
        <p:txBody>
          <a:bodyPr wrap="square" rtlCol="0">
            <a:spAutoFit/>
          </a:bodyPr>
          <a:lstStyle/>
          <a:p>
            <a:r>
              <a:rPr lang="en-US" altLang="ko-KR" sz="1200" dirty="0">
                <a:solidFill>
                  <a:srgbClr val="536580"/>
                </a:solidFill>
              </a:rPr>
              <a:t>Middle</a:t>
            </a:r>
            <a:endParaRPr lang="ko-KR" altLang="en-US" sz="1200" dirty="0">
              <a:solidFill>
                <a:srgbClr val="536580"/>
              </a:solidFill>
            </a:endParaRPr>
          </a:p>
        </p:txBody>
      </p:sp>
      <p:sp>
        <p:nvSpPr>
          <p:cNvPr id="9" name="TextBox 8">
            <a:extLst>
              <a:ext uri="{FF2B5EF4-FFF2-40B4-BE49-F238E27FC236}">
                <a16:creationId xmlns:a16="http://schemas.microsoft.com/office/drawing/2014/main" id="{67B435E5-0042-4A00-93F3-1AC687351804}"/>
              </a:ext>
            </a:extLst>
          </p:cNvPr>
          <p:cNvSpPr txBox="1"/>
          <p:nvPr/>
        </p:nvSpPr>
        <p:spPr>
          <a:xfrm>
            <a:off x="8227626" y="4414484"/>
            <a:ext cx="883441" cy="276999"/>
          </a:xfrm>
          <a:prstGeom prst="rect">
            <a:avLst/>
          </a:prstGeom>
          <a:noFill/>
        </p:spPr>
        <p:txBody>
          <a:bodyPr wrap="square" rtlCol="0">
            <a:spAutoFit/>
          </a:bodyPr>
          <a:lstStyle/>
          <a:p>
            <a:r>
              <a:rPr lang="en-US" altLang="ko-KR" sz="1200" dirty="0">
                <a:solidFill>
                  <a:srgbClr val="536580"/>
                </a:solidFill>
              </a:rPr>
              <a:t>Low</a:t>
            </a:r>
            <a:endParaRPr lang="ko-KR" altLang="en-US" sz="1200" dirty="0">
              <a:solidFill>
                <a:srgbClr val="536580"/>
              </a:solidFill>
            </a:endParaRPr>
          </a:p>
        </p:txBody>
      </p:sp>
      <p:sp>
        <p:nvSpPr>
          <p:cNvPr id="11" name="TextBox 10">
            <a:extLst>
              <a:ext uri="{FF2B5EF4-FFF2-40B4-BE49-F238E27FC236}">
                <a16:creationId xmlns:a16="http://schemas.microsoft.com/office/drawing/2014/main" id="{FBAE3664-FC22-4C5F-B693-B2D10FA2AF5E}"/>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12" name="슬라이드 번호 개체 틀 11">
            <a:extLst>
              <a:ext uri="{FF2B5EF4-FFF2-40B4-BE49-F238E27FC236}">
                <a16:creationId xmlns:a16="http://schemas.microsoft.com/office/drawing/2014/main" id="{440FF4E2-AD92-4181-82B5-E2945A750596}"/>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4</a:t>
            </a:fld>
            <a:endParaRPr lang="ko-KR" altLang="en-US" dirty="0">
              <a:solidFill>
                <a:prstClr val="black">
                  <a:tint val="75000"/>
                </a:prstClr>
              </a:solidFill>
            </a:endParaRPr>
          </a:p>
        </p:txBody>
      </p:sp>
      <p:sp>
        <p:nvSpPr>
          <p:cNvPr id="18" name="TextBox 17">
            <a:extLst>
              <a:ext uri="{FF2B5EF4-FFF2-40B4-BE49-F238E27FC236}">
                <a16:creationId xmlns:a16="http://schemas.microsoft.com/office/drawing/2014/main" id="{7CD5B3DE-4E5E-4EF5-B7C3-198667FADD05}"/>
              </a:ext>
            </a:extLst>
          </p:cNvPr>
          <p:cNvSpPr txBox="1"/>
          <p:nvPr/>
        </p:nvSpPr>
        <p:spPr>
          <a:xfrm>
            <a:off x="3876832" y="1216134"/>
            <a:ext cx="7995303" cy="5035353"/>
          </a:xfrm>
          <a:prstGeom prst="rect">
            <a:avLst/>
          </a:prstGeom>
          <a:noFill/>
        </p:spPr>
        <p:txBody>
          <a:bodyPr wrap="square">
            <a:spAutoFit/>
          </a:bodyPr>
          <a:lstStyle/>
          <a:p>
            <a:pPr>
              <a:lnSpc>
                <a:spcPct val="150000"/>
              </a:lnSpc>
            </a:pPr>
            <a:r>
              <a:rPr lang="en-US" altLang="ko-KR" sz="1800" b="1" dirty="0">
                <a:solidFill>
                  <a:schemeClr val="accent2">
                    <a:lumMod val="40000"/>
                    <a:lumOff val="60000"/>
                  </a:schemeClr>
                </a:solidFill>
                <a:latin typeface="Calibri" panose="020F0502020204030204" pitchFamily="34" charset="0"/>
                <a:cs typeface="Calibri" panose="020F0502020204030204" pitchFamily="34" charset="0"/>
              </a:rPr>
              <a:t>Background</a:t>
            </a:r>
          </a:p>
          <a:p>
            <a:pPr>
              <a:lnSpc>
                <a:spcPct val="150000"/>
              </a:lnSpc>
            </a:pPr>
            <a:endParaRPr lang="en-US" altLang="ko-KR" b="1" dirty="0">
              <a:solidFill>
                <a:srgbClr val="C5A48D"/>
              </a:solidFill>
              <a:latin typeface="Calibri" panose="020F0502020204030204" pitchFamily="34" charset="0"/>
              <a:cs typeface="Calibri" panose="020F0502020204030204" pitchFamily="34" charset="0"/>
            </a:endParaRPr>
          </a:p>
          <a:p>
            <a:pPr>
              <a:lnSpc>
                <a:spcPct val="150000"/>
              </a:lnSpc>
            </a:pPr>
            <a:r>
              <a:rPr lang="en-US" altLang="ko-KR" sz="1800" b="1" dirty="0">
                <a:solidFill>
                  <a:srgbClr val="C5A48D"/>
                </a:solidFill>
                <a:latin typeface="Calibri" panose="020F0502020204030204" pitchFamily="34" charset="0"/>
                <a:cs typeface="Calibri" panose="020F0502020204030204" pitchFamily="34" charset="0"/>
              </a:rPr>
              <a:t>As gap between rich and poor country in vaccination and COVID-19 cases become large, It’s getting hard to keep track of countries with low GDP.</a:t>
            </a:r>
          </a:p>
          <a:p>
            <a:pPr>
              <a:lnSpc>
                <a:spcPct val="150000"/>
              </a:lnSpc>
            </a:pPr>
            <a:endParaRPr lang="en-US" altLang="ko-KR" b="1" dirty="0">
              <a:solidFill>
                <a:schemeClr val="accent2">
                  <a:lumMod val="40000"/>
                  <a:lumOff val="60000"/>
                </a:schemeClr>
              </a:solidFill>
              <a:latin typeface="Calibri" panose="020F0502020204030204" pitchFamily="34" charset="0"/>
              <a:cs typeface="Calibri" panose="020F0502020204030204" pitchFamily="34" charset="0"/>
            </a:endParaRPr>
          </a:p>
          <a:p>
            <a:pPr>
              <a:lnSpc>
                <a:spcPct val="150000"/>
              </a:lnSpc>
            </a:pPr>
            <a:endParaRPr lang="en-US" altLang="ko-KR" b="1" dirty="0">
              <a:solidFill>
                <a:schemeClr val="accent2">
                  <a:lumMod val="40000"/>
                  <a:lumOff val="60000"/>
                </a:schemeClr>
              </a:solidFill>
              <a:latin typeface="Calibri" panose="020F0502020204030204" pitchFamily="34" charset="0"/>
              <a:cs typeface="Calibri" panose="020F0502020204030204" pitchFamily="34" charset="0"/>
            </a:endParaRPr>
          </a:p>
          <a:p>
            <a:pPr>
              <a:lnSpc>
                <a:spcPct val="150000"/>
              </a:lnSpc>
            </a:pPr>
            <a:r>
              <a:rPr lang="en-US" altLang="ko-KR" sz="1800" b="1" dirty="0">
                <a:solidFill>
                  <a:schemeClr val="accent2">
                    <a:lumMod val="40000"/>
                    <a:lumOff val="60000"/>
                  </a:schemeClr>
                </a:solidFill>
                <a:latin typeface="Calibri" panose="020F0502020204030204" pitchFamily="34" charset="0"/>
                <a:cs typeface="Calibri" panose="020F0502020204030204" pitchFamily="34" charset="0"/>
              </a:rPr>
              <a:t>Goal </a:t>
            </a:r>
          </a:p>
          <a:p>
            <a:pPr>
              <a:lnSpc>
                <a:spcPct val="150000"/>
              </a:lnSpc>
            </a:pPr>
            <a:endParaRPr lang="en-US" altLang="ko-KR" b="1" dirty="0">
              <a:solidFill>
                <a:schemeClr val="accent2">
                  <a:lumMod val="40000"/>
                  <a:lumOff val="60000"/>
                </a:schemeClr>
              </a:solidFill>
              <a:latin typeface="Calibri" panose="020F0502020204030204" pitchFamily="34" charset="0"/>
              <a:cs typeface="Calibri" panose="020F0502020204030204" pitchFamily="34" charset="0"/>
            </a:endParaRPr>
          </a:p>
          <a:p>
            <a:pPr>
              <a:lnSpc>
                <a:spcPct val="150000"/>
              </a:lnSpc>
            </a:pPr>
            <a:r>
              <a:rPr lang="en-US" altLang="ko-KR" sz="1800" b="1" dirty="0">
                <a:solidFill>
                  <a:srgbClr val="C5A48D"/>
                </a:solidFill>
                <a:latin typeface="Calibri" panose="020F0502020204030204" pitchFamily="34" charset="0"/>
                <a:cs typeface="Calibri" panose="020F0502020204030204" pitchFamily="34" charset="0"/>
              </a:rPr>
              <a:t>To build a tool that helps to be able to keep track of and compare the spread of the virus and vaccinations progress within or between 4 different GDP groups.</a:t>
            </a:r>
          </a:p>
          <a:p>
            <a:pPr>
              <a:lnSpc>
                <a:spcPct val="150000"/>
              </a:lnSpc>
            </a:pPr>
            <a:endParaRPr lang="en-US" altLang="ko-KR" b="1" dirty="0">
              <a:solidFill>
                <a:schemeClr val="accent2">
                  <a:lumMod val="40000"/>
                  <a:lumOff val="60000"/>
                </a:schemeClr>
              </a:solidFill>
              <a:latin typeface="Calibri" panose="020F0502020204030204" pitchFamily="34" charset="0"/>
              <a:cs typeface="Calibri" panose="020F0502020204030204" pitchFamily="34" charset="0"/>
            </a:endParaRPr>
          </a:p>
          <a:p>
            <a:pPr>
              <a:lnSpc>
                <a:spcPct val="150000"/>
              </a:lnSpc>
            </a:pPr>
            <a:endParaRPr lang="en-US" altLang="ko-KR" sz="1800" b="1" dirty="0">
              <a:solidFill>
                <a:srgbClr val="C5A48D"/>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055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25" name="직사각형 124">
            <a:extLst>
              <a:ext uri="{FF2B5EF4-FFF2-40B4-BE49-F238E27FC236}">
                <a16:creationId xmlns:a16="http://schemas.microsoft.com/office/drawing/2014/main" id="{66AB621D-27D5-4A48-A756-219E242A8039}"/>
              </a:ext>
            </a:extLst>
          </p:cNvPr>
          <p:cNvSpPr/>
          <p:nvPr/>
        </p:nvSpPr>
        <p:spPr>
          <a:xfrm>
            <a:off x="4128502" y="1045108"/>
            <a:ext cx="6584239" cy="589072"/>
          </a:xfrm>
          <a:prstGeom prst="rect">
            <a:avLst/>
          </a:prstGeom>
        </p:spPr>
        <p:txBody>
          <a:bodyPr wrap="square">
            <a:spAutoFit/>
          </a:bodyPr>
          <a:lstStyle/>
          <a:p>
            <a:pPr>
              <a:lnSpc>
                <a:spcPct val="150000"/>
              </a:lnSpc>
            </a:pPr>
            <a:r>
              <a:rPr lang="en-US" altLang="ko-KR" sz="2400" b="1" dirty="0">
                <a:solidFill>
                  <a:srgbClr val="C5A48D"/>
                </a:solidFill>
                <a:latin typeface="Calibri" panose="020F0502020204030204" pitchFamily="34" charset="0"/>
                <a:cs typeface="Calibri" panose="020F0502020204030204" pitchFamily="34" charset="0"/>
              </a:rPr>
              <a:t>Global Trend of COVID-19 Cases and Vaccination</a:t>
            </a:r>
            <a:endParaRPr lang="ko-KR" altLang="en-US" sz="1600" dirty="0">
              <a:solidFill>
                <a:srgbClr val="C5A48D"/>
              </a:solidFill>
              <a:latin typeface="Calibri" panose="020F0502020204030204" pitchFamily="34" charset="0"/>
              <a:cs typeface="Calibri" panose="020F0502020204030204" pitchFamily="34" charset="0"/>
            </a:endParaRPr>
          </a:p>
        </p:txBody>
      </p:sp>
      <p:sp>
        <p:nvSpPr>
          <p:cNvPr id="26" name="타원 25">
            <a:extLst>
              <a:ext uri="{FF2B5EF4-FFF2-40B4-BE49-F238E27FC236}">
                <a16:creationId xmlns:a16="http://schemas.microsoft.com/office/drawing/2014/main" id="{BA87F61E-865D-4273-B580-A4B79DB91846}"/>
              </a:ext>
            </a:extLst>
          </p:cNvPr>
          <p:cNvSpPr/>
          <p:nvPr/>
        </p:nvSpPr>
        <p:spPr>
          <a:xfrm>
            <a:off x="8528540" y="4633544"/>
            <a:ext cx="281615" cy="263770"/>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타원 27">
            <a:extLst>
              <a:ext uri="{FF2B5EF4-FFF2-40B4-BE49-F238E27FC236}">
                <a16:creationId xmlns:a16="http://schemas.microsoft.com/office/drawing/2014/main" id="{DB1DBF15-8942-44CA-9772-9E7F90ECBB0C}"/>
              </a:ext>
            </a:extLst>
          </p:cNvPr>
          <p:cNvSpPr/>
          <p:nvPr/>
        </p:nvSpPr>
        <p:spPr>
          <a:xfrm rot="1476061">
            <a:off x="5540621" y="2588404"/>
            <a:ext cx="763224" cy="2010859"/>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 name="타원 2">
            <a:extLst>
              <a:ext uri="{FF2B5EF4-FFF2-40B4-BE49-F238E27FC236}">
                <a16:creationId xmlns:a16="http://schemas.microsoft.com/office/drawing/2014/main" id="{74E1446E-B024-4C81-9544-1DFAC947D4C7}"/>
              </a:ext>
            </a:extLst>
          </p:cNvPr>
          <p:cNvSpPr/>
          <p:nvPr/>
        </p:nvSpPr>
        <p:spPr>
          <a:xfrm rot="3206490">
            <a:off x="8631928" y="3006864"/>
            <a:ext cx="1916200" cy="1803082"/>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직사각형 3">
            <a:extLst>
              <a:ext uri="{FF2B5EF4-FFF2-40B4-BE49-F238E27FC236}">
                <a16:creationId xmlns:a16="http://schemas.microsoft.com/office/drawing/2014/main" id="{012520A3-16D8-4517-AA7E-21CCDC8E40ED}"/>
              </a:ext>
            </a:extLst>
          </p:cNvPr>
          <p:cNvSpPr/>
          <p:nvPr/>
        </p:nvSpPr>
        <p:spPr>
          <a:xfrm>
            <a:off x="4128502" y="1843068"/>
            <a:ext cx="7282905" cy="710131"/>
          </a:xfrm>
          <a:prstGeom prst="rect">
            <a:avLst/>
          </a:prstGeom>
        </p:spPr>
        <p:txBody>
          <a:bodyPr wrap="square">
            <a:spAutoFit/>
          </a:bodyPr>
          <a:lstStyle/>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World is facing the third wave of COVID-19 infections starting from late February</a:t>
            </a:r>
          </a:p>
          <a:p>
            <a:pPr algn="just" latinLnBrk="1">
              <a:lnSpc>
                <a:spcPct val="107000"/>
              </a:lnSpc>
              <a:spcAft>
                <a:spcPts val="800"/>
              </a:spcAft>
            </a:pPr>
            <a:r>
              <a:rPr lang="en-US" altLang="ko-KR" sz="1600" kern="100" dirty="0">
                <a:solidFill>
                  <a:schemeClr val="bg1"/>
                </a:solidFill>
                <a:latin typeface="Calibri" panose="020F0502020204030204" pitchFamily="34" charset="0"/>
                <a:ea typeface="맑은 고딕" panose="020B0503020000020004" pitchFamily="50" charset="-127"/>
                <a:cs typeface="Calibri" panose="020F0502020204030204" pitchFamily="34" charset="0"/>
              </a:rPr>
              <a:t>While the supply of vaccine keeps increasing as new vaccines are licensed</a:t>
            </a:r>
            <a:endParaRPr lang="ko-KR"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5" name="TextBox 4">
            <a:extLst>
              <a:ext uri="{FF2B5EF4-FFF2-40B4-BE49-F238E27FC236}">
                <a16:creationId xmlns:a16="http://schemas.microsoft.com/office/drawing/2014/main" id="{CFEEA681-5198-498F-A2CF-0297232D611A}"/>
              </a:ext>
            </a:extLst>
          </p:cNvPr>
          <p:cNvSpPr txBox="1"/>
          <p:nvPr/>
        </p:nvSpPr>
        <p:spPr>
          <a:xfrm>
            <a:off x="5654734" y="3429000"/>
            <a:ext cx="518746" cy="276999"/>
          </a:xfrm>
          <a:prstGeom prst="rect">
            <a:avLst/>
          </a:prstGeom>
          <a:noFill/>
        </p:spPr>
        <p:txBody>
          <a:bodyPr wrap="square" rtlCol="0">
            <a:spAutoFit/>
          </a:bodyPr>
          <a:lstStyle/>
          <a:p>
            <a:r>
              <a:rPr lang="en-US" altLang="ko-KR" sz="1200" dirty="0">
                <a:solidFill>
                  <a:srgbClr val="536580"/>
                </a:solidFill>
              </a:rPr>
              <a:t>High</a:t>
            </a:r>
            <a:endParaRPr lang="ko-KR" altLang="en-US" sz="1200" dirty="0">
              <a:solidFill>
                <a:srgbClr val="536580"/>
              </a:solidFill>
            </a:endParaRPr>
          </a:p>
        </p:txBody>
      </p:sp>
      <p:sp>
        <p:nvSpPr>
          <p:cNvPr id="7" name="TextBox 6">
            <a:extLst>
              <a:ext uri="{FF2B5EF4-FFF2-40B4-BE49-F238E27FC236}">
                <a16:creationId xmlns:a16="http://schemas.microsoft.com/office/drawing/2014/main" id="{8D498F24-8592-4842-A352-61372743E4BF}"/>
              </a:ext>
            </a:extLst>
          </p:cNvPr>
          <p:cNvSpPr txBox="1"/>
          <p:nvPr/>
        </p:nvSpPr>
        <p:spPr>
          <a:xfrm>
            <a:off x="9254090" y="3776337"/>
            <a:ext cx="883441" cy="276999"/>
          </a:xfrm>
          <a:prstGeom prst="rect">
            <a:avLst/>
          </a:prstGeom>
          <a:noFill/>
        </p:spPr>
        <p:txBody>
          <a:bodyPr wrap="square" rtlCol="0">
            <a:spAutoFit/>
          </a:bodyPr>
          <a:lstStyle/>
          <a:p>
            <a:r>
              <a:rPr lang="en-US" altLang="ko-KR" sz="1200" dirty="0">
                <a:solidFill>
                  <a:srgbClr val="536580"/>
                </a:solidFill>
              </a:rPr>
              <a:t>Middle</a:t>
            </a:r>
            <a:endParaRPr lang="ko-KR" altLang="en-US" sz="1200" dirty="0">
              <a:solidFill>
                <a:srgbClr val="536580"/>
              </a:solidFill>
            </a:endParaRPr>
          </a:p>
        </p:txBody>
      </p:sp>
      <p:sp>
        <p:nvSpPr>
          <p:cNvPr id="9" name="TextBox 8">
            <a:extLst>
              <a:ext uri="{FF2B5EF4-FFF2-40B4-BE49-F238E27FC236}">
                <a16:creationId xmlns:a16="http://schemas.microsoft.com/office/drawing/2014/main" id="{67B435E5-0042-4A00-93F3-1AC687351804}"/>
              </a:ext>
            </a:extLst>
          </p:cNvPr>
          <p:cNvSpPr txBox="1"/>
          <p:nvPr/>
        </p:nvSpPr>
        <p:spPr>
          <a:xfrm>
            <a:off x="8227626" y="4414484"/>
            <a:ext cx="883441" cy="276999"/>
          </a:xfrm>
          <a:prstGeom prst="rect">
            <a:avLst/>
          </a:prstGeom>
          <a:noFill/>
        </p:spPr>
        <p:txBody>
          <a:bodyPr wrap="square" rtlCol="0">
            <a:spAutoFit/>
          </a:bodyPr>
          <a:lstStyle/>
          <a:p>
            <a:r>
              <a:rPr lang="en-US" altLang="ko-KR" sz="1200" dirty="0">
                <a:solidFill>
                  <a:srgbClr val="536580"/>
                </a:solidFill>
              </a:rPr>
              <a:t>Low</a:t>
            </a:r>
            <a:endParaRPr lang="ko-KR" altLang="en-US" sz="1200" dirty="0">
              <a:solidFill>
                <a:srgbClr val="536580"/>
              </a:solidFill>
            </a:endParaRPr>
          </a:p>
        </p:txBody>
      </p:sp>
      <p:sp>
        <p:nvSpPr>
          <p:cNvPr id="11" name="TextBox 10">
            <a:extLst>
              <a:ext uri="{FF2B5EF4-FFF2-40B4-BE49-F238E27FC236}">
                <a16:creationId xmlns:a16="http://schemas.microsoft.com/office/drawing/2014/main" id="{FBAE3664-FC22-4C5F-B693-B2D10FA2AF5E}"/>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12" name="슬라이드 번호 개체 틀 11">
            <a:extLst>
              <a:ext uri="{FF2B5EF4-FFF2-40B4-BE49-F238E27FC236}">
                <a16:creationId xmlns:a16="http://schemas.microsoft.com/office/drawing/2014/main" id="{440FF4E2-AD92-4181-82B5-E2945A750596}"/>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5</a:t>
            </a:fld>
            <a:endParaRPr lang="ko-KR" altLang="en-US" dirty="0">
              <a:solidFill>
                <a:prstClr val="black">
                  <a:tint val="75000"/>
                </a:prstClr>
              </a:solidFill>
            </a:endParaRPr>
          </a:p>
        </p:txBody>
      </p:sp>
      <p:sp>
        <p:nvSpPr>
          <p:cNvPr id="21" name="TextBox 20">
            <a:extLst>
              <a:ext uri="{FF2B5EF4-FFF2-40B4-BE49-F238E27FC236}">
                <a16:creationId xmlns:a16="http://schemas.microsoft.com/office/drawing/2014/main" id="{19F257C8-B10C-4641-9C1C-B825DA6C92CD}"/>
              </a:ext>
            </a:extLst>
          </p:cNvPr>
          <p:cNvSpPr txBox="1"/>
          <p:nvPr/>
        </p:nvSpPr>
        <p:spPr>
          <a:xfrm>
            <a:off x="4015531" y="5356750"/>
            <a:ext cx="4160938"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Fig1</a:t>
            </a:r>
            <a:r>
              <a:rPr lang="en-US" altLang="ko-KR" sz="1400" dirty="0">
                <a:solidFill>
                  <a:schemeClr val="bg1"/>
                </a:solidFill>
                <a:latin typeface="Calibri" panose="020F0502020204030204" pitchFamily="34" charset="0"/>
                <a:cs typeface="Calibri" panose="020F0502020204030204" pitchFamily="34" charset="0"/>
              </a:rPr>
              <a:t>. World COVID-19 Daily Cases Trend</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pic>
        <p:nvPicPr>
          <p:cNvPr id="15" name="그림 14">
            <a:extLst>
              <a:ext uri="{FF2B5EF4-FFF2-40B4-BE49-F238E27FC236}">
                <a16:creationId xmlns:a16="http://schemas.microsoft.com/office/drawing/2014/main" id="{17D7F175-3F63-40FB-93CE-24FF6608D688}"/>
              </a:ext>
            </a:extLst>
          </p:cNvPr>
          <p:cNvPicPr>
            <a:picLocks noChangeAspect="1"/>
          </p:cNvPicPr>
          <p:nvPr/>
        </p:nvPicPr>
        <p:blipFill rotWithShape="1">
          <a:blip r:embed="rId2"/>
          <a:srcRect b="14574"/>
          <a:stretch/>
        </p:blipFill>
        <p:spPr>
          <a:xfrm>
            <a:off x="4232530" y="3112515"/>
            <a:ext cx="3674707" cy="2095214"/>
          </a:xfrm>
          <a:prstGeom prst="rect">
            <a:avLst/>
          </a:prstGeom>
        </p:spPr>
      </p:pic>
      <p:pic>
        <p:nvPicPr>
          <p:cNvPr id="19" name="그림 18">
            <a:extLst>
              <a:ext uri="{FF2B5EF4-FFF2-40B4-BE49-F238E27FC236}">
                <a16:creationId xmlns:a16="http://schemas.microsoft.com/office/drawing/2014/main" id="{7D357937-5229-4037-A2E3-7D8DBC4B18DB}"/>
              </a:ext>
            </a:extLst>
          </p:cNvPr>
          <p:cNvPicPr>
            <a:picLocks noChangeAspect="1"/>
          </p:cNvPicPr>
          <p:nvPr/>
        </p:nvPicPr>
        <p:blipFill rotWithShape="1">
          <a:blip r:embed="rId3"/>
          <a:srcRect b="14574"/>
          <a:stretch/>
        </p:blipFill>
        <p:spPr>
          <a:xfrm>
            <a:off x="8036696" y="3112513"/>
            <a:ext cx="3696207" cy="2095215"/>
          </a:xfrm>
          <a:prstGeom prst="rect">
            <a:avLst/>
          </a:prstGeom>
        </p:spPr>
      </p:pic>
      <p:sp>
        <p:nvSpPr>
          <p:cNvPr id="24" name="TextBox 23">
            <a:extLst>
              <a:ext uri="{FF2B5EF4-FFF2-40B4-BE49-F238E27FC236}">
                <a16:creationId xmlns:a16="http://schemas.microsoft.com/office/drawing/2014/main" id="{458A3C10-139E-44F1-A75E-72A609D9C020}"/>
              </a:ext>
            </a:extLst>
          </p:cNvPr>
          <p:cNvSpPr txBox="1"/>
          <p:nvPr/>
        </p:nvSpPr>
        <p:spPr>
          <a:xfrm>
            <a:off x="7804330" y="5358160"/>
            <a:ext cx="4160938"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Fig2</a:t>
            </a:r>
            <a:r>
              <a:rPr lang="en-US" altLang="ko-KR" sz="1400" dirty="0">
                <a:solidFill>
                  <a:schemeClr val="bg1"/>
                </a:solidFill>
                <a:latin typeface="Calibri" panose="020F0502020204030204" pitchFamily="34" charset="0"/>
                <a:cs typeface="Calibri" panose="020F0502020204030204" pitchFamily="34" charset="0"/>
              </a:rPr>
              <a:t>. World COVID-19 Daily Vaccination Trend</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0259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25" name="직사각형 124">
            <a:extLst>
              <a:ext uri="{FF2B5EF4-FFF2-40B4-BE49-F238E27FC236}">
                <a16:creationId xmlns:a16="http://schemas.microsoft.com/office/drawing/2014/main" id="{66AB621D-27D5-4A48-A756-219E242A8039}"/>
              </a:ext>
            </a:extLst>
          </p:cNvPr>
          <p:cNvSpPr/>
          <p:nvPr/>
        </p:nvSpPr>
        <p:spPr>
          <a:xfrm>
            <a:off x="4128502" y="1045108"/>
            <a:ext cx="6584239" cy="589072"/>
          </a:xfrm>
          <a:prstGeom prst="rect">
            <a:avLst/>
          </a:prstGeom>
        </p:spPr>
        <p:txBody>
          <a:bodyPr wrap="square">
            <a:spAutoFit/>
          </a:bodyPr>
          <a:lstStyle/>
          <a:p>
            <a:pPr>
              <a:lnSpc>
                <a:spcPct val="150000"/>
              </a:lnSpc>
            </a:pPr>
            <a:r>
              <a:rPr lang="en-US" altLang="ko-KR" sz="2400" b="1" dirty="0">
                <a:solidFill>
                  <a:srgbClr val="C5A48D"/>
                </a:solidFill>
                <a:latin typeface="Calibri" panose="020F0502020204030204" pitchFamily="34" charset="0"/>
                <a:cs typeface="Calibri" panose="020F0502020204030204" pitchFamily="34" charset="0"/>
              </a:rPr>
              <a:t>The Gap between GDP Groups</a:t>
            </a:r>
            <a:endParaRPr lang="ko-KR" altLang="en-US" sz="1600" dirty="0">
              <a:solidFill>
                <a:srgbClr val="C5A48D"/>
              </a:solidFill>
              <a:latin typeface="Calibri" panose="020F0502020204030204" pitchFamily="34" charset="0"/>
              <a:cs typeface="Calibri" panose="020F0502020204030204" pitchFamily="34" charset="0"/>
            </a:endParaRPr>
          </a:p>
        </p:txBody>
      </p:sp>
      <p:sp>
        <p:nvSpPr>
          <p:cNvPr id="26" name="타원 25">
            <a:extLst>
              <a:ext uri="{FF2B5EF4-FFF2-40B4-BE49-F238E27FC236}">
                <a16:creationId xmlns:a16="http://schemas.microsoft.com/office/drawing/2014/main" id="{BA87F61E-865D-4273-B580-A4B79DB91846}"/>
              </a:ext>
            </a:extLst>
          </p:cNvPr>
          <p:cNvSpPr/>
          <p:nvPr/>
        </p:nvSpPr>
        <p:spPr>
          <a:xfrm>
            <a:off x="8528540" y="4633544"/>
            <a:ext cx="281615" cy="263770"/>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8" name="타원 27">
            <a:extLst>
              <a:ext uri="{FF2B5EF4-FFF2-40B4-BE49-F238E27FC236}">
                <a16:creationId xmlns:a16="http://schemas.microsoft.com/office/drawing/2014/main" id="{DB1DBF15-8942-44CA-9772-9E7F90ECBB0C}"/>
              </a:ext>
            </a:extLst>
          </p:cNvPr>
          <p:cNvSpPr/>
          <p:nvPr/>
        </p:nvSpPr>
        <p:spPr>
          <a:xfrm rot="1476061">
            <a:off x="5540621" y="2588404"/>
            <a:ext cx="763224" cy="2010859"/>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 name="타원 2">
            <a:extLst>
              <a:ext uri="{FF2B5EF4-FFF2-40B4-BE49-F238E27FC236}">
                <a16:creationId xmlns:a16="http://schemas.microsoft.com/office/drawing/2014/main" id="{74E1446E-B024-4C81-9544-1DFAC947D4C7}"/>
              </a:ext>
            </a:extLst>
          </p:cNvPr>
          <p:cNvSpPr/>
          <p:nvPr/>
        </p:nvSpPr>
        <p:spPr>
          <a:xfrm rot="3206490">
            <a:off x="8631928" y="3006864"/>
            <a:ext cx="1916200" cy="1803082"/>
          </a:xfrm>
          <a:prstGeom prst="ellipse">
            <a:avLst/>
          </a:prstGeom>
          <a:noFill/>
          <a:ln w="38100">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 name="직사각형 3">
            <a:extLst>
              <a:ext uri="{FF2B5EF4-FFF2-40B4-BE49-F238E27FC236}">
                <a16:creationId xmlns:a16="http://schemas.microsoft.com/office/drawing/2014/main" id="{012520A3-16D8-4517-AA7E-21CCDC8E40ED}"/>
              </a:ext>
            </a:extLst>
          </p:cNvPr>
          <p:cNvSpPr/>
          <p:nvPr/>
        </p:nvSpPr>
        <p:spPr>
          <a:xfrm>
            <a:off x="4128502" y="1843068"/>
            <a:ext cx="7282905" cy="1237070"/>
          </a:xfrm>
          <a:prstGeom prst="rect">
            <a:avLst/>
          </a:prstGeom>
        </p:spPr>
        <p:txBody>
          <a:bodyPr wrap="square">
            <a:spAutoFit/>
          </a:bodyPr>
          <a:lstStyle/>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There’s sharp increase in daily cases within the top GDP group. On the other hand, the number of daily cases is decreasing in the second and the fourth groups recently.</a:t>
            </a:r>
          </a:p>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But it’s the same in terms of the number of daily vaccinations. there’s huge gap between the top GDP group and the others.</a:t>
            </a:r>
            <a:endParaRPr lang="ko-KR"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5" name="TextBox 4">
            <a:extLst>
              <a:ext uri="{FF2B5EF4-FFF2-40B4-BE49-F238E27FC236}">
                <a16:creationId xmlns:a16="http://schemas.microsoft.com/office/drawing/2014/main" id="{CFEEA681-5198-498F-A2CF-0297232D611A}"/>
              </a:ext>
            </a:extLst>
          </p:cNvPr>
          <p:cNvSpPr txBox="1"/>
          <p:nvPr/>
        </p:nvSpPr>
        <p:spPr>
          <a:xfrm>
            <a:off x="5654734" y="3429000"/>
            <a:ext cx="518746" cy="276999"/>
          </a:xfrm>
          <a:prstGeom prst="rect">
            <a:avLst/>
          </a:prstGeom>
          <a:noFill/>
        </p:spPr>
        <p:txBody>
          <a:bodyPr wrap="square" rtlCol="0">
            <a:spAutoFit/>
          </a:bodyPr>
          <a:lstStyle/>
          <a:p>
            <a:r>
              <a:rPr lang="en-US" altLang="ko-KR" sz="1200" dirty="0">
                <a:solidFill>
                  <a:srgbClr val="536580"/>
                </a:solidFill>
              </a:rPr>
              <a:t>High</a:t>
            </a:r>
            <a:endParaRPr lang="ko-KR" altLang="en-US" sz="1200" dirty="0">
              <a:solidFill>
                <a:srgbClr val="536580"/>
              </a:solidFill>
            </a:endParaRPr>
          </a:p>
        </p:txBody>
      </p:sp>
      <p:sp>
        <p:nvSpPr>
          <p:cNvPr id="7" name="TextBox 6">
            <a:extLst>
              <a:ext uri="{FF2B5EF4-FFF2-40B4-BE49-F238E27FC236}">
                <a16:creationId xmlns:a16="http://schemas.microsoft.com/office/drawing/2014/main" id="{8D498F24-8592-4842-A352-61372743E4BF}"/>
              </a:ext>
            </a:extLst>
          </p:cNvPr>
          <p:cNvSpPr txBox="1"/>
          <p:nvPr/>
        </p:nvSpPr>
        <p:spPr>
          <a:xfrm>
            <a:off x="9254090" y="3776337"/>
            <a:ext cx="883441" cy="276999"/>
          </a:xfrm>
          <a:prstGeom prst="rect">
            <a:avLst/>
          </a:prstGeom>
          <a:noFill/>
        </p:spPr>
        <p:txBody>
          <a:bodyPr wrap="square" rtlCol="0">
            <a:spAutoFit/>
          </a:bodyPr>
          <a:lstStyle/>
          <a:p>
            <a:r>
              <a:rPr lang="en-US" altLang="ko-KR" sz="1200" dirty="0">
                <a:solidFill>
                  <a:srgbClr val="536580"/>
                </a:solidFill>
              </a:rPr>
              <a:t>Middle</a:t>
            </a:r>
            <a:endParaRPr lang="ko-KR" altLang="en-US" sz="1200" dirty="0">
              <a:solidFill>
                <a:srgbClr val="536580"/>
              </a:solidFill>
            </a:endParaRPr>
          </a:p>
        </p:txBody>
      </p:sp>
      <p:sp>
        <p:nvSpPr>
          <p:cNvPr id="9" name="TextBox 8">
            <a:extLst>
              <a:ext uri="{FF2B5EF4-FFF2-40B4-BE49-F238E27FC236}">
                <a16:creationId xmlns:a16="http://schemas.microsoft.com/office/drawing/2014/main" id="{67B435E5-0042-4A00-93F3-1AC687351804}"/>
              </a:ext>
            </a:extLst>
          </p:cNvPr>
          <p:cNvSpPr txBox="1"/>
          <p:nvPr/>
        </p:nvSpPr>
        <p:spPr>
          <a:xfrm>
            <a:off x="8227626" y="4414484"/>
            <a:ext cx="883441" cy="276999"/>
          </a:xfrm>
          <a:prstGeom prst="rect">
            <a:avLst/>
          </a:prstGeom>
          <a:noFill/>
        </p:spPr>
        <p:txBody>
          <a:bodyPr wrap="square" rtlCol="0">
            <a:spAutoFit/>
          </a:bodyPr>
          <a:lstStyle/>
          <a:p>
            <a:r>
              <a:rPr lang="en-US" altLang="ko-KR" sz="1200" dirty="0">
                <a:solidFill>
                  <a:srgbClr val="536580"/>
                </a:solidFill>
              </a:rPr>
              <a:t>Low</a:t>
            </a:r>
            <a:endParaRPr lang="ko-KR" altLang="en-US" sz="1200" dirty="0">
              <a:solidFill>
                <a:srgbClr val="536580"/>
              </a:solidFill>
            </a:endParaRPr>
          </a:p>
        </p:txBody>
      </p:sp>
      <p:sp>
        <p:nvSpPr>
          <p:cNvPr id="11" name="TextBox 10">
            <a:extLst>
              <a:ext uri="{FF2B5EF4-FFF2-40B4-BE49-F238E27FC236}">
                <a16:creationId xmlns:a16="http://schemas.microsoft.com/office/drawing/2014/main" id="{FBAE3664-FC22-4C5F-B693-B2D10FA2AF5E}"/>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12" name="슬라이드 번호 개체 틀 11">
            <a:extLst>
              <a:ext uri="{FF2B5EF4-FFF2-40B4-BE49-F238E27FC236}">
                <a16:creationId xmlns:a16="http://schemas.microsoft.com/office/drawing/2014/main" id="{440FF4E2-AD92-4181-82B5-E2945A750596}"/>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6</a:t>
            </a:fld>
            <a:endParaRPr lang="ko-KR" altLang="en-US" dirty="0">
              <a:solidFill>
                <a:prstClr val="black">
                  <a:tint val="75000"/>
                </a:prstClr>
              </a:solidFill>
            </a:endParaRPr>
          </a:p>
        </p:txBody>
      </p:sp>
      <p:sp>
        <p:nvSpPr>
          <p:cNvPr id="21" name="TextBox 20">
            <a:extLst>
              <a:ext uri="{FF2B5EF4-FFF2-40B4-BE49-F238E27FC236}">
                <a16:creationId xmlns:a16="http://schemas.microsoft.com/office/drawing/2014/main" id="{19F257C8-B10C-4641-9C1C-B825DA6C92CD}"/>
              </a:ext>
            </a:extLst>
          </p:cNvPr>
          <p:cNvSpPr txBox="1"/>
          <p:nvPr/>
        </p:nvSpPr>
        <p:spPr>
          <a:xfrm>
            <a:off x="7749531" y="6025200"/>
            <a:ext cx="4160938"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Fig4</a:t>
            </a:r>
            <a:r>
              <a:rPr lang="en-US" altLang="ko-KR" sz="1400" dirty="0">
                <a:solidFill>
                  <a:schemeClr val="bg1"/>
                </a:solidFill>
                <a:latin typeface="Calibri" panose="020F0502020204030204" pitchFamily="34" charset="0"/>
                <a:cs typeface="Calibri" panose="020F0502020204030204" pitchFamily="34" charset="0"/>
              </a:rPr>
              <a:t>. The Gap in daily Vaccinations</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458A3C10-139E-44F1-A75E-72A609D9C020}"/>
              </a:ext>
            </a:extLst>
          </p:cNvPr>
          <p:cNvSpPr txBox="1"/>
          <p:nvPr/>
        </p:nvSpPr>
        <p:spPr>
          <a:xfrm>
            <a:off x="3841764" y="6037352"/>
            <a:ext cx="4160938"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Fig3</a:t>
            </a:r>
            <a:r>
              <a:rPr lang="en-US" altLang="ko-KR" sz="1400" dirty="0">
                <a:solidFill>
                  <a:schemeClr val="bg1"/>
                </a:solidFill>
                <a:latin typeface="Calibri" panose="020F0502020204030204" pitchFamily="34" charset="0"/>
                <a:cs typeface="Calibri" panose="020F0502020204030204" pitchFamily="34" charset="0"/>
              </a:rPr>
              <a:t>. The Gap in daily COVID-19 cases</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pic>
        <p:nvPicPr>
          <p:cNvPr id="13" name="그림 12">
            <a:extLst>
              <a:ext uri="{FF2B5EF4-FFF2-40B4-BE49-F238E27FC236}">
                <a16:creationId xmlns:a16="http://schemas.microsoft.com/office/drawing/2014/main" id="{6C9D4F65-AFEA-41A8-829C-F077FF5C475C}"/>
              </a:ext>
            </a:extLst>
          </p:cNvPr>
          <p:cNvPicPr>
            <a:picLocks noChangeAspect="1"/>
          </p:cNvPicPr>
          <p:nvPr/>
        </p:nvPicPr>
        <p:blipFill rotWithShape="1">
          <a:blip r:embed="rId2"/>
          <a:srcRect r="16197"/>
          <a:stretch/>
        </p:blipFill>
        <p:spPr>
          <a:xfrm>
            <a:off x="4366824" y="3227016"/>
            <a:ext cx="3113457" cy="2651180"/>
          </a:xfrm>
          <a:prstGeom prst="rect">
            <a:avLst/>
          </a:prstGeom>
        </p:spPr>
      </p:pic>
      <p:pic>
        <p:nvPicPr>
          <p:cNvPr id="16" name="그림 15">
            <a:extLst>
              <a:ext uri="{FF2B5EF4-FFF2-40B4-BE49-F238E27FC236}">
                <a16:creationId xmlns:a16="http://schemas.microsoft.com/office/drawing/2014/main" id="{1F1C069F-9677-47BB-8981-0D9A2F1D5617}"/>
              </a:ext>
            </a:extLst>
          </p:cNvPr>
          <p:cNvPicPr>
            <a:picLocks noChangeAspect="1"/>
          </p:cNvPicPr>
          <p:nvPr/>
        </p:nvPicPr>
        <p:blipFill rotWithShape="1">
          <a:blip r:embed="rId3"/>
          <a:srcRect r="16918"/>
          <a:stretch/>
        </p:blipFill>
        <p:spPr>
          <a:xfrm>
            <a:off x="8295180" y="3158636"/>
            <a:ext cx="3069640" cy="2654256"/>
          </a:xfrm>
          <a:prstGeom prst="rect">
            <a:avLst/>
          </a:prstGeom>
        </p:spPr>
      </p:pic>
    </p:spTree>
    <p:extLst>
      <p:ext uri="{BB962C8B-B14F-4D97-AF65-F5344CB8AC3E}">
        <p14:creationId xmlns:p14="http://schemas.microsoft.com/office/powerpoint/2010/main" val="147402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25" name="직사각형 124">
            <a:extLst>
              <a:ext uri="{FF2B5EF4-FFF2-40B4-BE49-F238E27FC236}">
                <a16:creationId xmlns:a16="http://schemas.microsoft.com/office/drawing/2014/main" id="{66AB621D-27D5-4A48-A756-219E242A8039}"/>
              </a:ext>
            </a:extLst>
          </p:cNvPr>
          <p:cNvSpPr/>
          <p:nvPr/>
        </p:nvSpPr>
        <p:spPr>
          <a:xfrm>
            <a:off x="4228477" y="1043018"/>
            <a:ext cx="7125323" cy="589072"/>
          </a:xfrm>
          <a:prstGeom prst="rect">
            <a:avLst/>
          </a:prstGeom>
        </p:spPr>
        <p:txBody>
          <a:bodyPr wrap="square">
            <a:spAutoFit/>
          </a:bodyPr>
          <a:lstStyle/>
          <a:p>
            <a:pPr>
              <a:lnSpc>
                <a:spcPct val="150000"/>
              </a:lnSpc>
            </a:pPr>
            <a:r>
              <a:rPr lang="en-US" altLang="ko-KR" sz="2400" b="1" dirty="0">
                <a:solidFill>
                  <a:srgbClr val="C5A48D"/>
                </a:solidFill>
                <a:latin typeface="Calibri" panose="020F0502020204030204" pitchFamily="34" charset="0"/>
                <a:cs typeface="Calibri" panose="020F0502020204030204" pitchFamily="34" charset="0"/>
              </a:rPr>
              <a:t>Difference between Vaccination and Cases</a:t>
            </a:r>
            <a:endParaRPr lang="ko-KR" altLang="en-US" sz="1600" dirty="0">
              <a:solidFill>
                <a:srgbClr val="C5A48D"/>
              </a:solidFill>
              <a:latin typeface="Calibri" panose="020F0502020204030204" pitchFamily="34" charset="0"/>
              <a:cs typeface="Calibri" panose="020F0502020204030204" pitchFamily="34" charset="0"/>
            </a:endParaRPr>
          </a:p>
        </p:txBody>
      </p:sp>
      <p:sp>
        <p:nvSpPr>
          <p:cNvPr id="32" name="직사각형 31">
            <a:extLst>
              <a:ext uri="{FF2B5EF4-FFF2-40B4-BE49-F238E27FC236}">
                <a16:creationId xmlns:a16="http://schemas.microsoft.com/office/drawing/2014/main" id="{606FEB38-8C9B-4350-804C-CB7B1086B115}"/>
              </a:ext>
            </a:extLst>
          </p:cNvPr>
          <p:cNvSpPr/>
          <p:nvPr/>
        </p:nvSpPr>
        <p:spPr>
          <a:xfrm>
            <a:off x="4228477" y="1656550"/>
            <a:ext cx="7314860" cy="1158843"/>
          </a:xfrm>
          <a:prstGeom prst="rect">
            <a:avLst/>
          </a:prstGeom>
        </p:spPr>
        <p:txBody>
          <a:bodyPr wrap="square">
            <a:spAutoFit/>
          </a:bodyPr>
          <a:lstStyle/>
          <a:p>
            <a:pPr lvl="0"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While the fist group accounts for 92% of global daily vaccinations. 80% of global covid infection cases occurs in the first GDP group. On the other hand, the percentage of new vaccinations is consistently lower than the percentage of new cases in the other groups.</a:t>
            </a:r>
            <a:endParaRPr lang="ko-KR" altLang="en-US" sz="1600" dirty="0">
              <a:solidFill>
                <a:schemeClr val="bg1"/>
              </a:solidFill>
              <a:latin typeface="Calibri" panose="020F0502020204030204" pitchFamily="34" charset="0"/>
              <a:cs typeface="Calibri" panose="020F0502020204030204" pitchFamily="34" charset="0"/>
            </a:endParaRPr>
          </a:p>
        </p:txBody>
      </p:sp>
      <p:sp>
        <p:nvSpPr>
          <p:cNvPr id="35" name="직사각형 34">
            <a:extLst>
              <a:ext uri="{FF2B5EF4-FFF2-40B4-BE49-F238E27FC236}">
                <a16:creationId xmlns:a16="http://schemas.microsoft.com/office/drawing/2014/main" id="{FD4B31A0-0D51-4375-879C-E881B01E50C7}"/>
              </a:ext>
            </a:extLst>
          </p:cNvPr>
          <p:cNvSpPr/>
          <p:nvPr/>
        </p:nvSpPr>
        <p:spPr>
          <a:xfrm>
            <a:off x="5767754" y="2926241"/>
            <a:ext cx="782519" cy="1840788"/>
          </a:xfrm>
          <a:prstGeom prst="rect">
            <a:avLst/>
          </a:prstGeom>
          <a:noFill/>
          <a:ln w="15875">
            <a:solidFill>
              <a:srgbClr val="5365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36" name="TextBox 35">
            <a:extLst>
              <a:ext uri="{FF2B5EF4-FFF2-40B4-BE49-F238E27FC236}">
                <a16:creationId xmlns:a16="http://schemas.microsoft.com/office/drawing/2014/main" id="{DE89C0A1-8F57-4962-931F-4EFD3E261AC9}"/>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38" name="슬라이드 번호 개체 틀 37">
            <a:extLst>
              <a:ext uri="{FF2B5EF4-FFF2-40B4-BE49-F238E27FC236}">
                <a16:creationId xmlns:a16="http://schemas.microsoft.com/office/drawing/2014/main" id="{69B3773B-0618-4182-BC78-5DAD990C394F}"/>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7</a:t>
            </a:fld>
            <a:endParaRPr lang="ko-KR" altLang="en-US" dirty="0">
              <a:solidFill>
                <a:prstClr val="black">
                  <a:tint val="75000"/>
                </a:prstClr>
              </a:solidFill>
            </a:endParaRPr>
          </a:p>
        </p:txBody>
      </p:sp>
      <p:sp>
        <p:nvSpPr>
          <p:cNvPr id="16" name="TextBox 15">
            <a:extLst>
              <a:ext uri="{FF2B5EF4-FFF2-40B4-BE49-F238E27FC236}">
                <a16:creationId xmlns:a16="http://schemas.microsoft.com/office/drawing/2014/main" id="{5A890DAC-E6E1-421B-9093-A64544DA98E5}"/>
              </a:ext>
            </a:extLst>
          </p:cNvPr>
          <p:cNvSpPr txBox="1"/>
          <p:nvPr/>
        </p:nvSpPr>
        <p:spPr>
          <a:xfrm>
            <a:off x="5172418" y="6321419"/>
            <a:ext cx="5426978" cy="307777"/>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Fig5</a:t>
            </a:r>
            <a:r>
              <a:rPr lang="en-US" altLang="ko-KR" sz="1400" dirty="0">
                <a:solidFill>
                  <a:schemeClr val="bg1"/>
                </a:solidFill>
                <a:latin typeface="Calibri" panose="020F0502020204030204" pitchFamily="34" charset="0"/>
                <a:cs typeface="Calibri" panose="020F0502020204030204" pitchFamily="34" charset="0"/>
              </a:rPr>
              <a:t>. Percentage of Total Cases and Vaccination along GDP Groups</a:t>
            </a:r>
            <a:endParaRPr lang="ko-KR" altLang="en-US" sz="1000" dirty="0">
              <a:solidFill>
                <a:schemeClr val="bg1"/>
              </a:solidFill>
              <a:latin typeface="Calibri" panose="020F0502020204030204" pitchFamily="34" charset="0"/>
              <a:cs typeface="Calibri" panose="020F0502020204030204" pitchFamily="34" charset="0"/>
            </a:endParaRPr>
          </a:p>
        </p:txBody>
      </p:sp>
      <p:pic>
        <p:nvPicPr>
          <p:cNvPr id="3" name="그림 2">
            <a:extLst>
              <a:ext uri="{FF2B5EF4-FFF2-40B4-BE49-F238E27FC236}">
                <a16:creationId xmlns:a16="http://schemas.microsoft.com/office/drawing/2014/main" id="{F1ED6390-7FF8-495F-85AD-184AD19426C1}"/>
              </a:ext>
            </a:extLst>
          </p:cNvPr>
          <p:cNvPicPr>
            <a:picLocks noChangeAspect="1"/>
          </p:cNvPicPr>
          <p:nvPr/>
        </p:nvPicPr>
        <p:blipFill>
          <a:blip r:embed="rId2"/>
          <a:stretch>
            <a:fillRect/>
          </a:stretch>
        </p:blipFill>
        <p:spPr>
          <a:xfrm>
            <a:off x="5540637" y="2961313"/>
            <a:ext cx="4690539" cy="3302757"/>
          </a:xfrm>
          <a:prstGeom prst="rect">
            <a:avLst/>
          </a:prstGeom>
        </p:spPr>
      </p:pic>
    </p:spTree>
    <p:extLst>
      <p:ext uri="{BB962C8B-B14F-4D97-AF65-F5344CB8AC3E}">
        <p14:creationId xmlns:p14="http://schemas.microsoft.com/office/powerpoint/2010/main" val="3805650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25" name="직사각형 124">
            <a:extLst>
              <a:ext uri="{FF2B5EF4-FFF2-40B4-BE49-F238E27FC236}">
                <a16:creationId xmlns:a16="http://schemas.microsoft.com/office/drawing/2014/main" id="{66AB621D-27D5-4A48-A756-219E242A8039}"/>
              </a:ext>
            </a:extLst>
          </p:cNvPr>
          <p:cNvSpPr/>
          <p:nvPr/>
        </p:nvSpPr>
        <p:spPr>
          <a:xfrm>
            <a:off x="4228476" y="1043018"/>
            <a:ext cx="7963524" cy="589072"/>
          </a:xfrm>
          <a:prstGeom prst="rect">
            <a:avLst/>
          </a:prstGeom>
        </p:spPr>
        <p:txBody>
          <a:bodyPr wrap="square">
            <a:spAutoFit/>
          </a:bodyPr>
          <a:lstStyle/>
          <a:p>
            <a:pPr>
              <a:lnSpc>
                <a:spcPct val="150000"/>
              </a:lnSpc>
            </a:pPr>
            <a:r>
              <a:rPr lang="en-US" altLang="ko-KR" sz="2400" b="1" dirty="0">
                <a:solidFill>
                  <a:srgbClr val="C5A48D"/>
                </a:solidFill>
                <a:latin typeface="Calibri" panose="020F0502020204030204" pitchFamily="34" charset="0"/>
                <a:cs typeface="Calibri" panose="020F0502020204030204" pitchFamily="34" charset="0"/>
              </a:rPr>
              <a:t>Cases vs Vaccination by Country within Group</a:t>
            </a:r>
            <a:endParaRPr lang="ko-KR" altLang="en-US" sz="1600" dirty="0">
              <a:solidFill>
                <a:srgbClr val="C5A48D"/>
              </a:solidFill>
              <a:latin typeface="Calibri" panose="020F0502020204030204" pitchFamily="34" charset="0"/>
              <a:cs typeface="Calibri" panose="020F0502020204030204" pitchFamily="34" charset="0"/>
            </a:endParaRPr>
          </a:p>
        </p:txBody>
      </p:sp>
      <p:sp>
        <p:nvSpPr>
          <p:cNvPr id="32" name="직사각형 31">
            <a:extLst>
              <a:ext uri="{FF2B5EF4-FFF2-40B4-BE49-F238E27FC236}">
                <a16:creationId xmlns:a16="http://schemas.microsoft.com/office/drawing/2014/main" id="{606FEB38-8C9B-4350-804C-CB7B1086B115}"/>
              </a:ext>
            </a:extLst>
          </p:cNvPr>
          <p:cNvSpPr/>
          <p:nvPr/>
        </p:nvSpPr>
        <p:spPr>
          <a:xfrm>
            <a:off x="4228476" y="1690040"/>
            <a:ext cx="7314860" cy="607539"/>
          </a:xfrm>
          <a:prstGeom prst="rect">
            <a:avLst/>
          </a:prstGeom>
        </p:spPr>
        <p:txBody>
          <a:bodyPr wrap="square">
            <a:spAutoFit/>
          </a:bodyPr>
          <a:lstStyle/>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The high number of recent COVID case with the low number of vaccinations administered might lead to the increasing covid cases in the country. </a:t>
            </a:r>
            <a:endParaRPr lang="ko-KR" altLang="en-US" sz="1600" dirty="0">
              <a:solidFill>
                <a:schemeClr val="bg1"/>
              </a:solidFill>
              <a:latin typeface="Calibri" panose="020F0502020204030204" pitchFamily="34" charset="0"/>
              <a:cs typeface="Calibri" panose="020F0502020204030204" pitchFamily="34" charset="0"/>
            </a:endParaRPr>
          </a:p>
        </p:txBody>
      </p:sp>
      <p:sp>
        <p:nvSpPr>
          <p:cNvPr id="9" name="TextBox 8">
            <a:extLst>
              <a:ext uri="{FF2B5EF4-FFF2-40B4-BE49-F238E27FC236}">
                <a16:creationId xmlns:a16="http://schemas.microsoft.com/office/drawing/2014/main" id="{E19837C4-7ACB-41A1-99DB-AFFCFBF26B43}"/>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12" name="슬라이드 번호 개체 틀 11">
            <a:extLst>
              <a:ext uri="{FF2B5EF4-FFF2-40B4-BE49-F238E27FC236}">
                <a16:creationId xmlns:a16="http://schemas.microsoft.com/office/drawing/2014/main" id="{8D735010-32F8-41ED-8C31-77B4AB7DA885}"/>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8</a:t>
            </a:fld>
            <a:endParaRPr lang="ko-KR" altLang="en-US" dirty="0">
              <a:solidFill>
                <a:prstClr val="black">
                  <a:tint val="75000"/>
                </a:prstClr>
              </a:solidFill>
            </a:endParaRPr>
          </a:p>
        </p:txBody>
      </p:sp>
      <p:sp>
        <p:nvSpPr>
          <p:cNvPr id="15" name="TextBox 14">
            <a:extLst>
              <a:ext uri="{FF2B5EF4-FFF2-40B4-BE49-F238E27FC236}">
                <a16:creationId xmlns:a16="http://schemas.microsoft.com/office/drawing/2014/main" id="{32185FDF-6C27-4359-9FEC-247F5F946636}"/>
              </a:ext>
            </a:extLst>
          </p:cNvPr>
          <p:cNvSpPr txBox="1"/>
          <p:nvPr/>
        </p:nvSpPr>
        <p:spPr>
          <a:xfrm>
            <a:off x="4219758" y="2401196"/>
            <a:ext cx="7482884" cy="871008"/>
          </a:xfrm>
          <a:prstGeom prst="rect">
            <a:avLst/>
          </a:prstGeom>
          <a:noFill/>
        </p:spPr>
        <p:txBody>
          <a:bodyPr wrap="square">
            <a:spAutoFit/>
          </a:bodyPr>
          <a:lstStyle/>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Within this this GDP group, It seems that Paraguay is in the higher risk than other countries considering that the number of covid cases is  bigger than the average cases and the the number of vaccinations is smaller than the average.</a:t>
            </a:r>
            <a:endParaRPr lang="ko-KR"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endParaRPr>
          </a:p>
        </p:txBody>
      </p:sp>
      <p:sp>
        <p:nvSpPr>
          <p:cNvPr id="17" name="TextBox 16">
            <a:extLst>
              <a:ext uri="{FF2B5EF4-FFF2-40B4-BE49-F238E27FC236}">
                <a16:creationId xmlns:a16="http://schemas.microsoft.com/office/drawing/2014/main" id="{DE84F395-2B8C-46D2-ACA1-1C2BBFE8488D}"/>
              </a:ext>
            </a:extLst>
          </p:cNvPr>
          <p:cNvSpPr txBox="1"/>
          <p:nvPr/>
        </p:nvSpPr>
        <p:spPr>
          <a:xfrm>
            <a:off x="6118728" y="6396335"/>
            <a:ext cx="3870121"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Fig6</a:t>
            </a:r>
            <a:r>
              <a:rPr lang="en-US" altLang="ko-KR" sz="1400" dirty="0">
                <a:solidFill>
                  <a:schemeClr val="bg1"/>
                </a:solidFill>
                <a:latin typeface="Calibri" panose="020F0502020204030204" pitchFamily="34" charset="0"/>
                <a:cs typeface="Calibri" panose="020F0502020204030204" pitchFamily="34" charset="0"/>
              </a:rPr>
              <a:t>. Cases vs Vaccinations in Group 2 ( 25</a:t>
            </a:r>
            <a:r>
              <a:rPr lang="en-US" altLang="ko-KR" sz="1400" baseline="30000" dirty="0">
                <a:solidFill>
                  <a:schemeClr val="bg1"/>
                </a:solidFill>
                <a:latin typeface="Calibri" panose="020F0502020204030204" pitchFamily="34" charset="0"/>
                <a:cs typeface="Calibri" panose="020F0502020204030204" pitchFamily="34" charset="0"/>
              </a:rPr>
              <a:t>th</a:t>
            </a:r>
            <a:r>
              <a:rPr lang="en-US" altLang="ko-KR" sz="1400" dirty="0">
                <a:solidFill>
                  <a:schemeClr val="bg1"/>
                </a:solidFill>
                <a:latin typeface="Calibri" panose="020F0502020204030204" pitchFamily="34" charset="0"/>
                <a:cs typeface="Calibri" panose="020F0502020204030204" pitchFamily="34" charset="0"/>
              </a:rPr>
              <a:t> ~50</a:t>
            </a:r>
            <a:r>
              <a:rPr lang="en-US" altLang="ko-KR" sz="1400" baseline="30000" dirty="0">
                <a:solidFill>
                  <a:schemeClr val="bg1"/>
                </a:solidFill>
                <a:latin typeface="Calibri" panose="020F0502020204030204" pitchFamily="34" charset="0"/>
                <a:cs typeface="Calibri" panose="020F0502020204030204" pitchFamily="34" charset="0"/>
              </a:rPr>
              <a:t>th</a:t>
            </a:r>
            <a:r>
              <a:rPr lang="en-US" altLang="ko-KR" sz="1400" dirty="0">
                <a:solidFill>
                  <a:schemeClr val="bg1"/>
                </a:solidFill>
                <a:latin typeface="Calibri" panose="020F0502020204030204" pitchFamily="34" charset="0"/>
                <a:cs typeface="Calibri" panose="020F0502020204030204" pitchFamily="34" charset="0"/>
              </a:rPr>
              <a:t> )</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pic>
        <p:nvPicPr>
          <p:cNvPr id="3" name="그림 2">
            <a:extLst>
              <a:ext uri="{FF2B5EF4-FFF2-40B4-BE49-F238E27FC236}">
                <a16:creationId xmlns:a16="http://schemas.microsoft.com/office/drawing/2014/main" id="{282ACFEA-81CF-40EB-AF39-910CDDED8DC5}"/>
              </a:ext>
            </a:extLst>
          </p:cNvPr>
          <p:cNvPicPr>
            <a:picLocks noChangeAspect="1"/>
          </p:cNvPicPr>
          <p:nvPr/>
        </p:nvPicPr>
        <p:blipFill>
          <a:blip r:embed="rId2"/>
          <a:stretch>
            <a:fillRect/>
          </a:stretch>
        </p:blipFill>
        <p:spPr>
          <a:xfrm>
            <a:off x="6211317" y="3296000"/>
            <a:ext cx="3684941" cy="3076538"/>
          </a:xfrm>
          <a:prstGeom prst="rect">
            <a:avLst/>
          </a:prstGeom>
        </p:spPr>
      </p:pic>
    </p:spTree>
    <p:extLst>
      <p:ext uri="{BB962C8B-B14F-4D97-AF65-F5344CB8AC3E}">
        <p14:creationId xmlns:p14="http://schemas.microsoft.com/office/powerpoint/2010/main" val="2452056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30000">
              <a:srgbClr val="617695"/>
            </a:gs>
            <a:gs pos="30000">
              <a:srgbClr val="536580"/>
            </a:gs>
          </a:gsLst>
          <a:lin ang="0" scaled="1"/>
          <a:tileRect/>
        </a:gradFill>
        <a:effectLst/>
      </p:bgPr>
    </p:bg>
    <p:spTree>
      <p:nvGrpSpPr>
        <p:cNvPr id="1" name=""/>
        <p:cNvGrpSpPr/>
        <p:nvPr/>
      </p:nvGrpSpPr>
      <p:grpSpPr>
        <a:xfrm>
          <a:off x="0" y="0"/>
          <a:ext cx="0" cy="0"/>
          <a:chOff x="0" y="0"/>
          <a:chExt cx="0" cy="0"/>
        </a:xfrm>
      </p:grpSpPr>
      <p:sp>
        <p:nvSpPr>
          <p:cNvPr id="6" name="직사각형 5">
            <a:extLst>
              <a:ext uri="{FF2B5EF4-FFF2-40B4-BE49-F238E27FC236}">
                <a16:creationId xmlns:a16="http://schemas.microsoft.com/office/drawing/2014/main" id="{13F20A7C-65C8-4325-83F7-99B54500B6C6}"/>
              </a:ext>
            </a:extLst>
          </p:cNvPr>
          <p:cNvSpPr/>
          <p:nvPr/>
        </p:nvSpPr>
        <p:spPr>
          <a:xfrm>
            <a:off x="521146" y="458243"/>
            <a:ext cx="2885885" cy="584775"/>
          </a:xfrm>
          <a:prstGeom prst="rect">
            <a:avLst/>
          </a:prstGeom>
        </p:spPr>
        <p:txBody>
          <a:bodyPr wrap="square">
            <a:spAutoFit/>
          </a:bodyPr>
          <a:lstStyle/>
          <a:p>
            <a:pPr latinLnBrk="0">
              <a:defRPr/>
            </a:pPr>
            <a:r>
              <a:rPr lang="en-US" altLang="ko-KR" sz="3200" b="1" kern="0" dirty="0">
                <a:solidFill>
                  <a:prstClr val="white"/>
                </a:solidFill>
                <a:latin typeface="Calibri" panose="020F0502020204030204" pitchFamily="34" charset="0"/>
                <a:cs typeface="Calibri" panose="020F0502020204030204" pitchFamily="34" charset="0"/>
              </a:rPr>
              <a:t>ANALYSIS</a:t>
            </a:r>
            <a:endParaRPr lang="en-US" altLang="ko-KR" sz="900" kern="0" dirty="0">
              <a:solidFill>
                <a:prstClr val="white"/>
              </a:solidFill>
              <a:latin typeface="Calibri" panose="020F0502020204030204" pitchFamily="34" charset="0"/>
              <a:cs typeface="Calibri" panose="020F0502020204030204" pitchFamily="34" charset="0"/>
            </a:endParaRPr>
          </a:p>
        </p:txBody>
      </p:sp>
      <p:cxnSp>
        <p:nvCxnSpPr>
          <p:cNvPr id="8" name="직선 연결선 7">
            <a:extLst>
              <a:ext uri="{FF2B5EF4-FFF2-40B4-BE49-F238E27FC236}">
                <a16:creationId xmlns:a16="http://schemas.microsoft.com/office/drawing/2014/main" id="{6EA19975-759C-41E4-BE94-5BF7C5E983EF}"/>
              </a:ext>
            </a:extLst>
          </p:cNvPr>
          <p:cNvCxnSpPr>
            <a:cxnSpLocks/>
          </p:cNvCxnSpPr>
          <p:nvPr/>
        </p:nvCxnSpPr>
        <p:spPr>
          <a:xfrm>
            <a:off x="157295" y="152884"/>
            <a:ext cx="265847" cy="22234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직선 연결선 9">
            <a:extLst>
              <a:ext uri="{FF2B5EF4-FFF2-40B4-BE49-F238E27FC236}">
                <a16:creationId xmlns:a16="http://schemas.microsoft.com/office/drawing/2014/main" id="{33765D62-5155-4C2F-A986-997CEB1DA1BC}"/>
              </a:ext>
            </a:extLst>
          </p:cNvPr>
          <p:cNvCxnSpPr>
            <a:cxnSpLocks/>
          </p:cNvCxnSpPr>
          <p:nvPr/>
        </p:nvCxnSpPr>
        <p:spPr>
          <a:xfrm>
            <a:off x="657382" y="2287259"/>
            <a:ext cx="360000" cy="0"/>
          </a:xfrm>
          <a:prstGeom prst="line">
            <a:avLst/>
          </a:prstGeom>
          <a:ln>
            <a:solidFill>
              <a:srgbClr val="8899B2"/>
            </a:solidFill>
          </a:ln>
        </p:spPr>
        <p:style>
          <a:lnRef idx="1">
            <a:schemeClr val="accent1"/>
          </a:lnRef>
          <a:fillRef idx="0">
            <a:schemeClr val="accent1"/>
          </a:fillRef>
          <a:effectRef idx="0">
            <a:schemeClr val="accent1"/>
          </a:effectRef>
          <a:fontRef idx="minor">
            <a:schemeClr val="tx1"/>
          </a:fontRef>
        </p:style>
      </p:cxnSp>
      <p:sp>
        <p:nvSpPr>
          <p:cNvPr id="125" name="직사각형 124">
            <a:extLst>
              <a:ext uri="{FF2B5EF4-FFF2-40B4-BE49-F238E27FC236}">
                <a16:creationId xmlns:a16="http://schemas.microsoft.com/office/drawing/2014/main" id="{66AB621D-27D5-4A48-A756-219E242A8039}"/>
              </a:ext>
            </a:extLst>
          </p:cNvPr>
          <p:cNvSpPr/>
          <p:nvPr/>
        </p:nvSpPr>
        <p:spPr>
          <a:xfrm>
            <a:off x="3996656" y="1124379"/>
            <a:ext cx="9932564" cy="506292"/>
          </a:xfrm>
          <a:prstGeom prst="rect">
            <a:avLst/>
          </a:prstGeom>
        </p:spPr>
        <p:txBody>
          <a:bodyPr wrap="square">
            <a:spAutoFit/>
          </a:bodyPr>
          <a:lstStyle/>
          <a:p>
            <a:pPr>
              <a:lnSpc>
                <a:spcPct val="150000"/>
              </a:lnSpc>
            </a:pPr>
            <a:r>
              <a:rPr lang="en-US" altLang="ko-KR" sz="2000" b="1" dirty="0">
                <a:solidFill>
                  <a:srgbClr val="C5A48D"/>
                </a:solidFill>
                <a:latin typeface="Calibri" panose="020F0502020204030204" pitchFamily="34" charset="0"/>
                <a:cs typeface="Calibri" panose="020F0502020204030204" pitchFamily="34" charset="0"/>
              </a:rPr>
              <a:t>Vaccination Rankings</a:t>
            </a:r>
            <a:endParaRPr lang="ko-KR" altLang="en-US" sz="1400" dirty="0">
              <a:solidFill>
                <a:srgbClr val="C5A48D"/>
              </a:solidFill>
              <a:latin typeface="Calibri" panose="020F0502020204030204" pitchFamily="34" charset="0"/>
              <a:cs typeface="Calibri" panose="020F0502020204030204" pitchFamily="34" charset="0"/>
            </a:endParaRPr>
          </a:p>
        </p:txBody>
      </p:sp>
      <p:sp>
        <p:nvSpPr>
          <p:cNvPr id="32" name="직사각형 31">
            <a:extLst>
              <a:ext uri="{FF2B5EF4-FFF2-40B4-BE49-F238E27FC236}">
                <a16:creationId xmlns:a16="http://schemas.microsoft.com/office/drawing/2014/main" id="{606FEB38-8C9B-4350-804C-CB7B1086B115}"/>
              </a:ext>
            </a:extLst>
          </p:cNvPr>
          <p:cNvSpPr/>
          <p:nvPr/>
        </p:nvSpPr>
        <p:spPr>
          <a:xfrm>
            <a:off x="3996656" y="1727211"/>
            <a:ext cx="3385656" cy="3447419"/>
          </a:xfrm>
          <a:prstGeom prst="rect">
            <a:avLst/>
          </a:prstGeom>
        </p:spPr>
        <p:txBody>
          <a:bodyPr wrap="square">
            <a:spAutoFit/>
          </a:bodyPr>
          <a:lstStyle/>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The number of Fully vaccinated people relative to the population is used to measure how strong each country is to the virus.</a:t>
            </a:r>
          </a:p>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 In this chart, we can keep track of and find the top 10 countries in the number of fully vaccinated people relative to population.</a:t>
            </a:r>
          </a:p>
          <a:p>
            <a:pPr algn="just" latinLnBrk="1">
              <a:lnSpc>
                <a:spcPct val="107000"/>
              </a:lnSpc>
              <a:spcAft>
                <a:spcPts val="800"/>
              </a:spcAft>
            </a:pPr>
            <a:r>
              <a:rPr lang="en-US" altLang="ko-KR" sz="1600" kern="100" dirty="0">
                <a:solidFill>
                  <a:schemeClr val="bg1"/>
                </a:solidFill>
                <a:effectLst/>
                <a:latin typeface="Calibri" panose="020F0502020204030204" pitchFamily="34" charset="0"/>
                <a:ea typeface="맑은 고딕" panose="020B0503020000020004" pitchFamily="50" charset="-127"/>
                <a:cs typeface="Calibri" panose="020F0502020204030204" pitchFamily="34" charset="0"/>
              </a:rPr>
              <a:t>As you might know, Israel is one of the most vaccinated countries relative to their population in the world. And the US ranked at 7th with 28%.</a:t>
            </a:r>
          </a:p>
        </p:txBody>
      </p:sp>
      <p:sp>
        <p:nvSpPr>
          <p:cNvPr id="9" name="TextBox 8">
            <a:extLst>
              <a:ext uri="{FF2B5EF4-FFF2-40B4-BE49-F238E27FC236}">
                <a16:creationId xmlns:a16="http://schemas.microsoft.com/office/drawing/2014/main" id="{E19837C4-7ACB-41A1-99DB-AFFCFBF26B43}"/>
              </a:ext>
            </a:extLst>
          </p:cNvPr>
          <p:cNvSpPr txBox="1"/>
          <p:nvPr/>
        </p:nvSpPr>
        <p:spPr>
          <a:xfrm>
            <a:off x="418684" y="3273031"/>
            <a:ext cx="2739292" cy="1522020"/>
          </a:xfrm>
          <a:prstGeom prst="rect">
            <a:avLst/>
          </a:prstGeom>
          <a:noFill/>
        </p:spPr>
        <p:txBody>
          <a:bodyPr wrap="square" rtlCol="0">
            <a:spAutoFit/>
          </a:bodyPr>
          <a:lstStyle/>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Source</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Data Cleansing</a:t>
            </a:r>
          </a:p>
          <a:p>
            <a:pPr>
              <a:lnSpc>
                <a:spcPct val="150000"/>
              </a:lnSpc>
            </a:pPr>
            <a:r>
              <a:rPr lang="en-US" altLang="ko-KR" sz="1600" b="1" i="1" dirty="0">
                <a:solidFill>
                  <a:schemeClr val="bg1"/>
                </a:solidFill>
                <a:latin typeface="Calibri" panose="020F0502020204030204" pitchFamily="34" charset="0"/>
                <a:cs typeface="Calibri" panose="020F0502020204030204" pitchFamily="34" charset="0"/>
              </a:rPr>
              <a:t>Analysis</a:t>
            </a:r>
          </a:p>
          <a:p>
            <a:pPr>
              <a:lnSpc>
                <a:spcPct val="150000"/>
              </a:lnSpc>
            </a:pPr>
            <a:r>
              <a:rPr lang="en-US" altLang="ko-KR" sz="1600" b="1" i="1" dirty="0">
                <a:solidFill>
                  <a:srgbClr val="8899B2"/>
                </a:solidFill>
                <a:latin typeface="Calibri" panose="020F0502020204030204" pitchFamily="34" charset="0"/>
                <a:cs typeface="Calibri" panose="020F0502020204030204" pitchFamily="34" charset="0"/>
              </a:rPr>
              <a:t>Conclusion</a:t>
            </a:r>
          </a:p>
        </p:txBody>
      </p:sp>
      <p:sp>
        <p:nvSpPr>
          <p:cNvPr id="12" name="슬라이드 번호 개체 틀 11">
            <a:extLst>
              <a:ext uri="{FF2B5EF4-FFF2-40B4-BE49-F238E27FC236}">
                <a16:creationId xmlns:a16="http://schemas.microsoft.com/office/drawing/2014/main" id="{8D735010-32F8-41ED-8C31-77B4AB7DA885}"/>
              </a:ext>
            </a:extLst>
          </p:cNvPr>
          <p:cNvSpPr>
            <a:spLocks noGrp="1"/>
          </p:cNvSpPr>
          <p:nvPr>
            <p:ph type="sldNum" sz="quarter" idx="12"/>
          </p:nvPr>
        </p:nvSpPr>
        <p:spPr/>
        <p:txBody>
          <a:bodyPr/>
          <a:lstStyle/>
          <a:p>
            <a:fld id="{92A3BBB8-EBE5-4A2B-AB70-89540E1C96C3}" type="slidenum">
              <a:rPr lang="ko-KR" altLang="en-US" smtClean="0">
                <a:solidFill>
                  <a:prstClr val="black">
                    <a:tint val="75000"/>
                  </a:prstClr>
                </a:solidFill>
              </a:rPr>
              <a:pPr/>
              <a:t>9</a:t>
            </a:fld>
            <a:endParaRPr lang="ko-KR" altLang="en-US" dirty="0">
              <a:solidFill>
                <a:prstClr val="black">
                  <a:tint val="75000"/>
                </a:prstClr>
              </a:solidFill>
            </a:endParaRPr>
          </a:p>
        </p:txBody>
      </p:sp>
      <p:sp>
        <p:nvSpPr>
          <p:cNvPr id="17" name="TextBox 16">
            <a:extLst>
              <a:ext uri="{FF2B5EF4-FFF2-40B4-BE49-F238E27FC236}">
                <a16:creationId xmlns:a16="http://schemas.microsoft.com/office/drawing/2014/main" id="{DE84F395-2B8C-46D2-ACA1-1C2BBFE8488D}"/>
              </a:ext>
            </a:extLst>
          </p:cNvPr>
          <p:cNvSpPr txBox="1"/>
          <p:nvPr/>
        </p:nvSpPr>
        <p:spPr>
          <a:xfrm>
            <a:off x="6815253" y="5449506"/>
            <a:ext cx="5376747" cy="461665"/>
          </a:xfrm>
          <a:prstGeom prst="rect">
            <a:avLst/>
          </a:prstGeom>
          <a:noFill/>
        </p:spPr>
        <p:txBody>
          <a:bodyPr wrap="square" rtlCol="0">
            <a:spAutoFit/>
          </a:bodyPr>
          <a:lstStyle/>
          <a:p>
            <a:pPr algn="ctr"/>
            <a:r>
              <a:rPr lang="en-US" altLang="ko-KR" sz="1400" dirty="0" err="1">
                <a:solidFill>
                  <a:schemeClr val="bg1"/>
                </a:solidFill>
                <a:latin typeface="Calibri" panose="020F0502020204030204" pitchFamily="34" charset="0"/>
                <a:cs typeface="Calibri" panose="020F0502020204030204" pitchFamily="34" charset="0"/>
              </a:rPr>
              <a:t>Fig7</a:t>
            </a:r>
            <a:r>
              <a:rPr lang="en-US" altLang="ko-KR" sz="1400" dirty="0">
                <a:solidFill>
                  <a:schemeClr val="bg1"/>
                </a:solidFill>
                <a:latin typeface="Calibri" panose="020F0502020204030204" pitchFamily="34" charset="0"/>
                <a:cs typeface="Calibri" panose="020F0502020204030204" pitchFamily="34" charset="0"/>
              </a:rPr>
              <a:t>. Vaccination relative to population Top 10 as of Apr, 26</a:t>
            </a:r>
          </a:p>
          <a:p>
            <a:pPr algn="ctr"/>
            <a:endParaRPr lang="ko-KR" altLang="en-US" sz="1000" dirty="0">
              <a:solidFill>
                <a:schemeClr val="bg1"/>
              </a:solidFill>
              <a:latin typeface="Calibri" panose="020F0502020204030204" pitchFamily="34" charset="0"/>
              <a:cs typeface="Calibri" panose="020F0502020204030204" pitchFamily="34" charset="0"/>
            </a:endParaRPr>
          </a:p>
        </p:txBody>
      </p:sp>
      <p:pic>
        <p:nvPicPr>
          <p:cNvPr id="3" name="그림 2">
            <a:extLst>
              <a:ext uri="{FF2B5EF4-FFF2-40B4-BE49-F238E27FC236}">
                <a16:creationId xmlns:a16="http://schemas.microsoft.com/office/drawing/2014/main" id="{106C5BA8-72D9-4E6F-BC50-8DA2FDF1CD6A}"/>
              </a:ext>
            </a:extLst>
          </p:cNvPr>
          <p:cNvPicPr>
            <a:picLocks noChangeAspect="1"/>
          </p:cNvPicPr>
          <p:nvPr/>
        </p:nvPicPr>
        <p:blipFill>
          <a:blip r:embed="rId2"/>
          <a:stretch>
            <a:fillRect/>
          </a:stretch>
        </p:blipFill>
        <p:spPr>
          <a:xfrm>
            <a:off x="8220992" y="1630671"/>
            <a:ext cx="3451032" cy="3596440"/>
          </a:xfrm>
          <a:prstGeom prst="rect">
            <a:avLst/>
          </a:prstGeom>
        </p:spPr>
      </p:pic>
    </p:spTree>
    <p:extLst>
      <p:ext uri="{BB962C8B-B14F-4D97-AF65-F5344CB8AC3E}">
        <p14:creationId xmlns:p14="http://schemas.microsoft.com/office/powerpoint/2010/main" val="1372530283"/>
      </p:ext>
    </p:extLst>
  </p:cSld>
  <p:clrMapOvr>
    <a:masterClrMapping/>
  </p:clrMapOvr>
</p:sld>
</file>

<file path=ppt/theme/theme1.xml><?xml version="1.0" encoding="utf-8"?>
<a:theme xmlns:a="http://schemas.openxmlformats.org/drawingml/2006/main" name="1_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611</TotalTime>
  <Words>756</Words>
  <Application>Microsoft Office PowerPoint</Application>
  <PresentationFormat>와이드스크린</PresentationFormat>
  <Paragraphs>126</Paragraphs>
  <Slides>10</Slides>
  <Notes>0</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10</vt:i4>
      </vt:variant>
    </vt:vector>
  </HeadingPairs>
  <TitlesOfParts>
    <vt:vector size="14" baseType="lpstr">
      <vt:lpstr>맑은 고딕</vt:lpstr>
      <vt:lpstr>Arial</vt:lpstr>
      <vt:lpstr>Calibri</vt:lpstr>
      <vt:lpstr>1_Office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조현석</dc:creator>
  <cp:lastModifiedBy>김 종찬</cp:lastModifiedBy>
  <cp:revision>51</cp:revision>
  <dcterms:created xsi:type="dcterms:W3CDTF">2020-09-22T02:49:34Z</dcterms:created>
  <dcterms:modified xsi:type="dcterms:W3CDTF">2021-04-28T20:23:14Z</dcterms:modified>
</cp:coreProperties>
</file>