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65" r:id="rId3"/>
    <p:sldId id="266" r:id="rId4"/>
    <p:sldId id="267" r:id="rId5"/>
    <p:sldId id="271" r:id="rId6"/>
    <p:sldId id="273" r:id="rId7"/>
    <p:sldId id="272" r:id="rId8"/>
    <p:sldId id="269" r:id="rId9"/>
    <p:sldId id="263" r:id="rId10"/>
    <p:sldId id="274" r:id="rId11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BB7532D-E8BF-0249-9C30-FC1071A36E12}" name="Ângela Pista" initials="ÂP" userId="S-1-5-21-757131427-1295968238-1309594636-2432" providerId="AD"/>
  <p188:author id="{E231E383-D42B-B173-3125-63FAE14A3C8C}" name="Ângela Pista" initials="ÂP" userId="Ângela Pista" providerId="None"/>
  <p188:author id="{A6B28598-D041-F8A0-6F6D-0ACD976C5963}" name="Sofia Ribeiro" initials="SR" userId="771339fdb339dbee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Ângela Pista" initials="ÂP" lastIdx="9" clrIdx="0">
    <p:extLst>
      <p:ext uri="{19B8F6BF-5375-455C-9EA6-DF929625EA0E}">
        <p15:presenceInfo xmlns:p15="http://schemas.microsoft.com/office/powerpoint/2012/main" userId="S-1-5-21-757131427-1295968238-1309594636-24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CDEA"/>
    <a:srgbClr val="ECF0F4"/>
    <a:srgbClr val="D0EAEC"/>
    <a:srgbClr val="D9E7F7"/>
    <a:srgbClr val="1A3F6C"/>
    <a:srgbClr val="ADCDEA"/>
    <a:srgbClr val="FABB22"/>
    <a:srgbClr val="FFFF66"/>
    <a:srgbClr val="FFFFB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5441" autoAdjust="0"/>
  </p:normalViewPr>
  <p:slideViewPr>
    <p:cSldViewPr snapToGrid="0" showGuides="1">
      <p:cViewPr>
        <p:scale>
          <a:sx n="90" d="100"/>
          <a:sy n="90" d="100"/>
        </p:scale>
        <p:origin x="168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lha_de_C_lculo_do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lha_de_C_lculo_do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lha_de_C_lculo_do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313380581766149"/>
          <c:y val="5.1278380674987932E-2"/>
          <c:w val="0.5180013258893269"/>
          <c:h val="0.7674986097575748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56E5-4040-9DD5-87445B40327F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56E5-4040-9DD5-87445B40327F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56E5-4040-9DD5-87445B40327F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4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4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56E5-4040-9DD5-87445B40327F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37.5%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PT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6E5-4040-9DD5-87445B40327F}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25.0%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PT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6E5-4040-9DD5-87445B40327F}"/>
                </c:ext>
              </c:extLst>
            </c:dLbl>
            <c:dLbl>
              <c:idx val="2"/>
              <c:layout>
                <c:manualLayout>
                  <c:x val="7.5827096030337882E-2"/>
                  <c:y val="-7.42766530267397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6.2%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PT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6E5-4040-9DD5-87445B40327F}"/>
                </c:ext>
              </c:extLst>
            </c:dLbl>
            <c:dLbl>
              <c:idx val="3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0" dirty="0">
                        <a:solidFill>
                          <a:schemeClr val="tx1"/>
                        </a:solidFill>
                      </a:rPr>
                      <a:t>31.3%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PT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56E5-4040-9DD5-87445B4032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'TSA-corrigir'!$B$32:$B$35</c:f>
              <c:strCache>
                <c:ptCount val="4"/>
                <c:pt idx="0">
                  <c:v>EPEC</c:v>
                </c:pt>
                <c:pt idx="1">
                  <c:v>ExPEC</c:v>
                </c:pt>
                <c:pt idx="2">
                  <c:v>EPEC/ETEC</c:v>
                </c:pt>
                <c:pt idx="3">
                  <c:v>Non-pathogenic</c:v>
                </c:pt>
              </c:strCache>
            </c:strRef>
          </c:cat>
          <c:val>
            <c:numRef>
              <c:f>'TSA-corrigir'!$C$32:$C$35</c:f>
              <c:numCache>
                <c:formatCode>General</c:formatCode>
                <c:ptCount val="4"/>
                <c:pt idx="0">
                  <c:v>6</c:v>
                </c:pt>
                <c:pt idx="1">
                  <c:v>4</c:v>
                </c:pt>
                <c:pt idx="2">
                  <c:v>1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6E5-4040-9DD5-87445B40327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365587231901292"/>
          <c:y val="0.89776179697555702"/>
          <c:w val="0.71268799638257574"/>
          <c:h val="9.65186210673370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438896527854842E-2"/>
          <c:y val="2.4180755785979426E-2"/>
          <c:w val="0.86692518043277711"/>
          <c:h val="0.7915411206309632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436FB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0B8-4286-B4AB-DF7AA02CF75B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0B8-4286-B4AB-DF7AA02CF75B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0B8-4286-B4AB-DF7AA02CF75B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0B8-4286-B4AB-DF7AA02CF75B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0B8-4286-B4AB-DF7AA02CF75B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0B8-4286-B4AB-DF7AA02CF75B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0B8-4286-B4AB-DF7AA02CF75B}"/>
              </c:ext>
            </c:extLst>
          </c:dPt>
          <c:dPt>
            <c:idx val="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80B8-4286-B4AB-DF7AA02CF75B}"/>
              </c:ext>
            </c:extLst>
          </c:dPt>
          <c:dPt>
            <c:idx val="8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80B8-4286-B4AB-DF7AA02CF75B}"/>
              </c:ext>
            </c:extLst>
          </c:dPt>
          <c:dPt>
            <c:idx val="10"/>
            <c:invertIfNegative val="0"/>
            <c:bubble3D val="0"/>
            <c:spPr>
              <a:solidFill>
                <a:srgbClr val="FBA51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80B8-4286-B4AB-DF7AA02CF75B}"/>
              </c:ext>
            </c:extLst>
          </c:dPt>
          <c:dPt>
            <c:idx val="11"/>
            <c:invertIfNegative val="0"/>
            <c:bubble3D val="0"/>
            <c:spPr>
              <a:solidFill>
                <a:srgbClr val="FBA51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80B8-4286-B4AB-DF7AA02CF75B}"/>
              </c:ext>
            </c:extLst>
          </c:dPt>
          <c:dPt>
            <c:idx val="12"/>
            <c:invertIfNegative val="0"/>
            <c:bubble3D val="0"/>
            <c:spPr>
              <a:solidFill>
                <a:srgbClr val="FBA51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80B8-4286-B4AB-DF7AA02CF75B}"/>
              </c:ext>
            </c:extLst>
          </c:dPt>
          <c:dPt>
            <c:idx val="13"/>
            <c:invertIfNegative val="0"/>
            <c:bubble3D val="0"/>
            <c:spPr>
              <a:solidFill>
                <a:srgbClr val="FBA51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80B8-4286-B4AB-DF7AA02CF75B}"/>
              </c:ext>
            </c:extLst>
          </c:dPt>
          <c:dPt>
            <c:idx val="1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80B8-4286-B4AB-DF7AA02CF75B}"/>
              </c:ext>
            </c:extLst>
          </c:dPt>
          <c:cat>
            <c:strRef>
              <c:f>'TSA-corrigir'!$B$2:$B$21</c:f>
              <c:strCache>
                <c:ptCount val="16"/>
                <c:pt idx="0">
                  <c:v>COL</c:v>
                </c:pt>
                <c:pt idx="1">
                  <c:v>SMX</c:v>
                </c:pt>
                <c:pt idx="2">
                  <c:v>TET</c:v>
                </c:pt>
                <c:pt idx="3">
                  <c:v>TMP</c:v>
                </c:pt>
                <c:pt idx="4">
                  <c:v>AMP</c:v>
                </c:pt>
                <c:pt idx="5">
                  <c:v>CHL</c:v>
                </c:pt>
                <c:pt idx="6">
                  <c:v>NAL</c:v>
                </c:pt>
                <c:pt idx="7">
                  <c:v>GMN</c:v>
                </c:pt>
                <c:pt idx="8">
                  <c:v>CIP</c:v>
                </c:pt>
                <c:pt idx="9">
                  <c:v>AZM</c:v>
                </c:pt>
                <c:pt idx="10">
                  <c:v>FEP</c:v>
                </c:pt>
                <c:pt idx="11">
                  <c:v>CTX</c:v>
                </c:pt>
                <c:pt idx="12">
                  <c:v>CAZ</c:v>
                </c:pt>
                <c:pt idx="13">
                  <c:v>CRO</c:v>
                </c:pt>
                <c:pt idx="15">
                  <c:v>MDR</c:v>
                </c:pt>
              </c:strCache>
            </c:strRef>
          </c:cat>
          <c:val>
            <c:numRef>
              <c:f>'TSA-corrigir'!$C$2:$C$21</c:f>
              <c:numCache>
                <c:formatCode>General</c:formatCode>
                <c:ptCount val="20"/>
                <c:pt idx="0">
                  <c:v>16</c:v>
                </c:pt>
                <c:pt idx="1">
                  <c:v>16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6</c:v>
                </c:pt>
                <c:pt idx="6">
                  <c:v>6</c:v>
                </c:pt>
                <c:pt idx="7">
                  <c:v>5</c:v>
                </c:pt>
                <c:pt idx="8">
                  <c:v>3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80B8-4286-B4AB-DF7AA02CF7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01076288"/>
        <c:axId val="1201076704"/>
      </c:barChart>
      <c:catAx>
        <c:axId val="1201076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pt-PT"/>
          </a:p>
        </c:txPr>
        <c:crossAx val="1201076704"/>
        <c:crosses val="autoZero"/>
        <c:auto val="1"/>
        <c:lblAlgn val="ctr"/>
        <c:lblOffset val="100"/>
        <c:noMultiLvlLbl val="0"/>
      </c:catAx>
      <c:valAx>
        <c:axId val="1201076704"/>
        <c:scaling>
          <c:orientation val="minMax"/>
          <c:max val="16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r>
                  <a:rPr lang="en-GB" sz="1000" b="1">
                    <a:solidFill>
                      <a:schemeClr val="tx1"/>
                    </a:solidFill>
                    <a:latin typeface="+mn-lt"/>
                  </a:rPr>
                  <a:t>No. of resistant isolates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Arial" panose="020B0604020202020204" pitchFamily="34" charset="0"/>
                </a:defRPr>
              </a:pPr>
              <a:endParaRPr lang="pt-P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pt-PT"/>
          </a:p>
        </c:txPr>
        <c:crossAx val="120107628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pt-P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438896527854842E-2"/>
          <c:y val="2.4180755785979426E-2"/>
          <c:w val="0.86692518043277711"/>
          <c:h val="0.7915411206309632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436FB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DAA-4DBE-A4F9-CB2C9F2E80BD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DAA-4DBE-A4F9-CB2C9F2E80BD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DAA-4DBE-A4F9-CB2C9F2E80BD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DAA-4DBE-A4F9-CB2C9F2E80BD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DAA-4DBE-A4F9-CB2C9F2E80BD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DAA-4DBE-A4F9-CB2C9F2E80BD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DAA-4DBE-A4F9-CB2C9F2E80BD}"/>
              </c:ext>
            </c:extLst>
          </c:dPt>
          <c:dPt>
            <c:idx val="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7DAA-4DBE-A4F9-CB2C9F2E80BD}"/>
              </c:ext>
            </c:extLst>
          </c:dPt>
          <c:dPt>
            <c:idx val="8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7DAA-4DBE-A4F9-CB2C9F2E80BD}"/>
              </c:ext>
            </c:extLst>
          </c:dPt>
          <c:dPt>
            <c:idx val="10"/>
            <c:invertIfNegative val="0"/>
            <c:bubble3D val="0"/>
            <c:spPr>
              <a:solidFill>
                <a:srgbClr val="FBA51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7DAA-4DBE-A4F9-CB2C9F2E80BD}"/>
              </c:ext>
            </c:extLst>
          </c:dPt>
          <c:dPt>
            <c:idx val="11"/>
            <c:invertIfNegative val="0"/>
            <c:bubble3D val="0"/>
            <c:spPr>
              <a:solidFill>
                <a:srgbClr val="FBA51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7DAA-4DBE-A4F9-CB2C9F2E80BD}"/>
              </c:ext>
            </c:extLst>
          </c:dPt>
          <c:dPt>
            <c:idx val="12"/>
            <c:invertIfNegative val="0"/>
            <c:bubble3D val="0"/>
            <c:spPr>
              <a:solidFill>
                <a:srgbClr val="FBA51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7DAA-4DBE-A4F9-CB2C9F2E80BD}"/>
              </c:ext>
            </c:extLst>
          </c:dPt>
          <c:dPt>
            <c:idx val="13"/>
            <c:invertIfNegative val="0"/>
            <c:bubble3D val="0"/>
            <c:spPr>
              <a:solidFill>
                <a:srgbClr val="FBA51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7DAA-4DBE-A4F9-CB2C9F2E80BD}"/>
              </c:ext>
            </c:extLst>
          </c:dPt>
          <c:dPt>
            <c:idx val="1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7DAA-4DBE-A4F9-CB2C9F2E80BD}"/>
              </c:ext>
            </c:extLst>
          </c:dPt>
          <c:cat>
            <c:strRef>
              <c:f>'TSA-corrigir'!$B$2:$B$21</c:f>
              <c:strCache>
                <c:ptCount val="16"/>
                <c:pt idx="0">
                  <c:v>COL</c:v>
                </c:pt>
                <c:pt idx="1">
                  <c:v>SMX</c:v>
                </c:pt>
                <c:pt idx="2">
                  <c:v>TET</c:v>
                </c:pt>
                <c:pt idx="3">
                  <c:v>TMP</c:v>
                </c:pt>
                <c:pt idx="4">
                  <c:v>AMP</c:v>
                </c:pt>
                <c:pt idx="5">
                  <c:v>CHL</c:v>
                </c:pt>
                <c:pt idx="6">
                  <c:v>NAL</c:v>
                </c:pt>
                <c:pt idx="7">
                  <c:v>GMN</c:v>
                </c:pt>
                <c:pt idx="8">
                  <c:v>CIP</c:v>
                </c:pt>
                <c:pt idx="9">
                  <c:v>AZM</c:v>
                </c:pt>
                <c:pt idx="10">
                  <c:v>FEP</c:v>
                </c:pt>
                <c:pt idx="11">
                  <c:v>CTX</c:v>
                </c:pt>
                <c:pt idx="12">
                  <c:v>CAZ</c:v>
                </c:pt>
                <c:pt idx="13">
                  <c:v>CRO</c:v>
                </c:pt>
                <c:pt idx="15">
                  <c:v>MDR</c:v>
                </c:pt>
              </c:strCache>
            </c:strRef>
          </c:cat>
          <c:val>
            <c:numRef>
              <c:f>'TSA-corrigir'!$C$2:$C$21</c:f>
              <c:numCache>
                <c:formatCode>General</c:formatCode>
                <c:ptCount val="20"/>
                <c:pt idx="0">
                  <c:v>16</c:v>
                </c:pt>
                <c:pt idx="1">
                  <c:v>16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6</c:v>
                </c:pt>
                <c:pt idx="6">
                  <c:v>6</c:v>
                </c:pt>
                <c:pt idx="7">
                  <c:v>5</c:v>
                </c:pt>
                <c:pt idx="8">
                  <c:v>3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7DAA-4DBE-A4F9-CB2C9F2E80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01076288"/>
        <c:axId val="1201076704"/>
      </c:barChart>
      <c:catAx>
        <c:axId val="1201076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pt-PT"/>
          </a:p>
        </c:txPr>
        <c:crossAx val="1201076704"/>
        <c:crosses val="autoZero"/>
        <c:auto val="1"/>
        <c:lblAlgn val="ctr"/>
        <c:lblOffset val="100"/>
        <c:noMultiLvlLbl val="0"/>
      </c:catAx>
      <c:valAx>
        <c:axId val="1201076704"/>
        <c:scaling>
          <c:orientation val="minMax"/>
          <c:max val="16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r>
                  <a:rPr lang="en-GB" sz="1000" b="1">
                    <a:solidFill>
                      <a:schemeClr val="tx1"/>
                    </a:solidFill>
                    <a:latin typeface="+mn-lt"/>
                  </a:rPr>
                  <a:t>No. of resistant isolates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Arial" panose="020B0604020202020204" pitchFamily="34" charset="0"/>
                </a:defRPr>
              </a:pPr>
              <a:endParaRPr lang="pt-P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pt-PT"/>
          </a:p>
        </c:txPr>
        <c:crossAx val="1201076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pt-P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B7E9A2-7440-4979-B166-2AD414BBAE47}" type="datetimeFigureOut">
              <a:rPr lang="pt-PT" smtClean="0"/>
              <a:t>02/11/2022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BE964-46FD-49ED-B45C-F02615EFB68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13069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87C4CA-3796-4EB8-A1CA-DF4AF9737AB3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0AB77C-54B9-45E1-8E42-DDF36052CE2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827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0AB77C-54B9-45E1-8E42-DDF36052CE2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752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i="0" dirty="0">
              <a:solidFill>
                <a:srgbClr val="000000"/>
              </a:solidFill>
              <a:effectLst/>
            </a:endParaRPr>
          </a:p>
          <a:p>
            <a:endParaRPr lang="en-GB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0AB77C-54B9-45E1-8E42-DDF36052CE2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752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0AB77C-54B9-45E1-8E42-DDF36052CE2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97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0AB77C-54B9-45E1-8E42-DDF36052CE2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866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0AB77C-54B9-45E1-8E42-DDF36052CE2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645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0AB77C-54B9-45E1-8E42-DDF36052CE2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0012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0AB77C-54B9-45E1-8E42-DDF36052CE2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2158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0AB77C-54B9-45E1-8E42-DDF36052CE2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59525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0AB77C-54B9-45E1-8E42-DDF36052CE2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4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00F762-4714-46FF-8C2E-BB54C237B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GB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9BF99E3-2048-467B-90A1-5A51A0092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n-GB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54A5D14-9647-4983-A9C4-1BFB2453F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E807-8EAF-4E55-A5C5-5393AFED5FE1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81D7340-45F2-425E-AFD5-752FDF294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578CD23-BA01-4C7D-94C4-7A0A8BEDF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1F3E-B405-457C-85AD-5E21F7A4DAF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896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485970-4077-448E-80C0-99C5940DB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GB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24DCE53B-73FB-482E-868D-3269436A7C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F90A67E-01AB-4A1A-9191-F0FC050A5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E807-8EAF-4E55-A5C5-5393AFED5FE1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DC463BC-4DB7-48FE-B32B-83D95FF8E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972E9A9-C28F-471A-B636-8C610586A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1F3E-B405-457C-85AD-5E21F7A4DAF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083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0B30405-3DA4-460D-90BC-0CB745D60C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GB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3B9997DB-51AD-4DF6-91A0-EB9EB405FE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9953127-1C6A-4677-9B3F-29A275700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E807-8EAF-4E55-A5C5-5393AFED5FE1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5795BAD4-3C17-451D-BA67-53474D74B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BD6B3C5-2477-4760-81DC-3706F684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1F3E-B405-457C-85AD-5E21F7A4DAF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718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A0006B-8B05-478F-88F9-2F084439F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GB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C21D05AC-6629-462C-B843-147BB865C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3D69D81-EC7E-443E-A6A4-8C29754DE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E807-8EAF-4E55-A5C5-5393AFED5FE1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49E05A8-605C-4E51-AAAF-D89E96FE5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81FAF87-5F91-404E-A99B-415AE67BF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1F3E-B405-457C-85AD-5E21F7A4DAF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349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11C2C9-4D04-44B5-B799-95606D0A8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GB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B9914897-1EC9-4349-B8B5-C75317E633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39CC4A7-6B30-47CC-BF35-650FDD3D1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E807-8EAF-4E55-A5C5-5393AFED5FE1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C95EC5E-A149-4049-9EC5-99EA0970F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CAFB766-3D28-4012-95A0-DAF2C6A97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1F3E-B405-457C-85AD-5E21F7A4DAF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157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1821BF-B232-48DB-A522-A435C31D5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GB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86186CC-61BE-4359-8014-451EDAB0DE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7D0BBB31-D844-4AF1-B647-2374E66C2E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89B3AEDB-DB05-4AA3-9E9E-3FEB7EE76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E807-8EAF-4E55-A5C5-5393AFED5FE1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C64B92CB-BBE4-451A-BA7B-C702BF267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3082A841-5235-46D0-8209-2A8F02926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1F3E-B405-457C-85AD-5E21F7A4DAF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85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A2AC5-7EE8-48F2-965D-D80A6B5F5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GB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F97A6D01-80D3-4E93-A34A-97477C993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8F324AC4-192D-4698-8738-7C8B07C41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674CD7DD-DC65-4156-9674-CA18C91D32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DC5BB010-EBE4-4E81-95B7-D0828ECE07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983A1DAE-CCDD-4F46-A4CA-AA5772B7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E807-8EAF-4E55-A5C5-5393AFED5FE1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1C7B4323-B17C-4FAC-8BD7-C75196FA3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8260A253-23A8-4A8A-A801-5EAA01912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1F3E-B405-457C-85AD-5E21F7A4DAF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026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9C9187-BDF1-4302-9F3F-D6CFF4043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GB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1897EFA2-0A26-47A8-AD2A-AC0AE572A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E807-8EAF-4E55-A5C5-5393AFED5FE1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FC6065AC-224B-4F30-AFA7-04304622D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ED801B47-E124-4D0D-94C4-149085BB4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1F3E-B405-457C-85AD-5E21F7A4DAF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348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6EA2EF97-FC4B-4E44-8474-EAF1D3DD0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E807-8EAF-4E55-A5C5-5393AFED5FE1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A80C960F-E602-477A-824D-8F3D386DE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DA95B5EE-B981-4B7F-AA76-CE174D0DB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1F3E-B405-457C-85AD-5E21F7A4DAF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675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705112-AB26-45DB-A895-B32F81B51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GB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B8A0B8B2-4F0F-41CD-A150-000214AB8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48C14842-F228-4A2C-A1F5-ECA8B6F98E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4B91AAFF-118E-4FAB-9014-33CF09C94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E807-8EAF-4E55-A5C5-5393AFED5FE1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71C68986-47F7-4D03-9A98-EE3F659C8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86C1C017-54C6-42C5-8F8A-2983525B5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1F3E-B405-457C-85AD-5E21F7A4DAF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551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E38D99-8145-4839-8D22-013E7282A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GB"/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D44AC244-FCAA-40A2-BE38-02FB39776F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D45BF20B-6B31-4034-ADD0-597E131D61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23553124-52C9-40CD-A2C3-9368B3038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E807-8EAF-4E55-A5C5-5393AFED5FE1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5B52872F-0081-4DE2-BB64-75989A88A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35B2ED90-B2CD-4305-A36C-C307ECEE8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1F3E-B405-457C-85AD-5E21F7A4DAF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565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EDFB1C5B-3549-43BD-AE36-7ADD985DD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GB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8AC5EF01-BA82-4E31-9F57-5F8F73AED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9A98DE3-737D-4C22-9CF0-4501DED6DB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DE807-8EAF-4E55-A5C5-5393AFED5FE1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DB49E65-311C-467B-81DF-BBF3DC8B4B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141B375-1E14-486A-8036-A147825815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A1F3E-B405-457C-85AD-5E21F7A4DAF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719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microsoft.com/office/2007/relationships/hdphoto" Target="../media/hdphoto5.wdp"/><Relationship Id="rId3" Type="http://schemas.openxmlformats.org/officeDocument/2006/relationships/image" Target="../media/image5.png"/><Relationship Id="rId7" Type="http://schemas.microsoft.com/office/2007/relationships/hdphoto" Target="../media/hdphoto2.wdp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microsoft.com/office/2007/relationships/hdphoto" Target="../media/hdphoto4.wdp"/><Relationship Id="rId5" Type="http://schemas.openxmlformats.org/officeDocument/2006/relationships/image" Target="../media/image6.png"/><Relationship Id="rId10" Type="http://schemas.openxmlformats.org/officeDocument/2006/relationships/image" Target="../media/image9.png"/><Relationship Id="rId4" Type="http://schemas.microsoft.com/office/2007/relationships/hdphoto" Target="../media/hdphoto1.wdp"/><Relationship Id="rId9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Agrupar 62">
            <a:extLst>
              <a:ext uri="{FF2B5EF4-FFF2-40B4-BE49-F238E27FC236}">
                <a16:creationId xmlns:a16="http://schemas.microsoft.com/office/drawing/2014/main" id="{C63C10D3-84C3-4ED1-B35F-40D75CF2BBBD}"/>
              </a:ext>
            </a:extLst>
          </p:cNvPr>
          <p:cNvGrpSpPr/>
          <p:nvPr/>
        </p:nvGrpSpPr>
        <p:grpSpPr>
          <a:xfrm>
            <a:off x="232466" y="129006"/>
            <a:ext cx="11727068" cy="988745"/>
            <a:chOff x="232466" y="127638"/>
            <a:chExt cx="11727068" cy="988745"/>
          </a:xfrm>
        </p:grpSpPr>
        <p:sp>
          <p:nvSpPr>
            <p:cNvPr id="59" name="Retângulo: Cantos Arredondados 58">
              <a:extLst>
                <a:ext uri="{FF2B5EF4-FFF2-40B4-BE49-F238E27FC236}">
                  <a16:creationId xmlns:a16="http://schemas.microsoft.com/office/drawing/2014/main" id="{74AEAE73-7C8E-4C03-AE52-3C0BD4539AA7}"/>
                </a:ext>
              </a:extLst>
            </p:cNvPr>
            <p:cNvSpPr/>
            <p:nvPr/>
          </p:nvSpPr>
          <p:spPr>
            <a:xfrm>
              <a:off x="232466" y="127638"/>
              <a:ext cx="11727068" cy="988745"/>
            </a:xfrm>
            <a:prstGeom prst="roundRect">
              <a:avLst>
                <a:gd name="adj" fmla="val 22310"/>
              </a:avLst>
            </a:prstGeom>
            <a:solidFill>
              <a:srgbClr val="ADC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rgbClr val="FFFF66"/>
                </a:solidFill>
              </a:endParaRPr>
            </a:p>
          </p:txBody>
        </p:sp>
        <p:sp>
          <p:nvSpPr>
            <p:cNvPr id="2" name="CaixaDeTexto 1">
              <a:extLst>
                <a:ext uri="{FF2B5EF4-FFF2-40B4-BE49-F238E27FC236}">
                  <a16:creationId xmlns:a16="http://schemas.microsoft.com/office/drawing/2014/main" id="{96BBA8E9-3F39-4551-BFF9-2184C2732228}"/>
                </a:ext>
              </a:extLst>
            </p:cNvPr>
            <p:cNvSpPr txBox="1"/>
            <p:nvPr/>
          </p:nvSpPr>
          <p:spPr>
            <a:xfrm>
              <a:off x="333633" y="175734"/>
              <a:ext cx="11524734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600" b="1" i="0" dirty="0">
                  <a:solidFill>
                    <a:srgbClr val="1A3F6C"/>
                  </a:solidFill>
                  <a:effectLst/>
                </a:rPr>
                <a:t>Colistin Resistance Genes in </a:t>
              </a:r>
              <a:r>
                <a:rPr lang="en-GB" sz="2600" b="1" i="1" dirty="0">
                  <a:solidFill>
                    <a:srgbClr val="1A3F6C"/>
                  </a:solidFill>
                  <a:effectLst/>
                </a:rPr>
                <a:t>Escherichia coli </a:t>
              </a:r>
              <a:r>
                <a:rPr lang="en-GB" sz="2600" b="1" i="0" dirty="0">
                  <a:solidFill>
                    <a:srgbClr val="1A3F6C"/>
                  </a:solidFill>
                  <a:effectLst/>
                </a:rPr>
                <a:t>and </a:t>
              </a:r>
              <a:r>
                <a:rPr lang="en-GB" sz="2600" b="1" i="1" dirty="0">
                  <a:solidFill>
                    <a:srgbClr val="1A3F6C"/>
                  </a:solidFill>
                  <a:effectLst/>
                </a:rPr>
                <a:t>Salmonella </a:t>
              </a:r>
              <a:r>
                <a:rPr lang="en-GB" sz="2600" b="1" i="0" dirty="0">
                  <a:solidFill>
                    <a:srgbClr val="1A3F6C"/>
                  </a:solidFill>
                  <a:effectLst/>
                </a:rPr>
                <a:t>spp. in pets, wild and food-producing animals in Portugal</a:t>
              </a:r>
              <a:endParaRPr lang="en-GB" sz="2600" dirty="0">
                <a:solidFill>
                  <a:srgbClr val="1A3F6C"/>
                </a:solidFill>
              </a:endParaRPr>
            </a:p>
          </p:txBody>
        </p:sp>
      </p:grpSp>
      <p:sp>
        <p:nvSpPr>
          <p:cNvPr id="4" name="CaixaDeTexto 3">
            <a:extLst>
              <a:ext uri="{FF2B5EF4-FFF2-40B4-BE49-F238E27FC236}">
                <a16:creationId xmlns:a16="http://schemas.microsoft.com/office/drawing/2014/main" id="{AFBDA856-5644-4AF0-910B-FBBD6DF435D8}"/>
              </a:ext>
            </a:extLst>
          </p:cNvPr>
          <p:cNvSpPr txBox="1"/>
          <p:nvPr/>
        </p:nvSpPr>
        <p:spPr>
          <a:xfrm>
            <a:off x="259474" y="1131049"/>
            <a:ext cx="8639790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dirty="0">
                <a:solidFill>
                  <a:srgbClr val="000000"/>
                </a:solidFill>
                <a:latin typeface="Calibri-Bold"/>
              </a:rPr>
              <a:t>Angela Pista</a:t>
            </a:r>
            <a:r>
              <a:rPr lang="en-GB" sz="1500" baseline="30000" dirty="0">
                <a:solidFill>
                  <a:srgbClr val="000000"/>
                </a:solidFill>
                <a:latin typeface="Calibri-Bold"/>
              </a:rPr>
              <a:t>*</a:t>
            </a:r>
            <a:r>
              <a:rPr lang="en-GB" sz="1500" i="0" dirty="0">
                <a:solidFill>
                  <a:srgbClr val="000000"/>
                </a:solidFill>
                <a:effectLst/>
                <a:latin typeface="Calibri-Bold"/>
              </a:rPr>
              <a:t>, Sofia Ribeiro, Mariana Fontes, </a:t>
            </a:r>
            <a:r>
              <a:rPr lang="en-GB" sz="1500" i="0" dirty="0" err="1">
                <a:solidFill>
                  <a:srgbClr val="000000"/>
                </a:solidFill>
                <a:effectLst/>
                <a:latin typeface="Calibri-Bold"/>
              </a:rPr>
              <a:t>Iuri</a:t>
            </a:r>
            <a:r>
              <a:rPr lang="en-GB" sz="1500" i="0" dirty="0">
                <a:solidFill>
                  <a:srgbClr val="000000"/>
                </a:solidFill>
                <a:effectLst/>
                <a:latin typeface="Calibri-Bold"/>
              </a:rPr>
              <a:t> Lopes, Leonor Silveira</a:t>
            </a:r>
          </a:p>
          <a:p>
            <a:r>
              <a:rPr lang="en-GB" sz="1200" i="0" dirty="0">
                <a:solidFill>
                  <a:srgbClr val="000000"/>
                </a:solidFill>
                <a:effectLst/>
              </a:rPr>
              <a:t>National Institute of Health Doutor Ricardo Jorge (INSA), Department of Infectious Diseases, Lisboa, Portugal</a:t>
            </a:r>
            <a:br>
              <a:rPr lang="en-GB" sz="1200" i="0" dirty="0">
                <a:solidFill>
                  <a:srgbClr val="000000"/>
                </a:solidFill>
                <a:effectLst/>
              </a:rPr>
            </a:br>
            <a:r>
              <a:rPr lang="en-GB" sz="1200" i="0" dirty="0">
                <a:solidFill>
                  <a:srgbClr val="000000"/>
                </a:solidFill>
                <a:effectLst/>
              </a:rPr>
              <a:t>*angela.pista@insa.min-saude.pt</a:t>
            </a:r>
            <a:endParaRPr lang="en-GB" sz="1200" dirty="0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33941DED-A060-4058-9572-E994502CEDD2}"/>
              </a:ext>
            </a:extLst>
          </p:cNvPr>
          <p:cNvSpPr txBox="1"/>
          <p:nvPr/>
        </p:nvSpPr>
        <p:spPr>
          <a:xfrm>
            <a:off x="240424" y="2726312"/>
            <a:ext cx="11617943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12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GB" sz="1500" i="0" dirty="0">
                <a:solidFill>
                  <a:srgbClr val="000000"/>
                </a:solidFill>
                <a:effectLst/>
              </a:rPr>
              <a:t>Antimicrobial resistance is one of the main threats to global health.</a:t>
            </a:r>
          </a:p>
          <a:p>
            <a:pPr marL="285750" indent="-285750" algn="just">
              <a:spcBef>
                <a:spcPts val="12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GB" sz="1500" dirty="0">
                <a:ea typeface="Calibri" panose="020F0502020204030204" pitchFamily="34" charset="0"/>
                <a:cs typeface="Times New Roman" panose="02020603050405020304" pitchFamily="18" charset="0"/>
              </a:rPr>
              <a:t>WHO has </a:t>
            </a:r>
            <a:r>
              <a:rPr lang="en-GB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designated colistin as one “highest priority critically important antimicrobial (HPCIA) for human medicine”.</a:t>
            </a:r>
          </a:p>
          <a:p>
            <a:pPr marL="285750" indent="-285750" algn="just">
              <a:spcBef>
                <a:spcPts val="12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GB" sz="1500" dirty="0">
                <a:ea typeface="Calibri" panose="020F0502020204030204" pitchFamily="34" charset="0"/>
                <a:cs typeface="Times New Roman" panose="02020603050405020304" pitchFamily="18" charset="0"/>
              </a:rPr>
              <a:t>To date, 10 different </a:t>
            </a:r>
            <a:r>
              <a:rPr lang="en-GB" sz="15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mcr</a:t>
            </a:r>
            <a:r>
              <a:rPr lang="en-GB" sz="1500" dirty="0">
                <a:ea typeface="Calibri" panose="020F0502020204030204" pitchFamily="34" charset="0"/>
                <a:cs typeface="Times New Roman" panose="02020603050405020304" pitchFamily="18" charset="0"/>
              </a:rPr>
              <a:t>-genes (</a:t>
            </a:r>
            <a:r>
              <a:rPr lang="en-GB" sz="1500" i="1" dirty="0">
                <a:ea typeface="Calibri" panose="020F0502020204030204" pitchFamily="34" charset="0"/>
                <a:cs typeface="Times New Roman" panose="02020603050405020304" pitchFamily="18" charset="0"/>
              </a:rPr>
              <a:t>mcr</a:t>
            </a:r>
            <a:r>
              <a:rPr lang="en-GB" sz="1500" dirty="0">
                <a:ea typeface="Calibri" panose="020F0502020204030204" pitchFamily="34" charset="0"/>
                <a:cs typeface="Times New Roman" panose="02020603050405020304" pitchFamily="18" charset="0"/>
              </a:rPr>
              <a:t>-1 to </a:t>
            </a:r>
            <a:r>
              <a:rPr lang="en-GB" sz="1500" i="1" dirty="0">
                <a:ea typeface="Calibri" panose="020F0502020204030204" pitchFamily="34" charset="0"/>
                <a:cs typeface="Times New Roman" panose="02020603050405020304" pitchFamily="18" charset="0"/>
              </a:rPr>
              <a:t>mcr</a:t>
            </a:r>
            <a:r>
              <a:rPr lang="en-GB" sz="1500" dirty="0">
                <a:ea typeface="Calibri" panose="020F0502020204030204" pitchFamily="34" charset="0"/>
                <a:cs typeface="Times New Roman" panose="02020603050405020304" pitchFamily="18" charset="0"/>
              </a:rPr>
              <a:t>-10) have been characterized.</a:t>
            </a:r>
          </a:p>
          <a:p>
            <a:pPr marL="285750" indent="-285750" algn="just">
              <a:spcBef>
                <a:spcPts val="12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GB" sz="1500" i="0" dirty="0">
                <a:solidFill>
                  <a:srgbClr val="000000"/>
                </a:solidFill>
                <a:effectLst/>
              </a:rPr>
              <a:t>The dissemination of mobile colistin resistance genes (</a:t>
            </a:r>
            <a:r>
              <a:rPr lang="en-GB" sz="1500" i="1" dirty="0">
                <a:solidFill>
                  <a:srgbClr val="000000"/>
                </a:solidFill>
                <a:effectLst/>
              </a:rPr>
              <a:t>mcr</a:t>
            </a:r>
            <a:r>
              <a:rPr lang="en-GB" sz="1500" i="0" dirty="0">
                <a:solidFill>
                  <a:srgbClr val="000000"/>
                </a:solidFill>
                <a:effectLst/>
              </a:rPr>
              <a:t>) is a major concern affecting humans, animals and the environment. </a:t>
            </a:r>
          </a:p>
          <a:p>
            <a:pPr marL="285750" indent="-285750" algn="just">
              <a:spcBef>
                <a:spcPts val="12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GB" sz="1500" i="0" dirty="0">
                <a:solidFill>
                  <a:srgbClr val="000000"/>
                </a:solidFill>
                <a:effectLst/>
              </a:rPr>
              <a:t>Food-producing animals are considered the main reservoir of </a:t>
            </a:r>
            <a:r>
              <a:rPr lang="en-GB" sz="1500" i="1" dirty="0" err="1">
                <a:solidFill>
                  <a:srgbClr val="000000"/>
                </a:solidFill>
                <a:effectLst/>
              </a:rPr>
              <a:t>mcr</a:t>
            </a:r>
            <a:r>
              <a:rPr lang="en-GB" sz="1500" i="0" dirty="0">
                <a:solidFill>
                  <a:srgbClr val="000000"/>
                </a:solidFill>
                <a:effectLst/>
              </a:rPr>
              <a:t> genes. However, the role of wild animals and pets is less studied.</a:t>
            </a:r>
          </a:p>
        </p:txBody>
      </p:sp>
      <p:sp>
        <p:nvSpPr>
          <p:cNvPr id="60" name="CaixaDeTexto 59">
            <a:extLst>
              <a:ext uri="{FF2B5EF4-FFF2-40B4-BE49-F238E27FC236}">
                <a16:creationId xmlns:a16="http://schemas.microsoft.com/office/drawing/2014/main" id="{9435A926-51CA-4FAA-B8F0-EE190BCBCAC7}"/>
              </a:ext>
            </a:extLst>
          </p:cNvPr>
          <p:cNvSpPr txBox="1"/>
          <p:nvPr/>
        </p:nvSpPr>
        <p:spPr>
          <a:xfrm>
            <a:off x="235467" y="2126177"/>
            <a:ext cx="23872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1A3F6C"/>
                </a:solidFill>
              </a:rPr>
              <a:t>Introduction</a:t>
            </a: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07C598DE-F3E6-4D02-9EF2-2DC9BD07A156}"/>
              </a:ext>
            </a:extLst>
          </p:cNvPr>
          <p:cNvGrpSpPr/>
          <p:nvPr/>
        </p:nvGrpSpPr>
        <p:grpSpPr>
          <a:xfrm>
            <a:off x="7747384" y="1243933"/>
            <a:ext cx="3990165" cy="482119"/>
            <a:chOff x="7750279" y="1157578"/>
            <a:chExt cx="3990165" cy="482119"/>
          </a:xfrm>
        </p:grpSpPr>
        <p:grpSp>
          <p:nvGrpSpPr>
            <p:cNvPr id="7" name="Grupo 3">
              <a:extLst>
                <a:ext uri="{FF2B5EF4-FFF2-40B4-BE49-F238E27FC236}">
                  <a16:creationId xmlns:a16="http://schemas.microsoft.com/office/drawing/2014/main" id="{F8D3C83E-6A23-4BE9-BABC-A19DDFB40FA9}"/>
                </a:ext>
              </a:extLst>
            </p:cNvPr>
            <p:cNvGrpSpPr/>
            <p:nvPr/>
          </p:nvGrpSpPr>
          <p:grpSpPr>
            <a:xfrm>
              <a:off x="10339007" y="1157578"/>
              <a:ext cx="1401437" cy="482119"/>
              <a:chOff x="25794936" y="3461744"/>
              <a:chExt cx="2268253" cy="840712"/>
            </a:xfrm>
          </p:grpSpPr>
          <p:pic>
            <p:nvPicPr>
              <p:cNvPr id="8" name="Picture 4" descr="One Health EJP">
                <a:extLst>
                  <a:ext uri="{FF2B5EF4-FFF2-40B4-BE49-F238E27FC236}">
                    <a16:creationId xmlns:a16="http://schemas.microsoft.com/office/drawing/2014/main" id="{5418F2F6-EF13-49F5-B094-68B43413F5F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94937" y="3487447"/>
                <a:ext cx="2268252" cy="81500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6" descr="DiSCoVeR - One Health EJP">
                <a:extLst>
                  <a:ext uri="{FF2B5EF4-FFF2-40B4-BE49-F238E27FC236}">
                    <a16:creationId xmlns:a16="http://schemas.microsoft.com/office/drawing/2014/main" id="{C123A069-781D-4B13-8AED-1840B7D11CD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23420"/>
              <a:stretch/>
            </p:blipFill>
            <p:spPr bwMode="auto">
              <a:xfrm>
                <a:off x="25794936" y="3461744"/>
                <a:ext cx="1223989" cy="8051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9" name="Imagem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50279" y="1198617"/>
              <a:ext cx="2541795" cy="400041"/>
            </a:xfrm>
            <a:prstGeom prst="rect">
              <a:avLst/>
            </a:prstGeom>
          </p:spPr>
        </p:pic>
      </p:grp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474C1DC-E370-FC5F-1A22-724B8F65329A}"/>
              </a:ext>
            </a:extLst>
          </p:cNvPr>
          <p:cNvSpPr txBox="1"/>
          <p:nvPr/>
        </p:nvSpPr>
        <p:spPr>
          <a:xfrm>
            <a:off x="247223" y="5682783"/>
            <a:ext cx="1161114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GB" sz="1500" dirty="0">
                <a:solidFill>
                  <a:srgbClr val="000000"/>
                </a:solidFill>
              </a:rPr>
              <a:t>To </a:t>
            </a:r>
            <a:r>
              <a:rPr lang="en-GB" sz="1500" i="0" dirty="0">
                <a:solidFill>
                  <a:srgbClr val="000000"/>
                </a:solidFill>
                <a:effectLst/>
              </a:rPr>
              <a:t>investigate the presence of </a:t>
            </a:r>
            <a:r>
              <a:rPr lang="en-GB" sz="1500" i="1" dirty="0" err="1">
                <a:solidFill>
                  <a:srgbClr val="000000"/>
                </a:solidFill>
                <a:effectLst/>
              </a:rPr>
              <a:t>mcr</a:t>
            </a:r>
            <a:r>
              <a:rPr lang="en-GB" sz="1500" i="0" dirty="0">
                <a:solidFill>
                  <a:srgbClr val="000000"/>
                </a:solidFill>
                <a:effectLst/>
              </a:rPr>
              <a:t> 1-5 genes in </a:t>
            </a:r>
            <a:r>
              <a:rPr lang="en-GB" sz="1500" i="1" dirty="0">
                <a:solidFill>
                  <a:srgbClr val="000000"/>
                </a:solidFill>
                <a:effectLst/>
              </a:rPr>
              <a:t>E. coli </a:t>
            </a:r>
            <a:r>
              <a:rPr lang="en-GB" sz="1500" i="0" dirty="0">
                <a:solidFill>
                  <a:srgbClr val="000000"/>
                </a:solidFill>
                <a:effectLst/>
              </a:rPr>
              <a:t>and </a:t>
            </a:r>
            <a:r>
              <a:rPr lang="en-GB" sz="1500" i="1" dirty="0">
                <a:solidFill>
                  <a:srgbClr val="000000"/>
                </a:solidFill>
                <a:effectLst/>
              </a:rPr>
              <a:t>Salmonella</a:t>
            </a:r>
            <a:r>
              <a:rPr lang="en-GB" sz="1500" i="0" dirty="0">
                <a:solidFill>
                  <a:srgbClr val="000000"/>
                </a:solidFill>
                <a:effectLst/>
              </a:rPr>
              <a:t> spp. isolates recovered from wild animals, wild birds, food-producing animals and pets in Portugal.</a:t>
            </a:r>
            <a:endParaRPr lang="en-GB" sz="1500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C4894E56-F5FF-28BA-A2BC-5B1CB9C75D09}"/>
              </a:ext>
            </a:extLst>
          </p:cNvPr>
          <p:cNvSpPr txBox="1"/>
          <p:nvPr/>
        </p:nvSpPr>
        <p:spPr>
          <a:xfrm>
            <a:off x="247224" y="5082983"/>
            <a:ext cx="1401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1A3F6C"/>
                </a:solidFill>
              </a:rPr>
              <a:t>Objective</a:t>
            </a:r>
          </a:p>
        </p:txBody>
      </p:sp>
    </p:spTree>
    <p:extLst>
      <p:ext uri="{BB962C8B-B14F-4D97-AF65-F5344CB8AC3E}">
        <p14:creationId xmlns:p14="http://schemas.microsoft.com/office/powerpoint/2010/main" val="1141443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60" grpId="0"/>
      <p:bldP spid="10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E45B4ED1-36E1-4161-BD57-A7F38544B8EB}"/>
              </a:ext>
            </a:extLst>
          </p:cNvPr>
          <p:cNvSpPr txBox="1"/>
          <p:nvPr/>
        </p:nvSpPr>
        <p:spPr>
          <a:xfrm>
            <a:off x="7627154" y="4768465"/>
            <a:ext cx="3600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1A3F6C"/>
                </a:solidFill>
              </a:rPr>
              <a:t>Thanks for </a:t>
            </a:r>
            <a:r>
              <a:rPr lang="en-GB" sz="2400" b="1" dirty="0">
                <a:solidFill>
                  <a:srgbClr val="1A3F6C"/>
                </a:solidFill>
              </a:rPr>
              <a:t>your attention!</a:t>
            </a: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8B95A355-9330-4511-4E37-0A0A7BFFDE7C}"/>
              </a:ext>
            </a:extLst>
          </p:cNvPr>
          <p:cNvGrpSpPr>
            <a:grpSpLocks noChangeAspect="1"/>
          </p:cNvGrpSpPr>
          <p:nvPr/>
        </p:nvGrpSpPr>
        <p:grpSpPr>
          <a:xfrm>
            <a:off x="2156743" y="763892"/>
            <a:ext cx="4813224" cy="3032323"/>
            <a:chOff x="2450659" y="1121039"/>
            <a:chExt cx="1501056" cy="945663"/>
          </a:xfrm>
        </p:grpSpPr>
        <p:pic>
          <p:nvPicPr>
            <p:cNvPr id="5" name="Picture 4" descr="Deer definição e significado | Dicionário Inglês Collins">
              <a:extLst>
                <a:ext uri="{FF2B5EF4-FFF2-40B4-BE49-F238E27FC236}">
                  <a16:creationId xmlns:a16="http://schemas.microsoft.com/office/drawing/2014/main" id="{54BA0D2A-2CE1-BCFE-46DF-A3536332A0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4430" b="95190" l="10000" r="90000">
                          <a14:foregroundMark x1="68200" y1="93418" x2="70600" y2="89747"/>
                          <a14:foregroundMark x1="30200" y1="93544" x2="34000" y2="91392"/>
                          <a14:foregroundMark x1="48900" y1="95190" x2="51400" y2="94051"/>
                          <a14:foregroundMark x1="23000" y1="4430" x2="28600" y2="12025"/>
                          <a14:foregroundMark x1="81400" y1="52532" x2="81400" y2="52532"/>
                          <a14:foregroundMark x1="81200" y1="50886" x2="81200" y2="535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6349" y="1121039"/>
              <a:ext cx="1145366" cy="9048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" name="Grupo 2">
              <a:extLst>
                <a:ext uri="{FF2B5EF4-FFF2-40B4-BE49-F238E27FC236}">
                  <a16:creationId xmlns:a16="http://schemas.microsoft.com/office/drawing/2014/main" id="{1BC1A736-1232-479D-160F-BCC74BA51EF9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661593" y="1462490"/>
              <a:ext cx="681574" cy="598986"/>
              <a:chOff x="2636741" y="936904"/>
              <a:chExt cx="1155725" cy="1008308"/>
            </a:xfrm>
          </p:grpSpPr>
          <p:pic>
            <p:nvPicPr>
              <p:cNvPr id="12" name="Imagem 11">
                <a:extLst>
                  <a:ext uri="{FF2B5EF4-FFF2-40B4-BE49-F238E27FC236}">
                    <a16:creationId xmlns:a16="http://schemas.microsoft.com/office/drawing/2014/main" id="{EB86CD3D-B9AD-B4A7-12DC-EAB584F68AC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/>
              <a:srcRect l="12528" t="34084" r="15227" b="5304"/>
              <a:stretch/>
            </p:blipFill>
            <p:spPr>
              <a:xfrm>
                <a:off x="2636741" y="936904"/>
                <a:ext cx="877967" cy="982132"/>
              </a:xfrm>
              <a:prstGeom prst="rect">
                <a:avLst/>
              </a:prstGeom>
            </p:spPr>
          </p:pic>
          <p:pic>
            <p:nvPicPr>
              <p:cNvPr id="13" name="Picture 2" descr="Quer se conectar com seu gato? Pisque para ele | Veja Saúde">
                <a:extLst>
                  <a:ext uri="{FF2B5EF4-FFF2-40B4-BE49-F238E27FC236}">
                    <a16:creationId xmlns:a16="http://schemas.microsoft.com/office/drawing/2014/main" id="{84256528-A272-760D-6471-A47552F3F93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backgroundRemoval t="9800" b="89978" l="10000" r="92353">
                            <a14:foregroundMark x1="84853" y1="81069" x2="92353" y2="75056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44948" y="1451631"/>
                <a:ext cx="747518" cy="49358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8" name="Picture 2" descr="Piglet definição e significado | Dicionário Inglês Collins">
              <a:extLst>
                <a:ext uri="{FF2B5EF4-FFF2-40B4-BE49-F238E27FC236}">
                  <a16:creationId xmlns:a16="http://schemas.microsoft.com/office/drawing/2014/main" id="{476161B5-AC63-B4E9-57D9-C3CA3C6C3C6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2156"/>
            <a:stretch/>
          </p:blipFill>
          <p:spPr bwMode="auto">
            <a:xfrm>
              <a:off x="3249972" y="1579042"/>
              <a:ext cx="569223" cy="4876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6" descr="Man bites seagull after it tried to steal his McDonald's food: report | Fox  News">
              <a:extLst>
                <a:ext uri="{FF2B5EF4-FFF2-40B4-BE49-F238E27FC236}">
                  <a16:creationId xmlns:a16="http://schemas.microsoft.com/office/drawing/2014/main" id="{BFC59F06-5669-B04E-31B4-416DF3ABE4F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9961" b="99609" l="9961" r="89844">
                          <a14:foregroundMark x1="34961" y1="29688" x2="42871" y2="25000"/>
                          <a14:foregroundMark x1="35352" y1="27930" x2="39453" y2="24414"/>
                          <a14:foregroundMark x1="50781" y1="79883" x2="50293" y2="99414"/>
                          <a14:foregroundMark x1="54980" y1="81445" x2="55469" y2="99609"/>
                          <a14:backgroundMark x1="7617" y1="96094" x2="24805" y2="98438"/>
                          <a14:backgroundMark x1="24805" y1="98438" x2="38184" y2="9824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2" r="15015"/>
            <a:stretch/>
          </p:blipFill>
          <p:spPr bwMode="auto">
            <a:xfrm>
              <a:off x="2450659" y="1521431"/>
              <a:ext cx="530615" cy="4982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8" descr="Pássaro canário: saiba mais sobre essa ave incrível! - Chácara Pet">
              <a:extLst>
                <a:ext uri="{FF2B5EF4-FFF2-40B4-BE49-F238E27FC236}">
                  <a16:creationId xmlns:a16="http://schemas.microsoft.com/office/drawing/2014/main" id="{127C56B1-B63D-860B-A018-2433A40676A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print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10000" b="90000" l="10000" r="95333">
                          <a14:foregroundMark x1="88667" y1="75122" x2="93867" y2="78049"/>
                          <a14:foregroundMark x1="95333" y1="78780" x2="90933" y2="77561"/>
                          <a14:backgroundMark x1="22133" y1="79512" x2="45600" y2="81463"/>
                          <a14:backgroundMark x1="59733" y1="86098" x2="64000" y2="8682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936" t="22565" r="3358" b="-935"/>
            <a:stretch/>
          </p:blipFill>
          <p:spPr bwMode="auto">
            <a:xfrm>
              <a:off x="3557255" y="1254869"/>
              <a:ext cx="202489" cy="1477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8149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C879DAD8-3353-B924-D298-5A89E2C93EE3}"/>
              </a:ext>
            </a:extLst>
          </p:cNvPr>
          <p:cNvSpPr txBox="1"/>
          <p:nvPr/>
        </p:nvSpPr>
        <p:spPr>
          <a:xfrm>
            <a:off x="260734" y="955098"/>
            <a:ext cx="11535201" cy="46320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24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GB" sz="1500" i="0" dirty="0">
                <a:solidFill>
                  <a:srgbClr val="000000"/>
                </a:solidFill>
                <a:effectLst/>
              </a:rPr>
              <a:t>Between 2019-2021, a total of 613 faecal samples were recovered from wild animals</a:t>
            </a:r>
            <a:r>
              <a:rPr lang="en-GB" sz="1500" dirty="0">
                <a:ea typeface="Times New Roman" panose="02020603050405020304" pitchFamily="18" charset="0"/>
              </a:rPr>
              <a:t>, </a:t>
            </a:r>
            <a:r>
              <a:rPr lang="en-GB" sz="1500" i="0" dirty="0">
                <a:solidFill>
                  <a:srgbClr val="000000"/>
                </a:solidFill>
                <a:effectLst/>
              </a:rPr>
              <a:t>wild birds</a:t>
            </a:r>
            <a:r>
              <a:rPr lang="en-GB" sz="1500" dirty="0">
                <a:effectLst/>
                <a:ea typeface="Times New Roman" panose="02020603050405020304" pitchFamily="18" charset="0"/>
              </a:rPr>
              <a:t>, food-producing animals, and </a:t>
            </a:r>
            <a:r>
              <a:rPr lang="en-GB" sz="1500" dirty="0">
                <a:solidFill>
                  <a:srgbClr val="000000"/>
                </a:solidFill>
              </a:rPr>
              <a:t>pets</a:t>
            </a:r>
            <a:r>
              <a:rPr lang="en-GB" sz="1500" dirty="0">
                <a:effectLst/>
                <a:ea typeface="Times New Roman" panose="02020603050405020304" pitchFamily="18" charset="0"/>
              </a:rPr>
              <a:t>. </a:t>
            </a:r>
            <a:endParaRPr lang="en-GB" sz="1500" i="0" dirty="0">
              <a:solidFill>
                <a:srgbClr val="000000"/>
              </a:solidFill>
              <a:effectLst/>
            </a:endParaRPr>
          </a:p>
          <a:p>
            <a:pPr marL="285750" indent="-285750" algn="just">
              <a:spcBef>
                <a:spcPts val="24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GB" sz="1500" dirty="0">
                <a:solidFill>
                  <a:srgbClr val="000000"/>
                </a:solidFill>
              </a:rPr>
              <a:t>Isolation of </a:t>
            </a:r>
            <a:r>
              <a:rPr lang="en-GB" sz="1500" i="1" dirty="0">
                <a:solidFill>
                  <a:srgbClr val="000000"/>
                </a:solidFill>
              </a:rPr>
              <a:t>E. coli </a:t>
            </a:r>
            <a:r>
              <a:rPr lang="en-GB" sz="1500" dirty="0">
                <a:solidFill>
                  <a:srgbClr val="000000"/>
                </a:solidFill>
              </a:rPr>
              <a:t>and </a:t>
            </a:r>
            <a:r>
              <a:rPr lang="en-GB" sz="1500" i="1" dirty="0">
                <a:solidFill>
                  <a:srgbClr val="000000"/>
                </a:solidFill>
              </a:rPr>
              <a:t>Salmonella</a:t>
            </a:r>
            <a:r>
              <a:rPr lang="en-GB" sz="1500" dirty="0">
                <a:solidFill>
                  <a:srgbClr val="000000"/>
                </a:solidFill>
              </a:rPr>
              <a:t> spp.: Selective and non-selective media. </a:t>
            </a:r>
          </a:p>
          <a:p>
            <a:pPr marL="285750" indent="-285750" algn="just">
              <a:spcBef>
                <a:spcPts val="24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GB" sz="1500" i="1" dirty="0">
                <a:solidFill>
                  <a:srgbClr val="000000"/>
                </a:solidFill>
              </a:rPr>
              <a:t>E. coli</a:t>
            </a:r>
            <a:r>
              <a:rPr lang="en-GB" sz="1500" dirty="0">
                <a:solidFill>
                  <a:srgbClr val="000000"/>
                </a:solidFill>
              </a:rPr>
              <a:t>: V</a:t>
            </a:r>
            <a:r>
              <a:rPr lang="en-GB" sz="1500" i="0" dirty="0">
                <a:solidFill>
                  <a:srgbClr val="000000"/>
                </a:solidFill>
                <a:effectLst/>
              </a:rPr>
              <a:t>irulence genes (</a:t>
            </a:r>
            <a:r>
              <a:rPr lang="en-GB" sz="1500" i="1" dirty="0" err="1">
                <a:solidFill>
                  <a:srgbClr val="000000"/>
                </a:solidFill>
              </a:rPr>
              <a:t>eae</a:t>
            </a:r>
            <a:r>
              <a:rPr lang="en-GB" sz="1500" dirty="0">
                <a:solidFill>
                  <a:srgbClr val="000000"/>
                </a:solidFill>
              </a:rPr>
              <a:t>, </a:t>
            </a:r>
            <a:r>
              <a:rPr lang="en-GB" sz="1500" i="1" dirty="0" err="1">
                <a:solidFill>
                  <a:srgbClr val="000000"/>
                </a:solidFill>
              </a:rPr>
              <a:t>elt</a:t>
            </a:r>
            <a:r>
              <a:rPr lang="en-GB" sz="1500" dirty="0">
                <a:solidFill>
                  <a:srgbClr val="000000"/>
                </a:solidFill>
              </a:rPr>
              <a:t>, </a:t>
            </a:r>
            <a:r>
              <a:rPr lang="en-GB" sz="1500" i="1" dirty="0" err="1">
                <a:solidFill>
                  <a:srgbClr val="000000"/>
                </a:solidFill>
              </a:rPr>
              <a:t>estp</a:t>
            </a:r>
            <a:r>
              <a:rPr lang="en-GB" sz="1500" dirty="0">
                <a:solidFill>
                  <a:srgbClr val="000000"/>
                </a:solidFill>
              </a:rPr>
              <a:t>, </a:t>
            </a:r>
            <a:r>
              <a:rPr lang="en-GB" sz="1500" i="1" dirty="0" err="1">
                <a:solidFill>
                  <a:srgbClr val="000000"/>
                </a:solidFill>
              </a:rPr>
              <a:t>aggR</a:t>
            </a:r>
            <a:r>
              <a:rPr lang="en-GB" sz="1500" dirty="0">
                <a:solidFill>
                  <a:srgbClr val="000000"/>
                </a:solidFill>
              </a:rPr>
              <a:t>, </a:t>
            </a:r>
            <a:r>
              <a:rPr lang="en-GB" sz="1500" i="1" dirty="0" err="1">
                <a:solidFill>
                  <a:srgbClr val="000000"/>
                </a:solidFill>
              </a:rPr>
              <a:t>ipaH</a:t>
            </a:r>
            <a:r>
              <a:rPr lang="en-GB" sz="1500" dirty="0">
                <a:solidFill>
                  <a:srgbClr val="000000"/>
                </a:solidFill>
              </a:rPr>
              <a:t>, </a:t>
            </a:r>
            <a:r>
              <a:rPr lang="en-GB" sz="1500" i="1" dirty="0">
                <a:solidFill>
                  <a:srgbClr val="000000"/>
                </a:solidFill>
              </a:rPr>
              <a:t>stx1</a:t>
            </a:r>
            <a:r>
              <a:rPr lang="en-GB" sz="1500" dirty="0">
                <a:solidFill>
                  <a:srgbClr val="000000"/>
                </a:solidFill>
              </a:rPr>
              <a:t>, </a:t>
            </a:r>
            <a:r>
              <a:rPr lang="en-GB" sz="1500" i="1" dirty="0">
                <a:solidFill>
                  <a:srgbClr val="000000"/>
                </a:solidFill>
              </a:rPr>
              <a:t>stx2</a:t>
            </a:r>
            <a:r>
              <a:rPr lang="en-GB" sz="1500" dirty="0">
                <a:solidFill>
                  <a:srgbClr val="000000"/>
                </a:solidFill>
              </a:rPr>
              <a:t>) </a:t>
            </a:r>
            <a:r>
              <a:rPr lang="en-GB" sz="1500" i="0" dirty="0">
                <a:solidFill>
                  <a:srgbClr val="000000"/>
                </a:solidFill>
                <a:effectLst/>
              </a:rPr>
              <a:t>identified by PCR</a:t>
            </a:r>
            <a:r>
              <a:rPr lang="en-GB" sz="1500" i="0" baseline="30000" dirty="0">
                <a:solidFill>
                  <a:srgbClr val="000000"/>
                </a:solidFill>
                <a:effectLst/>
              </a:rPr>
              <a:t>1-4</a:t>
            </a:r>
            <a:r>
              <a:rPr lang="en-GB" sz="1500" i="0" dirty="0">
                <a:solidFill>
                  <a:srgbClr val="000000"/>
                </a:solidFill>
                <a:effectLst/>
              </a:rPr>
              <a:t>.</a:t>
            </a:r>
          </a:p>
          <a:p>
            <a:pPr marL="285750" indent="-285750" algn="just">
              <a:spcBef>
                <a:spcPts val="24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GB" sz="1500" i="1" dirty="0">
                <a:solidFill>
                  <a:srgbClr val="000000"/>
                </a:solidFill>
                <a:effectLst/>
              </a:rPr>
              <a:t>Salmonella</a:t>
            </a:r>
            <a:r>
              <a:rPr lang="en-GB" sz="1500" dirty="0">
                <a:effectLst/>
                <a:ea typeface="Calibri" panose="020F0502020204030204" pitchFamily="34" charset="0"/>
              </a:rPr>
              <a:t>: Serotyping by slide agglutination method (Kauffman-White-Le Minor scheme). </a:t>
            </a:r>
          </a:p>
          <a:p>
            <a:pPr marL="285750" indent="-285750" algn="just">
              <a:spcBef>
                <a:spcPts val="24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GB" sz="1500" i="1" dirty="0" err="1">
                <a:solidFill>
                  <a:srgbClr val="000000"/>
                </a:solidFill>
              </a:rPr>
              <a:t>mcr</a:t>
            </a:r>
            <a:r>
              <a:rPr lang="en-GB" sz="1500" dirty="0">
                <a:solidFill>
                  <a:srgbClr val="000000"/>
                </a:solidFill>
              </a:rPr>
              <a:t> 1-5 genes screened by PCR in all isolates</a:t>
            </a:r>
            <a:r>
              <a:rPr lang="en-GB" sz="1500" i="1" baseline="30000" dirty="0">
                <a:solidFill>
                  <a:srgbClr val="00000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en-GB" sz="1500" dirty="0">
                <a:solidFill>
                  <a:srgbClr val="000000"/>
                </a:solidFill>
              </a:rPr>
              <a:t>.</a:t>
            </a:r>
          </a:p>
          <a:p>
            <a:pPr marL="285750" indent="-285750" algn="just">
              <a:spcBef>
                <a:spcPts val="24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GB" sz="1500" i="0" dirty="0">
                <a:solidFill>
                  <a:srgbClr val="000000"/>
                </a:solidFill>
                <a:effectLst/>
              </a:rPr>
              <a:t>Antimicrobial resistance: Performed and interpreted </a:t>
            </a:r>
            <a:r>
              <a:rPr lang="en-GB" sz="1500" dirty="0"/>
              <a:t>according to the EUCAST (ECOFFs). </a:t>
            </a:r>
          </a:p>
          <a:p>
            <a:pPr marL="285750" indent="-285750" algn="just" defTabSz="916387">
              <a:spcBef>
                <a:spcPts val="24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q"/>
              <a:defRPr/>
            </a:pPr>
            <a:r>
              <a:rPr lang="en-GB" sz="1500" dirty="0">
                <a:solidFill>
                  <a:srgbClr val="000000"/>
                </a:solidFill>
                <a:effectLst/>
              </a:rPr>
              <a:t>WGS: All </a:t>
            </a:r>
            <a:r>
              <a:rPr lang="en-GB" sz="1500" i="1" dirty="0" err="1">
                <a:solidFill>
                  <a:srgbClr val="000000"/>
                </a:solidFill>
                <a:effectLst/>
              </a:rPr>
              <a:t>mcr</a:t>
            </a:r>
            <a:r>
              <a:rPr lang="en-GB" sz="1500" i="0" dirty="0">
                <a:solidFill>
                  <a:srgbClr val="000000"/>
                </a:solidFill>
                <a:effectLst/>
              </a:rPr>
              <a:t>-positive, AMR and p</a:t>
            </a:r>
            <a:r>
              <a:rPr lang="en-GB" sz="1500" dirty="0">
                <a:solidFill>
                  <a:srgbClr val="000000"/>
                </a:solidFill>
              </a:rPr>
              <a:t>athogenic </a:t>
            </a:r>
            <a:r>
              <a:rPr lang="en-GB" sz="1500" i="0" dirty="0">
                <a:solidFill>
                  <a:srgbClr val="000000"/>
                </a:solidFill>
                <a:effectLst/>
              </a:rPr>
              <a:t>isolates (Ill</a:t>
            </a:r>
            <a:r>
              <a:rPr lang="en-GB" sz="1500" dirty="0">
                <a:ea typeface="Calibri" panose="020F0502020204030204" pitchFamily="34" charset="0"/>
              </a:rPr>
              <a:t>umina platform</a:t>
            </a:r>
            <a:r>
              <a:rPr lang="en-GB" sz="1500" dirty="0" smtClean="0">
                <a:ea typeface="Calibri" panose="020F0502020204030204" pitchFamily="34" charset="0"/>
              </a:rPr>
              <a:t>).</a:t>
            </a:r>
            <a:endParaRPr lang="en-GB" sz="1500" dirty="0">
              <a:ea typeface="Calibri" panose="020F0502020204030204" pitchFamily="34" charset="0"/>
            </a:endParaRPr>
          </a:p>
          <a:p>
            <a:pPr marL="285750" indent="-285750" algn="just" defTabSz="916387">
              <a:spcBef>
                <a:spcPts val="24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q"/>
              <a:defRPr/>
            </a:pPr>
            <a:r>
              <a:rPr lang="en-GB" sz="15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Genomic analyses: Bioinformatics tools available at CGE web server. </a:t>
            </a:r>
            <a:endParaRPr lang="en-GB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71F6BFF-752C-AFE8-6E7D-09E005240F87}"/>
              </a:ext>
            </a:extLst>
          </p:cNvPr>
          <p:cNvSpPr txBox="1"/>
          <p:nvPr/>
        </p:nvSpPr>
        <p:spPr>
          <a:xfrm>
            <a:off x="260734" y="238337"/>
            <a:ext cx="27775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1A3F6C"/>
                </a:solidFill>
              </a:rPr>
              <a:t>Material &amp; Methods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695333F0-46BE-0021-4950-D8301813BB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3449" y="1397181"/>
            <a:ext cx="3473028" cy="4812231"/>
          </a:xfrm>
          <a:prstGeom prst="rect">
            <a:avLst/>
          </a:prstGeom>
        </p:spPr>
      </p:pic>
      <p:sp>
        <p:nvSpPr>
          <p:cNvPr id="53" name="CaixaDeTexto 52">
            <a:extLst>
              <a:ext uri="{FF2B5EF4-FFF2-40B4-BE49-F238E27FC236}">
                <a16:creationId xmlns:a16="http://schemas.microsoft.com/office/drawing/2014/main" id="{3DB8A3A3-A3E3-5144-A4E2-BFBB5AFBC86E}"/>
              </a:ext>
            </a:extLst>
          </p:cNvPr>
          <p:cNvSpPr txBox="1"/>
          <p:nvPr/>
        </p:nvSpPr>
        <p:spPr>
          <a:xfrm>
            <a:off x="8319098" y="6234646"/>
            <a:ext cx="357253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1400" i="0" dirty="0">
                <a:effectLst/>
              </a:rPr>
              <a:t>Figure. </a:t>
            </a:r>
            <a:r>
              <a:rPr lang="en-GB" altLang="pt-PT" sz="1400" dirty="0">
                <a:cs typeface="Segoe UI" pitchFamily="34" charset="0"/>
              </a:rPr>
              <a:t> Scheme of the methodologies.</a:t>
            </a:r>
            <a:endParaRPr lang="en-GB" sz="1400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55" name="CaixaDeTexto 54">
            <a:extLst>
              <a:ext uri="{FF2B5EF4-FFF2-40B4-BE49-F238E27FC236}">
                <a16:creationId xmlns:a16="http://schemas.microsoft.com/office/drawing/2014/main" id="{029A25B5-3E3E-71CC-E64C-DB5C4404D7C2}"/>
              </a:ext>
            </a:extLst>
          </p:cNvPr>
          <p:cNvSpPr txBox="1"/>
          <p:nvPr/>
        </p:nvSpPr>
        <p:spPr>
          <a:xfrm>
            <a:off x="260734" y="6328013"/>
            <a:ext cx="62463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i="1" baseline="30000" dirty="0">
                <a:solidFill>
                  <a:srgbClr val="000000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GB" sz="1000" i="1" dirty="0">
                <a:solidFill>
                  <a:srgbClr val="000000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Clin </a:t>
            </a:r>
            <a:r>
              <a:rPr lang="en-GB" sz="1000" i="1" dirty="0" err="1">
                <a:solidFill>
                  <a:srgbClr val="000000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Microbiol</a:t>
            </a:r>
            <a:r>
              <a:rPr lang="en-GB" sz="1000" i="1" dirty="0">
                <a:solidFill>
                  <a:srgbClr val="000000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 Infect</a:t>
            </a:r>
            <a:r>
              <a:rPr lang="en-GB" sz="1000" dirty="0">
                <a:solidFill>
                  <a:srgbClr val="000000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 2007, 13(5), 516-24; </a:t>
            </a:r>
            <a:r>
              <a:rPr lang="en-GB" sz="1000" i="1" baseline="30000" dirty="0">
                <a:solidFill>
                  <a:srgbClr val="000000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1000" i="1" dirty="0">
                <a:solidFill>
                  <a:srgbClr val="000000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J Infect Dis</a:t>
            </a:r>
            <a:r>
              <a:rPr lang="en-US" sz="1000" dirty="0">
                <a:solidFill>
                  <a:srgbClr val="000000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 2012, 205(3), 431-44; </a:t>
            </a:r>
            <a:r>
              <a:rPr lang="en-GB" sz="1000" i="1" baseline="30000" dirty="0">
                <a:solidFill>
                  <a:srgbClr val="000000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en-US" sz="1000" i="1" dirty="0">
                <a:solidFill>
                  <a:srgbClr val="000000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J </a:t>
            </a:r>
            <a:r>
              <a:rPr lang="en-US" sz="1000" i="1" dirty="0" err="1">
                <a:solidFill>
                  <a:srgbClr val="000000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Microbiol</a:t>
            </a:r>
            <a:r>
              <a:rPr lang="en-US" sz="1000" i="1" dirty="0">
                <a:solidFill>
                  <a:srgbClr val="000000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 Methods</a:t>
            </a:r>
            <a:r>
              <a:rPr lang="en-US" sz="1000" dirty="0">
                <a:solidFill>
                  <a:srgbClr val="000000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 2013, 92, 289-292; </a:t>
            </a:r>
            <a:r>
              <a:rPr lang="en-GB" sz="1000" i="1" baseline="30000" dirty="0">
                <a:solidFill>
                  <a:srgbClr val="000000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GB" sz="1000" i="1" dirty="0">
                <a:solidFill>
                  <a:srgbClr val="000000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J Clin </a:t>
            </a:r>
            <a:r>
              <a:rPr lang="en-GB" sz="1000" i="1" dirty="0" err="1">
                <a:solidFill>
                  <a:srgbClr val="000000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Microbiol</a:t>
            </a:r>
            <a:r>
              <a:rPr lang="en-GB" sz="1000" dirty="0">
                <a:solidFill>
                  <a:srgbClr val="000000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 2012, 50(9), 2951-63; </a:t>
            </a:r>
            <a:r>
              <a:rPr lang="en-GB" sz="1000" i="1" baseline="30000" dirty="0">
                <a:solidFill>
                  <a:srgbClr val="00000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en-GB" sz="1000" dirty="0">
                <a:solidFill>
                  <a:srgbClr val="000000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ECDC protocol 2019 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910258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6C5FACE6-61C0-74A1-3A76-A785C56D2BA8}"/>
              </a:ext>
            </a:extLst>
          </p:cNvPr>
          <p:cNvSpPr txBox="1"/>
          <p:nvPr/>
        </p:nvSpPr>
        <p:spPr>
          <a:xfrm>
            <a:off x="260734" y="238337"/>
            <a:ext cx="1103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1A3F6C"/>
                </a:solidFill>
              </a:rPr>
              <a:t>Results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9B096D1-DDA8-495E-8E5D-EA8FC756592A}"/>
              </a:ext>
            </a:extLst>
          </p:cNvPr>
          <p:cNvSpPr txBox="1"/>
          <p:nvPr/>
        </p:nvSpPr>
        <p:spPr>
          <a:xfrm>
            <a:off x="260734" y="956869"/>
            <a:ext cx="11594577" cy="57246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12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GB" sz="1600" i="0" dirty="0">
                <a:solidFill>
                  <a:srgbClr val="000000"/>
                </a:solidFill>
                <a:effectLst/>
              </a:rPr>
              <a:t>Faecal samples were collected from 132 wild animals, 109 wild birds, 173 food-producing animals and 199 pets.</a:t>
            </a:r>
          </a:p>
          <a:p>
            <a:pPr marL="285750" indent="-285750" algn="just">
              <a:spcBef>
                <a:spcPts val="12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en-GB" sz="1500" i="1" dirty="0">
              <a:solidFill>
                <a:srgbClr val="000000"/>
              </a:solidFill>
              <a:effectLst/>
            </a:endParaRPr>
          </a:p>
          <a:p>
            <a:pPr marL="285750" indent="-285750" algn="just">
              <a:spcBef>
                <a:spcPts val="12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en-GB" sz="1500" i="1" dirty="0">
              <a:solidFill>
                <a:srgbClr val="000000"/>
              </a:solidFill>
            </a:endParaRPr>
          </a:p>
          <a:p>
            <a:pPr marL="285750" indent="-285750" algn="just">
              <a:spcBef>
                <a:spcPts val="12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en-GB" sz="1500" i="1" dirty="0">
              <a:solidFill>
                <a:srgbClr val="000000"/>
              </a:solidFill>
              <a:effectLst/>
            </a:endParaRPr>
          </a:p>
          <a:p>
            <a:pPr marL="285750" indent="-285750" algn="just">
              <a:spcBef>
                <a:spcPts val="12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en-GB" sz="1500" i="1" dirty="0">
              <a:solidFill>
                <a:srgbClr val="000000"/>
              </a:solidFill>
            </a:endParaRPr>
          </a:p>
          <a:p>
            <a:pPr marL="285750" indent="-285750" algn="just">
              <a:spcBef>
                <a:spcPts val="12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en-GB" sz="1500" i="1" dirty="0">
              <a:solidFill>
                <a:srgbClr val="000000"/>
              </a:solidFill>
              <a:effectLst/>
            </a:endParaRPr>
          </a:p>
          <a:p>
            <a:pPr marL="285750" indent="-285750" algn="just">
              <a:spcBef>
                <a:spcPts val="12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en-GB" sz="1500" i="1" dirty="0">
              <a:solidFill>
                <a:srgbClr val="000000"/>
              </a:solidFill>
            </a:endParaRPr>
          </a:p>
          <a:p>
            <a:pPr marL="285750" indent="-285750" algn="just">
              <a:spcBef>
                <a:spcPts val="12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en-GB" sz="1500" i="1" dirty="0">
              <a:solidFill>
                <a:srgbClr val="000000"/>
              </a:solidFill>
              <a:effectLst/>
            </a:endParaRPr>
          </a:p>
          <a:p>
            <a:pPr marL="285750" indent="-285750" algn="just">
              <a:spcBef>
                <a:spcPts val="12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en-GB" sz="1500" i="1" dirty="0">
              <a:solidFill>
                <a:srgbClr val="000000"/>
              </a:solidFill>
            </a:endParaRPr>
          </a:p>
          <a:p>
            <a:pPr marL="285750" indent="-285750" algn="just">
              <a:spcBef>
                <a:spcPts val="12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en-GB" sz="1500" i="1" dirty="0">
              <a:solidFill>
                <a:srgbClr val="000000"/>
              </a:solidFill>
              <a:effectLst/>
            </a:endParaRPr>
          </a:p>
          <a:p>
            <a:pPr marL="285750" indent="-285750" algn="just">
              <a:spcBef>
                <a:spcPts val="12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en-GB" sz="1500" i="1" dirty="0">
              <a:solidFill>
                <a:srgbClr val="000000"/>
              </a:solidFill>
            </a:endParaRPr>
          </a:p>
          <a:p>
            <a:pPr marL="285750" indent="-285750" algn="just">
              <a:spcBef>
                <a:spcPts val="12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en-GB" sz="1500" i="1" dirty="0">
              <a:solidFill>
                <a:srgbClr val="000000"/>
              </a:solidFill>
            </a:endParaRPr>
          </a:p>
          <a:p>
            <a:pPr marL="285750" indent="-285750" algn="just">
              <a:spcBef>
                <a:spcPts val="12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GB" sz="1500" i="1" dirty="0">
                <a:solidFill>
                  <a:srgbClr val="000000"/>
                </a:solidFill>
                <a:effectLst/>
              </a:rPr>
              <a:t>E. coli</a:t>
            </a:r>
            <a:r>
              <a:rPr lang="en-GB" sz="1500" i="0" dirty="0">
                <a:solidFill>
                  <a:srgbClr val="000000"/>
                </a:solidFill>
                <a:effectLst/>
              </a:rPr>
              <a:t> was identified </a:t>
            </a:r>
            <a:r>
              <a:rPr lang="en-GB" sz="1500" dirty="0">
                <a:solidFill>
                  <a:srgbClr val="000000"/>
                </a:solidFill>
              </a:rPr>
              <a:t>in 81.7% and </a:t>
            </a:r>
            <a:r>
              <a:rPr lang="en-GB" sz="1500" i="1" dirty="0">
                <a:solidFill>
                  <a:srgbClr val="000000"/>
                </a:solidFill>
                <a:effectLst/>
              </a:rPr>
              <a:t>Salmonella</a:t>
            </a:r>
            <a:r>
              <a:rPr lang="en-GB" sz="1500" i="0" dirty="0">
                <a:solidFill>
                  <a:srgbClr val="000000"/>
                </a:solidFill>
                <a:effectLst/>
              </a:rPr>
              <a:t> in 2.8% of the studied samples</a:t>
            </a:r>
            <a:r>
              <a:rPr lang="en-GB" sz="1500" dirty="0">
                <a:solidFill>
                  <a:srgbClr val="000000"/>
                </a:solidFill>
              </a:rPr>
              <a:t>.</a:t>
            </a:r>
            <a:r>
              <a:rPr lang="en-GB" sz="1500" i="0" dirty="0">
                <a:solidFill>
                  <a:srgbClr val="000000"/>
                </a:solidFill>
                <a:effectLst/>
              </a:rPr>
              <a:t> </a:t>
            </a:r>
          </a:p>
          <a:p>
            <a:pPr marL="285750" indent="-285750" algn="just">
              <a:spcBef>
                <a:spcPts val="12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GB" sz="1500" dirty="0"/>
              <a:t>The </a:t>
            </a:r>
            <a:r>
              <a:rPr lang="en-GB" sz="1500" i="1" dirty="0"/>
              <a:t>mcr</a:t>
            </a:r>
            <a:r>
              <a:rPr lang="en-GB" sz="1500" dirty="0"/>
              <a:t>-1 gene was detected in 3.2% of the </a:t>
            </a:r>
            <a:r>
              <a:rPr lang="en-GB" sz="1500" i="1" dirty="0"/>
              <a:t>E. coli</a:t>
            </a:r>
            <a:r>
              <a:rPr lang="en-GB" sz="1500" dirty="0"/>
              <a:t> isolates (all of them in pigs/piglets).</a:t>
            </a:r>
          </a:p>
          <a:p>
            <a:pPr marL="285750" indent="-285750" algn="just">
              <a:spcBef>
                <a:spcPts val="12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GB" sz="1500" dirty="0">
                <a:solidFill>
                  <a:srgbClr val="000000"/>
                </a:solidFill>
              </a:rPr>
              <a:t>None </a:t>
            </a:r>
            <a:r>
              <a:rPr lang="en-GB" sz="1500" i="1" dirty="0">
                <a:solidFill>
                  <a:srgbClr val="000000"/>
                </a:solidFill>
              </a:rPr>
              <a:t>Salmonella</a:t>
            </a:r>
            <a:r>
              <a:rPr lang="en-GB" sz="1500" dirty="0">
                <a:solidFill>
                  <a:srgbClr val="000000"/>
                </a:solidFill>
              </a:rPr>
              <a:t> isolate harboured the </a:t>
            </a:r>
            <a:r>
              <a:rPr lang="en-GB" sz="1500" i="1" dirty="0">
                <a:solidFill>
                  <a:srgbClr val="000000"/>
                </a:solidFill>
              </a:rPr>
              <a:t>mcr</a:t>
            </a:r>
            <a:r>
              <a:rPr lang="en-GB" sz="1500" dirty="0">
                <a:solidFill>
                  <a:srgbClr val="000000"/>
                </a:solidFill>
              </a:rPr>
              <a:t> genes.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7138782E-26D6-4B42-A030-3CB1AFCB18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1324331"/>
              </p:ext>
            </p:extLst>
          </p:nvPr>
        </p:nvGraphicFramePr>
        <p:xfrm>
          <a:off x="832887" y="1807630"/>
          <a:ext cx="10504966" cy="3280148"/>
        </p:xfrm>
        <a:graphic>
          <a:graphicData uri="http://schemas.openxmlformats.org/drawingml/2006/table">
            <a:tbl>
              <a:tblPr/>
              <a:tblGrid>
                <a:gridCol w="1365130">
                  <a:extLst>
                    <a:ext uri="{9D8B030D-6E8A-4147-A177-3AD203B41FA5}">
                      <a16:colId xmlns:a16="http://schemas.microsoft.com/office/drawing/2014/main" val="1139803479"/>
                    </a:ext>
                  </a:extLst>
                </a:gridCol>
                <a:gridCol w="1192874">
                  <a:extLst>
                    <a:ext uri="{9D8B030D-6E8A-4147-A177-3AD203B41FA5}">
                      <a16:colId xmlns:a16="http://schemas.microsoft.com/office/drawing/2014/main" val="2269213698"/>
                    </a:ext>
                  </a:extLst>
                </a:gridCol>
                <a:gridCol w="1384133">
                  <a:extLst>
                    <a:ext uri="{9D8B030D-6E8A-4147-A177-3AD203B41FA5}">
                      <a16:colId xmlns:a16="http://schemas.microsoft.com/office/drawing/2014/main" val="3987666063"/>
                    </a:ext>
                  </a:extLst>
                </a:gridCol>
                <a:gridCol w="1600873">
                  <a:extLst>
                    <a:ext uri="{9D8B030D-6E8A-4147-A177-3AD203B41FA5}">
                      <a16:colId xmlns:a16="http://schemas.microsoft.com/office/drawing/2014/main" val="498735134"/>
                    </a:ext>
                  </a:extLst>
                </a:gridCol>
                <a:gridCol w="1600873">
                  <a:extLst>
                    <a:ext uri="{9D8B030D-6E8A-4147-A177-3AD203B41FA5}">
                      <a16:colId xmlns:a16="http://schemas.microsoft.com/office/drawing/2014/main" val="3189040994"/>
                    </a:ext>
                  </a:extLst>
                </a:gridCol>
                <a:gridCol w="1600873">
                  <a:extLst>
                    <a:ext uri="{9D8B030D-6E8A-4147-A177-3AD203B41FA5}">
                      <a16:colId xmlns:a16="http://schemas.microsoft.com/office/drawing/2014/main" val="3646259337"/>
                    </a:ext>
                  </a:extLst>
                </a:gridCol>
                <a:gridCol w="1760210">
                  <a:extLst>
                    <a:ext uri="{9D8B030D-6E8A-4147-A177-3AD203B41FA5}">
                      <a16:colId xmlns:a16="http://schemas.microsoft.com/office/drawing/2014/main" val="3921035345"/>
                    </a:ext>
                  </a:extLst>
                </a:gridCol>
              </a:tblGrid>
              <a:tr h="44021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GB" sz="15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Animal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0CDEA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5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No. of samples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0CDE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500" b="1" i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E. coli</a:t>
                      </a:r>
                      <a:endParaRPr lang="en-GB" sz="15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0CD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1" i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E. coli</a:t>
                      </a:r>
                      <a:endParaRPr lang="en-GB" sz="15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CDE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1" i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Salmonella </a:t>
                      </a:r>
                      <a:r>
                        <a:rPr lang="en-GB" sz="15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spp.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0CD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1" i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E. coli </a:t>
                      </a:r>
                      <a:r>
                        <a:rPr lang="en-GB" sz="1500" b="1" i="1" u="none" strike="noStrike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mcr</a:t>
                      </a:r>
                      <a:r>
                        <a:rPr lang="en-GB" sz="15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-positive (%)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CD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075407"/>
                  </a:ext>
                </a:extLst>
              </a:tr>
              <a:tr h="479509">
                <a:tc gridSpan="2" vMerge="1">
                  <a:txBody>
                    <a:bodyPr/>
                    <a:lstStyle/>
                    <a:p>
                      <a:pPr algn="ctr" fontAlgn="ctr"/>
                      <a:endParaRPr lang="en-GB" sz="15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CDEA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5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CD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No. isolates (%)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CD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1" i="1" u="none" strike="noStrike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mcr</a:t>
                      </a:r>
                      <a:r>
                        <a:rPr lang="en-GB" sz="15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-positive (%)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CD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No. isolates (%)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CD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1" i="1" u="none" strike="noStrike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mcr</a:t>
                      </a:r>
                      <a:r>
                        <a:rPr lang="en-GB" sz="15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-positive (%)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CD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184908"/>
                  </a:ext>
                </a:extLst>
              </a:tr>
              <a:tr h="2520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Wild animals</a:t>
                      </a:r>
                    </a:p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(n=132)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Wild boars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(100)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(3.9)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C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398721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(100)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(1.6)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849131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(84.2)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(5.3)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751151"/>
                  </a:ext>
                </a:extLst>
              </a:tr>
              <a:tr h="26472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Wild birds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A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A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A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(56.9)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A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A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(2.8)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A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A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58393"/>
                  </a:ext>
                </a:extLst>
              </a:tr>
              <a:tr h="2520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Food-producing</a:t>
                      </a:r>
                    </a:p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(n=173)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Cattle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(87.5)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C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251845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Pigs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 (96.2)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(12.5)*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(6.8)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797375"/>
                  </a:ext>
                </a:extLst>
              </a:tr>
              <a:tr h="2520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Pets </a:t>
                      </a:r>
                    </a:p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(n=199)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A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EA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EA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 (78.4)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EA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EA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(1.0)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EA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EA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868079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Dogs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A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A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 (69.1)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A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A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A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A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942400"/>
                  </a:ext>
                </a:extLst>
              </a:tr>
              <a:tr h="33170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0CDE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0CD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0CD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(81.7)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0CD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(3.2)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0CD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(2.8)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0CD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0CD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175863"/>
                  </a:ext>
                </a:extLst>
              </a:tr>
            </a:tbl>
          </a:graphicData>
        </a:graphic>
      </p:graphicFrame>
      <p:sp>
        <p:nvSpPr>
          <p:cNvPr id="14" name="CaixaDeTexto 13">
            <a:extLst>
              <a:ext uri="{FF2B5EF4-FFF2-40B4-BE49-F238E27FC236}">
                <a16:creationId xmlns:a16="http://schemas.microsoft.com/office/drawing/2014/main" id="{419DA651-E8FA-4548-9E04-7A66D0F7E91A}"/>
              </a:ext>
            </a:extLst>
          </p:cNvPr>
          <p:cNvSpPr txBox="1">
            <a:spLocks/>
          </p:cNvSpPr>
          <p:nvPr/>
        </p:nvSpPr>
        <p:spPr>
          <a:xfrm>
            <a:off x="753628" y="1491999"/>
            <a:ext cx="7319341" cy="30777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just"/>
            <a:r>
              <a:rPr lang="en-GB" sz="1400" dirty="0"/>
              <a:t>Table</a:t>
            </a:r>
            <a:r>
              <a:rPr lang="en-GB" sz="1400" i="0" dirty="0">
                <a:effectLst/>
              </a:rPr>
              <a:t>. </a:t>
            </a:r>
            <a:r>
              <a:rPr lang="en-GB" altLang="pt-PT" sz="1400" dirty="0">
                <a:cs typeface="Segoe UI" pitchFamily="34" charset="0"/>
              </a:rPr>
              <a:t> Detection of </a:t>
            </a:r>
            <a:r>
              <a:rPr lang="en-GB" altLang="pt-PT" sz="1400" i="1" dirty="0">
                <a:solidFill>
                  <a:srgbClr val="000000"/>
                </a:solidFill>
                <a:cs typeface="Segoe UI" pitchFamily="34" charset="0"/>
              </a:rPr>
              <a:t>E.coli </a:t>
            </a:r>
            <a:r>
              <a:rPr lang="en-GB" altLang="pt-PT" sz="1400" dirty="0">
                <a:solidFill>
                  <a:srgbClr val="000000"/>
                </a:solidFill>
                <a:cs typeface="Segoe UI" pitchFamily="34" charset="0"/>
              </a:rPr>
              <a:t>and </a:t>
            </a:r>
            <a:r>
              <a:rPr lang="en-GB" altLang="pt-PT" sz="1400" i="1" dirty="0">
                <a:solidFill>
                  <a:srgbClr val="000000"/>
                </a:solidFill>
                <a:cs typeface="Segoe UI" pitchFamily="34" charset="0"/>
              </a:rPr>
              <a:t>Salmonella</a:t>
            </a:r>
            <a:r>
              <a:rPr lang="en-GB" altLang="pt-PT" sz="1400" dirty="0">
                <a:solidFill>
                  <a:srgbClr val="000000"/>
                </a:solidFill>
                <a:cs typeface="Segoe UI" pitchFamily="34" charset="0"/>
              </a:rPr>
              <a:t> spp. and </a:t>
            </a:r>
            <a:r>
              <a:rPr lang="en-GB" altLang="pt-PT" sz="1400" i="1" dirty="0" err="1">
                <a:solidFill>
                  <a:srgbClr val="000000"/>
                </a:solidFill>
                <a:cs typeface="Segoe UI" pitchFamily="34" charset="0"/>
              </a:rPr>
              <a:t>mcr</a:t>
            </a:r>
            <a:r>
              <a:rPr lang="en-GB" altLang="pt-PT" sz="1400" dirty="0">
                <a:solidFill>
                  <a:srgbClr val="000000"/>
                </a:solidFill>
                <a:cs typeface="Segoe UI" pitchFamily="34" charset="0"/>
              </a:rPr>
              <a:t> genes in the studied animals</a:t>
            </a:r>
            <a:endParaRPr lang="en-GB" sz="1400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23E99ABC-5EEE-17F9-B90B-F45F0FD8C139}"/>
              </a:ext>
            </a:extLst>
          </p:cNvPr>
          <p:cNvSpPr txBox="1">
            <a:spLocks/>
          </p:cNvSpPr>
          <p:nvPr/>
        </p:nvSpPr>
        <p:spPr>
          <a:xfrm>
            <a:off x="753628" y="5067646"/>
            <a:ext cx="7319341" cy="27699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just"/>
            <a:r>
              <a:rPr lang="en-GB" sz="1200" dirty="0"/>
              <a:t>*, all recovered from piglets (25.4%; 16/63)</a:t>
            </a:r>
            <a:endParaRPr lang="en-GB" sz="1200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11" name="Seta: Para Baixo 10">
            <a:extLst>
              <a:ext uri="{FF2B5EF4-FFF2-40B4-BE49-F238E27FC236}">
                <a16:creationId xmlns:a16="http://schemas.microsoft.com/office/drawing/2014/main" id="{324F5625-863A-DE07-9A35-C1F6222623BE}"/>
              </a:ext>
            </a:extLst>
          </p:cNvPr>
          <p:cNvSpPr/>
          <p:nvPr/>
        </p:nvSpPr>
        <p:spPr>
          <a:xfrm rot="10800000">
            <a:off x="5475767" y="5209085"/>
            <a:ext cx="74428" cy="322126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Seta: Para Baixo 11">
            <a:extLst>
              <a:ext uri="{FF2B5EF4-FFF2-40B4-BE49-F238E27FC236}">
                <a16:creationId xmlns:a16="http://schemas.microsoft.com/office/drawing/2014/main" id="{E0A543B3-62BF-05C4-8E11-7B90722F081F}"/>
              </a:ext>
            </a:extLst>
          </p:cNvPr>
          <p:cNvSpPr/>
          <p:nvPr/>
        </p:nvSpPr>
        <p:spPr>
          <a:xfrm rot="10800000">
            <a:off x="8725793" y="5213025"/>
            <a:ext cx="74428" cy="322126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Seta: Para Baixo 12">
            <a:extLst>
              <a:ext uri="{FF2B5EF4-FFF2-40B4-BE49-F238E27FC236}">
                <a16:creationId xmlns:a16="http://schemas.microsoft.com/office/drawing/2014/main" id="{E9588E62-65E3-C437-5E4F-CCD725C40C3B}"/>
              </a:ext>
            </a:extLst>
          </p:cNvPr>
          <p:cNvSpPr/>
          <p:nvPr/>
        </p:nvSpPr>
        <p:spPr>
          <a:xfrm rot="10800000">
            <a:off x="10426995" y="5209085"/>
            <a:ext cx="74428" cy="322126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Seta: Para Baixo 14">
            <a:extLst>
              <a:ext uri="{FF2B5EF4-FFF2-40B4-BE49-F238E27FC236}">
                <a16:creationId xmlns:a16="http://schemas.microsoft.com/office/drawing/2014/main" id="{ACE7ACA4-2DB3-D013-D5B2-FB64E5AB315D}"/>
              </a:ext>
            </a:extLst>
          </p:cNvPr>
          <p:cNvSpPr/>
          <p:nvPr/>
        </p:nvSpPr>
        <p:spPr>
          <a:xfrm rot="10800000">
            <a:off x="7155716" y="5209084"/>
            <a:ext cx="74428" cy="322126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B912F4C4-1C1B-C845-8F4C-820242129D8C}"/>
              </a:ext>
            </a:extLst>
          </p:cNvPr>
          <p:cNvSpPr/>
          <p:nvPr/>
        </p:nvSpPr>
        <p:spPr>
          <a:xfrm>
            <a:off x="6719777" y="3963786"/>
            <a:ext cx="882502" cy="27699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23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1" grpId="2" animBg="1"/>
      <p:bldP spid="11" grpId="3" animBg="1"/>
      <p:bldP spid="12" grpId="0" animBg="1"/>
      <p:bldP spid="12" grpId="1" animBg="1"/>
      <p:bldP spid="13" grpId="0" animBg="1"/>
      <p:bldP spid="15" grpId="0" animBg="1"/>
      <p:bldP spid="15" grpId="1" animBg="1"/>
      <p:bldP spid="17" grpId="0" animBg="1"/>
      <p:bldP spid="1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068EA77-9287-4F41-B63F-10EE0CE2B63F}"/>
              </a:ext>
            </a:extLst>
          </p:cNvPr>
          <p:cNvSpPr txBox="1"/>
          <p:nvPr/>
        </p:nvSpPr>
        <p:spPr>
          <a:xfrm>
            <a:off x="5640456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3A65176-F130-060E-CCA9-02FD76C82407}"/>
              </a:ext>
            </a:extLst>
          </p:cNvPr>
          <p:cNvSpPr txBox="1"/>
          <p:nvPr/>
        </p:nvSpPr>
        <p:spPr>
          <a:xfrm>
            <a:off x="260734" y="238337"/>
            <a:ext cx="2008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1A3F6C"/>
                </a:solidFill>
              </a:rPr>
              <a:t>Results (cont.)</a:t>
            </a:r>
          </a:p>
        </p:txBody>
      </p:sp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E749F3E2-A8A8-AF94-4579-F1D1C5AA67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392734"/>
              </p:ext>
            </p:extLst>
          </p:nvPr>
        </p:nvGraphicFramePr>
        <p:xfrm>
          <a:off x="134442" y="1518966"/>
          <a:ext cx="11942203" cy="4456534"/>
        </p:xfrm>
        <a:graphic>
          <a:graphicData uri="http://schemas.openxmlformats.org/drawingml/2006/table">
            <a:tbl>
              <a:tblPr/>
              <a:tblGrid>
                <a:gridCol w="239051">
                  <a:extLst>
                    <a:ext uri="{9D8B030D-6E8A-4147-A177-3AD203B41FA5}">
                      <a16:colId xmlns:a16="http://schemas.microsoft.com/office/drawing/2014/main" val="4291370120"/>
                    </a:ext>
                  </a:extLst>
                </a:gridCol>
                <a:gridCol w="471262">
                  <a:extLst>
                    <a:ext uri="{9D8B030D-6E8A-4147-A177-3AD203B41FA5}">
                      <a16:colId xmlns:a16="http://schemas.microsoft.com/office/drawing/2014/main" val="2947059193"/>
                    </a:ext>
                  </a:extLst>
                </a:gridCol>
                <a:gridCol w="1608527">
                  <a:extLst>
                    <a:ext uri="{9D8B030D-6E8A-4147-A177-3AD203B41FA5}">
                      <a16:colId xmlns:a16="http://schemas.microsoft.com/office/drawing/2014/main" val="937409386"/>
                    </a:ext>
                  </a:extLst>
                </a:gridCol>
                <a:gridCol w="260842">
                  <a:extLst>
                    <a:ext uri="{9D8B030D-6E8A-4147-A177-3AD203B41FA5}">
                      <a16:colId xmlns:a16="http://schemas.microsoft.com/office/drawing/2014/main" val="1983647238"/>
                    </a:ext>
                  </a:extLst>
                </a:gridCol>
                <a:gridCol w="445605">
                  <a:extLst>
                    <a:ext uri="{9D8B030D-6E8A-4147-A177-3AD203B41FA5}">
                      <a16:colId xmlns:a16="http://schemas.microsoft.com/office/drawing/2014/main" val="4134429349"/>
                    </a:ext>
                  </a:extLst>
                </a:gridCol>
                <a:gridCol w="195632">
                  <a:extLst>
                    <a:ext uri="{9D8B030D-6E8A-4147-A177-3AD203B41FA5}">
                      <a16:colId xmlns:a16="http://schemas.microsoft.com/office/drawing/2014/main" val="2861502872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1318945429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2680925297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85318164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2302943249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2954183844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1552623190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3640641294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2941189740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2289888242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3499220504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2856459338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2289106439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171858758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1232299085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3407795842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635492208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2224682708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2924502608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980583022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1984498741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2072594443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2731386209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369392244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1724319308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3998443319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821721081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1428377824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2436210986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183085417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1325814125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3011623692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752506496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3811868990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500784986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4028448118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405237485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165408171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811352803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2055514289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4277400383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2651884410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3621741738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53220273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2139294771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3021059946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2544208007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1622994673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229278194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3071083057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1230883364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3379824499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3408956309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4130067032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1582330389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2739735601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292748019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2227393791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842568337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1228540477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2970151514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477655301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1721170463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725070084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1447123732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337378464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3138363537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1711281671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1212984056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2010176841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1641687246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936143270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3312883046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4260129492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331237109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512176735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1191570378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1528365106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4205319164"/>
                    </a:ext>
                  </a:extLst>
                </a:gridCol>
                <a:gridCol w="110396">
                  <a:extLst>
                    <a:ext uri="{9D8B030D-6E8A-4147-A177-3AD203B41FA5}">
                      <a16:colId xmlns:a16="http://schemas.microsoft.com/office/drawing/2014/main" val="3521618284"/>
                    </a:ext>
                  </a:extLst>
                </a:gridCol>
              </a:tblGrid>
              <a:tr h="31952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Isolate                                                          </a:t>
                      </a:r>
                    </a:p>
                  </a:txBody>
                  <a:tcPr marL="5890" marR="5890" marT="5890" marB="0" vert="vert27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Pathotype</a:t>
                      </a:r>
                    </a:p>
                  </a:txBody>
                  <a:tcPr marL="5890" marR="5890" marT="589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Antimicrobial phenotype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MLST (ST)</a:t>
                      </a:r>
                    </a:p>
                  </a:txBody>
                  <a:tcPr marL="5890" marR="5890" marT="589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Serotype</a:t>
                      </a:r>
                    </a:p>
                  </a:txBody>
                  <a:tcPr marL="5890" marR="5890" marT="589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Phylogroup</a:t>
                      </a:r>
                    </a:p>
                  </a:txBody>
                  <a:tcPr marL="5890" marR="5890" marT="589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1"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Virulence genes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19"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Resistance genes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19"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Plasmids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6150559"/>
                  </a:ext>
                </a:extLst>
              </a:tr>
              <a:tr h="60745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astA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cea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celb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cia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cib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cif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eae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efa1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eilA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espA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espB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espF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espJ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fyuA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gad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hlyE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hra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iha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irp2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iss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iucC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iutA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k88ab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katP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kpsMII_K5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lpfA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nleA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nleB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nleC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ompT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papA_F19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papC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sepA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sta1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stb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tccP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terC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tir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toxB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traT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tsh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blaTEM-1B</a:t>
                      </a:r>
                    </a:p>
                  </a:txBody>
                  <a:tcPr marL="5890" marR="5890" marT="5890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blaCTXM-32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mef</a:t>
                      </a:r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(B)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floR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catA1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cmlA1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gyrA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qnrB19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qnrS1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aac</a:t>
                      </a:r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(3)-IV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sul1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sul2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sul3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dfrA1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dfrA12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tet</a:t>
                      </a:r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(A)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tet</a:t>
                      </a:r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(B)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tet</a:t>
                      </a:r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(C)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mcr1.1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IncB</a:t>
                      </a:r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/O/K/Z</a:t>
                      </a:r>
                    </a:p>
                  </a:txBody>
                  <a:tcPr marL="5890" marR="5890" marT="5890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IncFIA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IncFIB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IncFIC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IncFII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IncHI1A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IncHI1B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IncHI2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IncHI2A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IncI-1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IncX1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IncX2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IncX4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IncR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IncY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CoI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Col156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Col440II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p0111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479645"/>
                  </a:ext>
                </a:extLst>
              </a:tr>
              <a:tr h="220597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P38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</a:t>
                      </a:r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NAL, SMX 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O2:H40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9105288"/>
                  </a:ext>
                </a:extLst>
              </a:tr>
              <a:tr h="220597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P41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</a:t>
                      </a:r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NAL, SMX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O2:H40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9367299"/>
                  </a:ext>
                </a:extLst>
              </a:tr>
              <a:tr h="220597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P43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</a:t>
                      </a:r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NAL, SMX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O2:H40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0498914"/>
                  </a:ext>
                </a:extLst>
              </a:tr>
              <a:tr h="220597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P84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EPEC/ETEC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</a:t>
                      </a:r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GMN, TMP, SMX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ND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OND:H5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ND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080196"/>
                  </a:ext>
                </a:extLst>
              </a:tr>
              <a:tr h="220597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P85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</a:t>
                      </a:r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SMX, TMP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13588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O111:H45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901832"/>
                  </a:ext>
                </a:extLst>
              </a:tr>
              <a:tr h="220597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P88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AMP, CAZ, </a:t>
                      </a:r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</a:t>
                      </a:r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CRO, CTX, FEP, SMX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4578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O87:H7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077434"/>
                  </a:ext>
                </a:extLst>
              </a:tr>
              <a:tr h="220597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P90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n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</a:t>
                      </a:r>
                      <a:r>
                        <a:rPr lang="nn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GMN, NAL, SMX, TET, TMP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OND:H40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5836142"/>
                  </a:ext>
                </a:extLst>
              </a:tr>
              <a:tr h="220597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P94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AMP, CHL, CIP, </a:t>
                      </a:r>
                      <a:r>
                        <a:rPr lang="it-IT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</a:t>
                      </a:r>
                      <a:r>
                        <a:rPr lang="it-IT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SMX, TET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4038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O93:H28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2729441"/>
                  </a:ext>
                </a:extLst>
              </a:tr>
              <a:tr h="220597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P95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AMP, </a:t>
                      </a:r>
                      <a:r>
                        <a:rPr lang="it-IT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</a:t>
                      </a:r>
                      <a:r>
                        <a:rPr lang="it-IT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CIP, SMX, TET, TMP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4038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O93:H28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7886424"/>
                  </a:ext>
                </a:extLst>
              </a:tr>
              <a:tr h="220597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P97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AMP, CHL, </a:t>
                      </a:r>
                      <a:r>
                        <a:rPr lang="it-IT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</a:t>
                      </a:r>
                      <a:r>
                        <a:rPr lang="it-IT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SMX, TET, TMP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1079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O6:H49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6950691"/>
                  </a:ext>
                </a:extLst>
              </a:tr>
              <a:tr h="220597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P104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AMP, CHL, </a:t>
                      </a:r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</a:t>
                      </a:r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GMN, SMX, TET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O177:H11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2708787"/>
                  </a:ext>
                </a:extLst>
              </a:tr>
              <a:tr h="220597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P105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</a:t>
                      </a:r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NAL, SMX, TET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12409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O183:HND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4763868"/>
                  </a:ext>
                </a:extLst>
              </a:tr>
              <a:tr h="220597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P107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AMP, AZM, CHL, </a:t>
                      </a:r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</a:t>
                      </a:r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NAL, SMX, TET, TMP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O51:H32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949263"/>
                  </a:ext>
                </a:extLst>
              </a:tr>
              <a:tr h="220597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P113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AMP, CHL, </a:t>
                      </a:r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</a:t>
                      </a:r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GMN, SMX, TET, TMP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OND:H26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039624"/>
                  </a:ext>
                </a:extLst>
              </a:tr>
              <a:tr h="220597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P115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</a:t>
                      </a:r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GMN, SMX, TET, TMP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OND:H38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8571502"/>
                  </a:ext>
                </a:extLst>
              </a:tr>
              <a:tr h="220597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P128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AMP, CHL, </a:t>
                      </a:r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</a:t>
                      </a:r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CIP, SMX, TET, TMP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O68:H30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904888"/>
                  </a:ext>
                </a:extLst>
              </a:tr>
            </a:tbl>
          </a:graphicData>
        </a:graphic>
      </p:graphicFrame>
      <p:sp>
        <p:nvSpPr>
          <p:cNvPr id="19" name="CaixaDeTexto 18">
            <a:extLst>
              <a:ext uri="{FF2B5EF4-FFF2-40B4-BE49-F238E27FC236}">
                <a16:creationId xmlns:a16="http://schemas.microsoft.com/office/drawing/2014/main" id="{FAF36D7B-BEA5-7AB4-145B-DBC20B600811}"/>
              </a:ext>
            </a:extLst>
          </p:cNvPr>
          <p:cNvSpPr txBox="1"/>
          <p:nvPr/>
        </p:nvSpPr>
        <p:spPr>
          <a:xfrm>
            <a:off x="50292" y="1183177"/>
            <a:ext cx="1194438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0" algn="l"/>
              </a:tabLst>
            </a:pPr>
            <a:r>
              <a:rPr lang="en-GB" sz="1400" i="0" dirty="0">
                <a:effectLst/>
              </a:rPr>
              <a:t>Table. Phenotypic and </a:t>
            </a:r>
            <a:r>
              <a:rPr lang="en-US" sz="1400" dirty="0"/>
              <a:t>genotypic characterization of the 16 </a:t>
            </a:r>
            <a:r>
              <a:rPr lang="en-US" sz="1400" i="1" dirty="0"/>
              <a:t>mcr</a:t>
            </a:r>
            <a:r>
              <a:rPr lang="en-US" sz="1400" dirty="0"/>
              <a:t>-1 </a:t>
            </a:r>
            <a:r>
              <a:rPr lang="en-US" sz="1400" i="1" dirty="0"/>
              <a:t>E. coli </a:t>
            </a:r>
            <a:r>
              <a:rPr lang="en-US" sz="1400" dirty="0"/>
              <a:t>isolates</a:t>
            </a:r>
          </a:p>
        </p:txBody>
      </p:sp>
    </p:spTree>
    <p:extLst>
      <p:ext uri="{BB962C8B-B14F-4D97-AF65-F5344CB8AC3E}">
        <p14:creationId xmlns:p14="http://schemas.microsoft.com/office/powerpoint/2010/main" val="70325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068EA77-9287-4F41-B63F-10EE0CE2B63F}"/>
              </a:ext>
            </a:extLst>
          </p:cNvPr>
          <p:cNvSpPr txBox="1"/>
          <p:nvPr/>
        </p:nvSpPr>
        <p:spPr>
          <a:xfrm>
            <a:off x="5640456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3A65176-F130-060E-CCA9-02FD76C82407}"/>
              </a:ext>
            </a:extLst>
          </p:cNvPr>
          <p:cNvSpPr txBox="1"/>
          <p:nvPr/>
        </p:nvSpPr>
        <p:spPr>
          <a:xfrm>
            <a:off x="260734" y="238337"/>
            <a:ext cx="2008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1A3F6C"/>
                </a:solidFill>
              </a:rPr>
              <a:t>Results (cont.)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C28FC014-C05E-5810-27DC-10A8B4719BDF}"/>
              </a:ext>
            </a:extLst>
          </p:cNvPr>
          <p:cNvSpPr txBox="1"/>
          <p:nvPr/>
        </p:nvSpPr>
        <p:spPr>
          <a:xfrm>
            <a:off x="260725" y="956869"/>
            <a:ext cx="11594577" cy="10310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GB" sz="1500" dirty="0">
                <a:ea typeface="Calibri" panose="020F0502020204030204" pitchFamily="34" charset="0"/>
                <a:cs typeface="Times New Roman" panose="02020603050405020304" pitchFamily="18" charset="0"/>
              </a:rPr>
              <a:t>68.7% were pathogenic</a:t>
            </a:r>
            <a:r>
              <a:rPr lang="en-GB" sz="15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500" dirty="0">
                <a:ea typeface="Calibri" panose="020F0502020204030204" pitchFamily="34" charset="0"/>
                <a:cs typeface="Times New Roman" panose="02020603050405020304" pitchFamily="18" charset="0"/>
              </a:rPr>
              <a:t>and 31.3% non-pathogenic </a:t>
            </a:r>
            <a:r>
              <a:rPr lang="en-GB" sz="1500" i="1" dirty="0">
                <a:ea typeface="Calibri" panose="020F0502020204030204" pitchFamily="34" charset="0"/>
                <a:cs typeface="Times New Roman" panose="02020603050405020304" pitchFamily="18" charset="0"/>
              </a:rPr>
              <a:t>E. coli</a:t>
            </a:r>
            <a:r>
              <a:rPr lang="en-GB" sz="15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en-GB" sz="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GB" sz="15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500" dirty="0"/>
              <a:t>All isolates were resistant to COL and SMX; high resistance rates to TET (62.5%), TMP (56.3%), NAL/CIP (56.3%), AMP (50.0%), CHL (50.0%), and GMN (31.3</a:t>
            </a:r>
            <a:r>
              <a:rPr lang="en-GB" sz="1500" dirty="0" smtClean="0"/>
              <a:t>%).</a:t>
            </a:r>
            <a:endParaRPr lang="en-GB" sz="1500" dirty="0"/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3ECBB6BF-653E-41DD-C639-13F7EFDA8B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7297409"/>
              </p:ext>
            </p:extLst>
          </p:nvPr>
        </p:nvGraphicFramePr>
        <p:xfrm>
          <a:off x="518788" y="2524027"/>
          <a:ext cx="4036536" cy="2724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C4C1E5C7-8F78-0B8A-3ED4-0809D2C41D09}"/>
              </a:ext>
            </a:extLst>
          </p:cNvPr>
          <p:cNvSpPr txBox="1"/>
          <p:nvPr/>
        </p:nvSpPr>
        <p:spPr>
          <a:xfrm>
            <a:off x="1050844" y="5523360"/>
            <a:ext cx="3094075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1400" dirty="0"/>
              <a:t>Figure</a:t>
            </a:r>
            <a:r>
              <a:rPr lang="en-US" sz="1400" i="1" dirty="0"/>
              <a:t>. E. coli </a:t>
            </a:r>
            <a:r>
              <a:rPr lang="en-US" sz="1400" dirty="0"/>
              <a:t>pathotypes</a:t>
            </a:r>
            <a:r>
              <a:rPr lang="en-US" sz="1400" dirty="0" smtClean="0"/>
              <a:t>.</a:t>
            </a:r>
          </a:p>
          <a:p>
            <a:pPr algn="just">
              <a:spcBef>
                <a:spcPts val="600"/>
              </a:spcBef>
            </a:pPr>
            <a:r>
              <a:rPr lang="en-US" sz="900" dirty="0" smtClean="0"/>
              <a:t>EPEC, </a:t>
            </a:r>
            <a:r>
              <a:rPr lang="en-US" sz="900" dirty="0"/>
              <a:t>Enteropathogenic </a:t>
            </a:r>
            <a:r>
              <a:rPr lang="en-US" sz="900" i="1" dirty="0"/>
              <a:t>E. </a:t>
            </a:r>
            <a:r>
              <a:rPr lang="en-US" sz="900" i="1" dirty="0" smtClean="0"/>
              <a:t>coli</a:t>
            </a:r>
            <a:r>
              <a:rPr lang="en-US" sz="900" dirty="0" smtClean="0"/>
              <a:t>; ETEC, Enterotoxigenic </a:t>
            </a:r>
            <a:r>
              <a:rPr lang="en-US" sz="900" i="1" dirty="0" smtClean="0"/>
              <a:t>E</a:t>
            </a:r>
            <a:r>
              <a:rPr lang="en-US" sz="900" i="1" dirty="0"/>
              <a:t>. </a:t>
            </a:r>
            <a:r>
              <a:rPr lang="en-US" sz="900" i="1" dirty="0" smtClean="0"/>
              <a:t>coli</a:t>
            </a:r>
            <a:r>
              <a:rPr lang="en-US" sz="900" dirty="0" smtClean="0"/>
              <a:t>; ExPEC</a:t>
            </a:r>
            <a:r>
              <a:rPr lang="en-US" sz="900" dirty="0"/>
              <a:t>, Extraintestinal pathogenic </a:t>
            </a:r>
            <a:r>
              <a:rPr lang="en-US" sz="900" i="1" dirty="0"/>
              <a:t>E. </a:t>
            </a:r>
            <a:r>
              <a:rPr lang="en-US" sz="900" i="1" dirty="0" smtClean="0"/>
              <a:t>coli</a:t>
            </a:r>
            <a:r>
              <a:rPr lang="en-US" sz="900" dirty="0" smtClean="0"/>
              <a:t>.</a:t>
            </a:r>
            <a:endParaRPr lang="pt-PT" sz="900" dirty="0"/>
          </a:p>
          <a:p>
            <a:pPr algn="just">
              <a:spcBef>
                <a:spcPts val="600"/>
              </a:spcBef>
            </a:pPr>
            <a:endParaRPr lang="en-US" sz="900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50749056-CB55-4663-9DAD-4178B7709D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8675638"/>
              </p:ext>
            </p:extLst>
          </p:nvPr>
        </p:nvGraphicFramePr>
        <p:xfrm>
          <a:off x="5242266" y="2651539"/>
          <a:ext cx="6036068" cy="2884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F5A360F4-7B0B-4A41-822B-221AF918F324}"/>
              </a:ext>
            </a:extLst>
          </p:cNvPr>
          <p:cNvSpPr txBox="1"/>
          <p:nvPr/>
        </p:nvSpPr>
        <p:spPr>
          <a:xfrm>
            <a:off x="5344948" y="5504880"/>
            <a:ext cx="5503277" cy="815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1400" dirty="0"/>
              <a:t>Figure. Phenotypic resistance profile.</a:t>
            </a:r>
          </a:p>
          <a:p>
            <a:pPr algn="just">
              <a:spcBef>
                <a:spcPts val="600"/>
              </a:spcBef>
            </a:pPr>
            <a:r>
              <a:rPr lang="en-US" sz="900" dirty="0"/>
              <a:t>AMP, Ampicillin; AZM, Azithromycin; CAZ, </a:t>
            </a:r>
            <a:r>
              <a:rPr lang="en-GB" sz="900" dirty="0"/>
              <a:t>Ceftazidime; CHL, Chloramphenicol; </a:t>
            </a:r>
            <a:r>
              <a:rPr lang="en-US" sz="900" dirty="0"/>
              <a:t>CIP, Ciprofloxacin; Col, Colistin; CRO, </a:t>
            </a:r>
            <a:r>
              <a:rPr lang="en-GB" sz="900" dirty="0"/>
              <a:t>Ceftriaxone;</a:t>
            </a:r>
            <a:r>
              <a:rPr lang="en-US" sz="900" dirty="0"/>
              <a:t> CTX, </a:t>
            </a:r>
            <a:r>
              <a:rPr lang="en-GB" sz="900" dirty="0"/>
              <a:t>Cefotaxime; </a:t>
            </a:r>
            <a:r>
              <a:rPr lang="en-US" sz="900" dirty="0"/>
              <a:t>FEP, </a:t>
            </a:r>
            <a:r>
              <a:rPr lang="en-GB" sz="900" dirty="0"/>
              <a:t>Cefepime</a:t>
            </a:r>
            <a:r>
              <a:rPr lang="en-US" sz="900" dirty="0"/>
              <a:t>; GMN, </a:t>
            </a:r>
            <a:r>
              <a:rPr lang="en-GB" sz="900" dirty="0"/>
              <a:t>Gentamicin;</a:t>
            </a:r>
            <a:r>
              <a:rPr lang="en-US" sz="900" dirty="0"/>
              <a:t> NAL, Nalidixic acid; SMX, Sulfamethoxazole; TET, Tetracycline; TMP, Trimethoprim; MDR, Multidrug resistant.</a:t>
            </a:r>
          </a:p>
        </p:txBody>
      </p:sp>
    </p:spTree>
    <p:extLst>
      <p:ext uri="{BB962C8B-B14F-4D97-AF65-F5344CB8AC3E}">
        <p14:creationId xmlns:p14="http://schemas.microsoft.com/office/powerpoint/2010/main" val="379016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/>
      <p:bldGraphic spid="8" grpId="0">
        <p:bldAsOne/>
      </p:bldGraphic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ixaDeTexto 16">
            <a:extLst>
              <a:ext uri="{FF2B5EF4-FFF2-40B4-BE49-F238E27FC236}">
                <a16:creationId xmlns:a16="http://schemas.microsoft.com/office/drawing/2014/main" id="{F5A360F4-7B0B-4A41-822B-221AF918F324}"/>
              </a:ext>
            </a:extLst>
          </p:cNvPr>
          <p:cNvSpPr txBox="1"/>
          <p:nvPr/>
        </p:nvSpPr>
        <p:spPr>
          <a:xfrm>
            <a:off x="777742" y="5472477"/>
            <a:ext cx="10260372" cy="6617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1400" dirty="0"/>
              <a:t>Figure. Phenotypic resistance profile</a:t>
            </a:r>
            <a:r>
              <a:rPr lang="en-US" sz="1400" dirty="0" smtClean="0"/>
              <a:t>.</a:t>
            </a:r>
            <a:endParaRPr lang="en-US" sz="1400" dirty="0"/>
          </a:p>
          <a:p>
            <a:pPr algn="just">
              <a:spcBef>
                <a:spcPts val="600"/>
              </a:spcBef>
            </a:pPr>
            <a:r>
              <a:rPr lang="en-US" sz="900" dirty="0"/>
              <a:t>AMP, Ampicillin; AZM, Azithromycin; CAZ, </a:t>
            </a:r>
            <a:r>
              <a:rPr lang="en-GB" sz="900" dirty="0"/>
              <a:t>Ceftazidime; CHL, Chloramphenicol; </a:t>
            </a:r>
            <a:r>
              <a:rPr lang="en-US" sz="900" dirty="0"/>
              <a:t>CIP, Ciprofloxacin; Col, Colistin; CRO, </a:t>
            </a:r>
            <a:r>
              <a:rPr lang="en-GB" sz="900" dirty="0"/>
              <a:t>Ceftriaxone;</a:t>
            </a:r>
            <a:r>
              <a:rPr lang="en-US" sz="900" dirty="0"/>
              <a:t> CTX, </a:t>
            </a:r>
            <a:r>
              <a:rPr lang="en-GB" sz="900" dirty="0"/>
              <a:t>Cefotaxime; </a:t>
            </a:r>
            <a:r>
              <a:rPr lang="en-US" sz="900" dirty="0"/>
              <a:t>FEP, </a:t>
            </a:r>
            <a:r>
              <a:rPr lang="en-GB" sz="900" dirty="0"/>
              <a:t>Cefepime</a:t>
            </a:r>
            <a:r>
              <a:rPr lang="en-US" sz="900" dirty="0"/>
              <a:t>; GMN, </a:t>
            </a:r>
            <a:r>
              <a:rPr lang="en-GB" sz="900" dirty="0"/>
              <a:t>Gentamicin;</a:t>
            </a:r>
            <a:r>
              <a:rPr lang="en-US" sz="900" dirty="0"/>
              <a:t> NAL, Nalidixic acid; SMX, Sulfamethoxazole; TET, Tetracycline; TMP, Trimethoprim; MDR, Multidrug resistant.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068EA77-9287-4F41-B63F-10EE0CE2B63F}"/>
              </a:ext>
            </a:extLst>
          </p:cNvPr>
          <p:cNvSpPr txBox="1"/>
          <p:nvPr/>
        </p:nvSpPr>
        <p:spPr>
          <a:xfrm>
            <a:off x="5640456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3A65176-F130-060E-CCA9-02FD76C82407}"/>
              </a:ext>
            </a:extLst>
          </p:cNvPr>
          <p:cNvSpPr txBox="1"/>
          <p:nvPr/>
        </p:nvSpPr>
        <p:spPr>
          <a:xfrm>
            <a:off x="260734" y="238337"/>
            <a:ext cx="2008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1A3F6C"/>
                </a:solidFill>
              </a:rPr>
              <a:t>Results (cont.)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C28FC014-C05E-5810-27DC-10A8B4719BDF}"/>
              </a:ext>
            </a:extLst>
          </p:cNvPr>
          <p:cNvSpPr txBox="1"/>
          <p:nvPr/>
        </p:nvSpPr>
        <p:spPr>
          <a:xfrm>
            <a:off x="260725" y="956869"/>
            <a:ext cx="1159457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GB" sz="1500" dirty="0">
                <a:ea typeface="Calibri" panose="020F0502020204030204" pitchFamily="34" charset="0"/>
                <a:cs typeface="Times New Roman" panose="02020603050405020304" pitchFamily="18" charset="0"/>
              </a:rPr>
              <a:t>68.7% were pathogenic</a:t>
            </a:r>
            <a:r>
              <a:rPr lang="en-GB" sz="15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500" dirty="0">
                <a:ea typeface="Calibri" panose="020F0502020204030204" pitchFamily="34" charset="0"/>
                <a:cs typeface="Times New Roman" panose="02020603050405020304" pitchFamily="18" charset="0"/>
              </a:rPr>
              <a:t>and 31.3% non-pathogenic </a:t>
            </a:r>
            <a:r>
              <a:rPr lang="en-GB" sz="1500" i="1" dirty="0">
                <a:ea typeface="Calibri" panose="020F0502020204030204" pitchFamily="34" charset="0"/>
                <a:cs typeface="Times New Roman" panose="02020603050405020304" pitchFamily="18" charset="0"/>
              </a:rPr>
              <a:t>E. coli</a:t>
            </a:r>
            <a:r>
              <a:rPr lang="en-GB" sz="15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285750" indent="-285750" algn="just"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en-GB" sz="600" dirty="0" smtClean="0"/>
          </a:p>
          <a:p>
            <a:pPr marL="285750" indent="-285750" algn="just"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GB" sz="1500" dirty="0" smtClean="0"/>
              <a:t>All </a:t>
            </a:r>
            <a:r>
              <a:rPr lang="en-GB" sz="1500" dirty="0"/>
              <a:t>isolates were resistant to COL and SMX; high resistance rates to TET (62.5%), TMP (56.3%), NAL/CIP (56.3%), AMP (50.0%), CHL (50.0%), and GMN (31.3</a:t>
            </a:r>
            <a:r>
              <a:rPr lang="en-GB" sz="1500" dirty="0" smtClean="0"/>
              <a:t>%).</a:t>
            </a:r>
          </a:p>
          <a:p>
            <a:pPr marL="285750" indent="-285750" algn="just"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en-GB" sz="600" dirty="0"/>
          </a:p>
          <a:p>
            <a:pPr marL="285750" indent="-285750" algn="just"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GB" sz="1500" dirty="0"/>
              <a:t>15 isolates showed a MDR phenotype (93.8%)</a:t>
            </a:r>
            <a:r>
              <a:rPr lang="en-GB" sz="1500" i="0" dirty="0">
                <a:effectLst/>
              </a:rPr>
              <a:t>.</a:t>
            </a:r>
            <a:endParaRPr lang="en-GB" sz="1500" dirty="0"/>
          </a:p>
        </p:txBody>
      </p:sp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50749056-CB55-4663-9DAD-4178B7709D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0048131"/>
              </p:ext>
            </p:extLst>
          </p:nvPr>
        </p:nvGraphicFramePr>
        <p:xfrm>
          <a:off x="656315" y="2639663"/>
          <a:ext cx="6036068" cy="2884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D467DDD6-3A16-EACB-B2C6-49CACEFE67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433435"/>
              </p:ext>
            </p:extLst>
          </p:nvPr>
        </p:nvGraphicFramePr>
        <p:xfrm>
          <a:off x="6692383" y="2847273"/>
          <a:ext cx="4345731" cy="2486772"/>
        </p:xfrm>
        <a:graphic>
          <a:graphicData uri="http://schemas.openxmlformats.org/drawingml/2006/table">
            <a:tbl>
              <a:tblPr/>
              <a:tblGrid>
                <a:gridCol w="448004">
                  <a:extLst>
                    <a:ext uri="{9D8B030D-6E8A-4147-A177-3AD203B41FA5}">
                      <a16:colId xmlns:a16="http://schemas.microsoft.com/office/drawing/2014/main" val="1437379471"/>
                    </a:ext>
                  </a:extLst>
                </a:gridCol>
                <a:gridCol w="883191">
                  <a:extLst>
                    <a:ext uri="{9D8B030D-6E8A-4147-A177-3AD203B41FA5}">
                      <a16:colId xmlns:a16="http://schemas.microsoft.com/office/drawing/2014/main" val="2274169893"/>
                    </a:ext>
                  </a:extLst>
                </a:gridCol>
                <a:gridCol w="3014536">
                  <a:extLst>
                    <a:ext uri="{9D8B030D-6E8A-4147-A177-3AD203B41FA5}">
                      <a16:colId xmlns:a16="http://schemas.microsoft.com/office/drawing/2014/main" val="2794936863"/>
                    </a:ext>
                  </a:extLst>
                </a:gridCol>
              </a:tblGrid>
              <a:tr h="39456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Isolate                                                          </a:t>
                      </a:r>
                    </a:p>
                  </a:txBody>
                  <a:tcPr marL="5890" marR="5890" marT="5890" marB="0" vert="vert27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Pathotype</a:t>
                      </a:r>
                    </a:p>
                  </a:txBody>
                  <a:tcPr marL="5890" marR="5890" marT="589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Antimicrobial phenotype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8783958"/>
                  </a:ext>
                </a:extLst>
              </a:tr>
              <a:tr h="130763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P38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</a:t>
                      </a:r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NAL, SMX 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5649759"/>
                  </a:ext>
                </a:extLst>
              </a:tr>
              <a:tr h="130763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P41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</a:t>
                      </a:r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NAL, SMX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3170145"/>
                  </a:ext>
                </a:extLst>
              </a:tr>
              <a:tr h="130763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P43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</a:t>
                      </a:r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NAL, SMX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28965"/>
                  </a:ext>
                </a:extLst>
              </a:tr>
              <a:tr h="130763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P84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EPEC/ETEC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</a:t>
                      </a:r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GMN, TMP, SMX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186665"/>
                  </a:ext>
                </a:extLst>
              </a:tr>
              <a:tr h="130763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P85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</a:t>
                      </a:r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SMX, TMP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0367382"/>
                  </a:ext>
                </a:extLst>
              </a:tr>
              <a:tr h="130763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P88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AMP, CAZ, </a:t>
                      </a:r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</a:t>
                      </a:r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CRO, CTX, FEP, SMX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9237714"/>
                  </a:ext>
                </a:extLst>
              </a:tr>
              <a:tr h="130763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P90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n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</a:t>
                      </a:r>
                      <a:r>
                        <a:rPr lang="nn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GMN, NAL, SMX, TET, TMP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2317069"/>
                  </a:ext>
                </a:extLst>
              </a:tr>
              <a:tr h="130763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P94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AMP, CHL, CIP, </a:t>
                      </a:r>
                      <a:r>
                        <a:rPr lang="it-IT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</a:t>
                      </a:r>
                      <a:r>
                        <a:rPr lang="it-IT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SMX, TET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2563114"/>
                  </a:ext>
                </a:extLst>
              </a:tr>
              <a:tr h="130763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P95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AMP, </a:t>
                      </a:r>
                      <a:r>
                        <a:rPr lang="it-IT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</a:t>
                      </a:r>
                      <a:r>
                        <a:rPr lang="it-IT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CIP, SMX, TET, TMP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4768029"/>
                  </a:ext>
                </a:extLst>
              </a:tr>
              <a:tr h="130763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P97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AMP, CHL, </a:t>
                      </a:r>
                      <a:r>
                        <a:rPr lang="it-IT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</a:t>
                      </a:r>
                      <a:r>
                        <a:rPr lang="it-IT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SMX, TET, TMP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0262762"/>
                  </a:ext>
                </a:extLst>
              </a:tr>
              <a:tr h="130763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P104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AMP, CHL, </a:t>
                      </a:r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</a:t>
                      </a:r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GMN, SMX, TET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668923"/>
                  </a:ext>
                </a:extLst>
              </a:tr>
              <a:tr h="130763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P105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</a:t>
                      </a:r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NAL, SMX, TET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5441166"/>
                  </a:ext>
                </a:extLst>
              </a:tr>
              <a:tr h="130763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P107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AMP, AZM, CHL, </a:t>
                      </a:r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</a:t>
                      </a:r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NAL, SMX, TET, TMP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8486486"/>
                  </a:ext>
                </a:extLst>
              </a:tr>
              <a:tr h="130763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P113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AMP, CHL, </a:t>
                      </a:r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</a:t>
                      </a:r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GMN, SMX, TET, TMP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3359914"/>
                  </a:ext>
                </a:extLst>
              </a:tr>
              <a:tr h="130763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P115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</a:t>
                      </a:r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GMN, SMX, TET, TMP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64236"/>
                  </a:ext>
                </a:extLst>
              </a:tr>
              <a:tr h="130763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P128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AMP, CHL, </a:t>
                      </a:r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</a:t>
                      </a:r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CIP, SMX, TET, TMP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6611832"/>
                  </a:ext>
                </a:extLst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6616510" y="2572085"/>
            <a:ext cx="29039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1400" dirty="0" smtClean="0"/>
              <a:t>Table. </a:t>
            </a:r>
            <a:r>
              <a:rPr lang="en-US" sz="1400" dirty="0"/>
              <a:t>Phenotypic resistance </a:t>
            </a:r>
            <a:r>
              <a:rPr lang="en-US" sz="1400" dirty="0" smtClean="0"/>
              <a:t>profiles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6233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068EA77-9287-4F41-B63F-10EE0CE2B63F}"/>
              </a:ext>
            </a:extLst>
          </p:cNvPr>
          <p:cNvSpPr txBox="1"/>
          <p:nvPr/>
        </p:nvSpPr>
        <p:spPr>
          <a:xfrm>
            <a:off x="5640456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3A65176-F130-060E-CCA9-02FD76C82407}"/>
              </a:ext>
            </a:extLst>
          </p:cNvPr>
          <p:cNvSpPr txBox="1"/>
          <p:nvPr/>
        </p:nvSpPr>
        <p:spPr>
          <a:xfrm>
            <a:off x="260734" y="238337"/>
            <a:ext cx="2008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1A3F6C"/>
                </a:solidFill>
              </a:rPr>
              <a:t>Results (cont.)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C28FC014-C05E-5810-27DC-10A8B4719BDF}"/>
              </a:ext>
            </a:extLst>
          </p:cNvPr>
          <p:cNvSpPr txBox="1"/>
          <p:nvPr/>
        </p:nvSpPr>
        <p:spPr>
          <a:xfrm>
            <a:off x="260725" y="956869"/>
            <a:ext cx="11594577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GB" sz="1500" dirty="0">
                <a:cs typeface="Times New Roman" panose="02020603050405020304" pitchFamily="18" charset="0"/>
              </a:rPr>
              <a:t>Great variability of ST (11) and serotypes (12).</a:t>
            </a:r>
          </a:p>
          <a:p>
            <a:pPr marL="285750" indent="-285750" algn="just"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GB" sz="1500" dirty="0">
                <a:cs typeface="Times New Roman" panose="02020603050405020304" pitchFamily="18" charset="0"/>
              </a:rPr>
              <a:t>Isolates belonged to 3 phylogroups, mainly to A.</a:t>
            </a:r>
          </a:p>
          <a:p>
            <a:pPr marL="285750" indent="-285750" algn="just"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GB" sz="1500" dirty="0">
                <a:cs typeface="Times New Roman" panose="02020603050405020304" pitchFamily="18" charset="0"/>
              </a:rPr>
              <a:t>Several virulence genes were identified.</a:t>
            </a:r>
          </a:p>
          <a:p>
            <a:pPr marL="285750" indent="-285750" algn="just"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en-GB" sz="1500" dirty="0"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en-GB" sz="1500" i="0" dirty="0">
              <a:effectLst/>
            </a:endParaRPr>
          </a:p>
          <a:p>
            <a:pPr marL="285750" indent="-285750" algn="just"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en-GB" sz="1500" dirty="0"/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F75D0CDB-522D-A0EC-6FE3-FB6C86D1CE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835874"/>
              </p:ext>
            </p:extLst>
          </p:nvPr>
        </p:nvGraphicFramePr>
        <p:xfrm>
          <a:off x="287086" y="2352818"/>
          <a:ext cx="11568218" cy="4095744"/>
        </p:xfrm>
        <a:graphic>
          <a:graphicData uri="http://schemas.openxmlformats.org/drawingml/2006/table">
            <a:tbl>
              <a:tblPr/>
              <a:tblGrid>
                <a:gridCol w="450489">
                  <a:extLst>
                    <a:ext uri="{9D8B030D-6E8A-4147-A177-3AD203B41FA5}">
                      <a16:colId xmlns:a16="http://schemas.microsoft.com/office/drawing/2014/main" val="4291370120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947059193"/>
                    </a:ext>
                  </a:extLst>
                </a:gridCol>
                <a:gridCol w="491554">
                  <a:extLst>
                    <a:ext uri="{9D8B030D-6E8A-4147-A177-3AD203B41FA5}">
                      <a16:colId xmlns:a16="http://schemas.microsoft.com/office/drawing/2014/main" val="1983647238"/>
                    </a:ext>
                  </a:extLst>
                </a:gridCol>
                <a:gridCol w="839738">
                  <a:extLst>
                    <a:ext uri="{9D8B030D-6E8A-4147-A177-3AD203B41FA5}">
                      <a16:colId xmlns:a16="http://schemas.microsoft.com/office/drawing/2014/main" val="4134429349"/>
                    </a:ext>
                  </a:extLst>
                </a:gridCol>
                <a:gridCol w="368667">
                  <a:extLst>
                    <a:ext uri="{9D8B030D-6E8A-4147-A177-3AD203B41FA5}">
                      <a16:colId xmlns:a16="http://schemas.microsoft.com/office/drawing/2014/main" val="2861502872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1318945429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2680925297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85318164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2302943249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2954183844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1552623190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3640641294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2941189740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2289888242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3499220504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2856459338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2289106439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171858758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1232299085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3407795842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635492208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2224682708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2924502608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980583022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1984498741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2072594443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2731386209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369392244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1724319308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3998443319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821721081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1428377824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2436210986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183085417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1325814125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3011623692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752506496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3811868990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500784986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4028448118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405237485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165408171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811352803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2055514289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4277400383"/>
                    </a:ext>
                  </a:extLst>
                </a:gridCol>
                <a:gridCol w="208041">
                  <a:extLst>
                    <a:ext uri="{9D8B030D-6E8A-4147-A177-3AD203B41FA5}">
                      <a16:colId xmlns:a16="http://schemas.microsoft.com/office/drawing/2014/main" val="2651884410"/>
                    </a:ext>
                  </a:extLst>
                </a:gridCol>
              </a:tblGrid>
              <a:tr h="29365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Isolate                                                          </a:t>
                      </a:r>
                    </a:p>
                  </a:txBody>
                  <a:tcPr marL="5890" marR="5890" marT="5890" marB="0" vert="vert27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Pathotype</a:t>
                      </a:r>
                    </a:p>
                  </a:txBody>
                  <a:tcPr marL="5890" marR="5890" marT="589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MLST (ST)</a:t>
                      </a:r>
                    </a:p>
                  </a:txBody>
                  <a:tcPr marL="5890" marR="5890" marT="589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Serotype</a:t>
                      </a:r>
                    </a:p>
                  </a:txBody>
                  <a:tcPr marL="5890" marR="5890" marT="589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Phylogroup</a:t>
                      </a:r>
                    </a:p>
                  </a:txBody>
                  <a:tcPr marL="5890" marR="5890" marT="589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1"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Virulence genes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6150559"/>
                  </a:ext>
                </a:extLst>
              </a:tr>
              <a:tr h="55827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astA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  <a:r>
                        <a:rPr lang="en-GB" sz="7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celb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cia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cib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cif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eae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efa1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eilA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espA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espB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espF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espJ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fyuA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gad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hlyE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hra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iha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irp2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iss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iucC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iutA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k88ab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katP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kpsMII_K5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lpfA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nleA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nleB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nleC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ompT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papA_F19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papC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sepA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sta1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stb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tccP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terC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tir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toxB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traT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tsh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479645"/>
                  </a:ext>
                </a:extLst>
              </a:tr>
              <a:tr h="202738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P38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O2:H40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9105288"/>
                  </a:ext>
                </a:extLst>
              </a:tr>
              <a:tr h="202738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P41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O2:H40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9367299"/>
                  </a:ext>
                </a:extLst>
              </a:tr>
              <a:tr h="202738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P43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O2:H40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0498914"/>
                  </a:ext>
                </a:extLst>
              </a:tr>
              <a:tr h="202738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P84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EPEC/ETEC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ND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OND:H5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ND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0080196"/>
                  </a:ext>
                </a:extLst>
              </a:tr>
              <a:tr h="202738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P85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13588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O111:H45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6901832"/>
                  </a:ext>
                </a:extLst>
              </a:tr>
              <a:tr h="202738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P88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4578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O87:H7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077434"/>
                  </a:ext>
                </a:extLst>
              </a:tr>
              <a:tr h="202738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P90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OND:H40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836142"/>
                  </a:ext>
                </a:extLst>
              </a:tr>
              <a:tr h="202738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P94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4038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O93:H28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2729441"/>
                  </a:ext>
                </a:extLst>
              </a:tr>
              <a:tr h="202738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P95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4038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O93:H28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7886424"/>
                  </a:ext>
                </a:extLst>
              </a:tr>
              <a:tr h="202738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P97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1079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O6:H49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6950691"/>
                  </a:ext>
                </a:extLst>
              </a:tr>
              <a:tr h="202738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P104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O177:H11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2708787"/>
                  </a:ext>
                </a:extLst>
              </a:tr>
              <a:tr h="202738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P105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12409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O183:HND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4763868"/>
                  </a:ext>
                </a:extLst>
              </a:tr>
              <a:tr h="202738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P107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O51:H32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949263"/>
                  </a:ext>
                </a:extLst>
              </a:tr>
              <a:tr h="202738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P113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OND:H26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039624"/>
                  </a:ext>
                </a:extLst>
              </a:tr>
              <a:tr h="202738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P115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3546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OND:H38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8571502"/>
                  </a:ext>
                </a:extLst>
              </a:tr>
              <a:tr h="202738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P128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O68:H30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904888"/>
                  </a:ext>
                </a:extLst>
              </a:tr>
            </a:tbl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CD82ABD1-171A-3B19-28D4-2F4077C850D2}"/>
              </a:ext>
            </a:extLst>
          </p:cNvPr>
          <p:cNvSpPr txBox="1"/>
          <p:nvPr/>
        </p:nvSpPr>
        <p:spPr>
          <a:xfrm>
            <a:off x="176969" y="2070193"/>
            <a:ext cx="1194438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0" algn="l"/>
              </a:tabLst>
            </a:pPr>
            <a:r>
              <a:rPr lang="en-GB" sz="1400" i="0" dirty="0">
                <a:effectLst/>
              </a:rPr>
              <a:t>Table. Phenotypic and </a:t>
            </a:r>
            <a:r>
              <a:rPr lang="en-US" sz="1400" dirty="0"/>
              <a:t>genotypic characterization of the 16 </a:t>
            </a:r>
            <a:r>
              <a:rPr lang="en-US" sz="1400" i="1" dirty="0"/>
              <a:t>mcr</a:t>
            </a:r>
            <a:r>
              <a:rPr lang="en-US" sz="1400" dirty="0"/>
              <a:t>-1 </a:t>
            </a:r>
            <a:r>
              <a:rPr lang="en-US" sz="1400" i="1" dirty="0"/>
              <a:t>E. coli </a:t>
            </a:r>
            <a:r>
              <a:rPr lang="en-US" sz="1400" dirty="0"/>
              <a:t>isolates</a:t>
            </a:r>
          </a:p>
        </p:txBody>
      </p:sp>
    </p:spTree>
    <p:extLst>
      <p:ext uri="{BB962C8B-B14F-4D97-AF65-F5344CB8AC3E}">
        <p14:creationId xmlns:p14="http://schemas.microsoft.com/office/powerpoint/2010/main" val="73219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93A65176-F130-060E-CCA9-02FD76C82407}"/>
              </a:ext>
            </a:extLst>
          </p:cNvPr>
          <p:cNvSpPr txBox="1"/>
          <p:nvPr/>
        </p:nvSpPr>
        <p:spPr>
          <a:xfrm>
            <a:off x="260734" y="238337"/>
            <a:ext cx="2008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1A3F6C"/>
                </a:solidFill>
              </a:rPr>
              <a:t>Results (cont.)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C28FC014-C05E-5810-27DC-10A8B4719BDF}"/>
              </a:ext>
            </a:extLst>
          </p:cNvPr>
          <p:cNvSpPr txBox="1"/>
          <p:nvPr/>
        </p:nvSpPr>
        <p:spPr>
          <a:xfrm>
            <a:off x="260725" y="956869"/>
            <a:ext cx="11594577" cy="1041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GB" sz="1500" dirty="0">
                <a:ea typeface="Calibri" panose="020F0502020204030204" pitchFamily="34" charset="0"/>
                <a:cs typeface="Times New Roman" panose="02020603050405020304" pitchFamily="18" charset="0"/>
              </a:rPr>
              <a:t>One isolate was also an </a:t>
            </a:r>
            <a:r>
              <a:rPr lang="en-GB" sz="1500" dirty="0">
                <a:solidFill>
                  <a:srgbClr val="000000"/>
                </a:solidFill>
              </a:rPr>
              <a:t>ESBL-producer </a:t>
            </a:r>
            <a:r>
              <a:rPr lang="en-GB" sz="1500" i="1" dirty="0">
                <a:solidFill>
                  <a:srgbClr val="000000"/>
                </a:solidFill>
              </a:rPr>
              <a:t>bla</a:t>
            </a:r>
            <a:r>
              <a:rPr lang="en-GB" sz="1500" baseline="-25000" dirty="0">
                <a:solidFill>
                  <a:srgbClr val="000000"/>
                </a:solidFill>
              </a:rPr>
              <a:t>CTX-M-32</a:t>
            </a:r>
            <a:r>
              <a:rPr lang="en-GB" sz="1500" dirty="0">
                <a:solidFill>
                  <a:srgbClr val="000000"/>
                </a:solidFill>
              </a:rPr>
              <a:t> (P88),</a:t>
            </a:r>
            <a:r>
              <a:rPr lang="en-GB" sz="1500" dirty="0">
                <a:ea typeface="Calibri" panose="020F0502020204030204" pitchFamily="34" charset="0"/>
                <a:cs typeface="Times New Roman" panose="02020603050405020304" pitchFamily="18" charset="0"/>
              </a:rPr>
              <a:t>  and seven isolates were </a:t>
            </a:r>
            <a:r>
              <a:rPr lang="en-GB" sz="1500" i="1" dirty="0">
                <a:ea typeface="Calibri" panose="020F0502020204030204" pitchFamily="34" charset="0"/>
                <a:cs typeface="Times New Roman" panose="02020603050405020304" pitchFamily="18" charset="0"/>
              </a:rPr>
              <a:t>bla</a:t>
            </a:r>
            <a:r>
              <a:rPr lang="en-GB" sz="15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TEM-1B</a:t>
            </a:r>
            <a:r>
              <a:rPr lang="en-GB" sz="1500" dirty="0">
                <a:ea typeface="Calibri" panose="020F0502020204030204" pitchFamily="34" charset="0"/>
                <a:cs typeface="Times New Roman" panose="02020603050405020304" pitchFamily="18" charset="0"/>
              </a:rPr>
              <a:t> (P94, 95, 97, 104, 107, 113, 128).  </a:t>
            </a:r>
          </a:p>
          <a:p>
            <a:pPr marL="285750" indent="-285750" algn="just"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GB" sz="1500" dirty="0">
                <a:solidFill>
                  <a:srgbClr val="000000"/>
                </a:solidFill>
              </a:rPr>
              <a:t>Acquired </a:t>
            </a:r>
            <a:r>
              <a:rPr lang="en-GB" sz="1500" i="1" dirty="0">
                <a:solidFill>
                  <a:srgbClr val="000000"/>
                </a:solidFill>
              </a:rPr>
              <a:t>qnrB19</a:t>
            </a:r>
            <a:r>
              <a:rPr lang="en-GB" sz="1500" dirty="0">
                <a:solidFill>
                  <a:srgbClr val="000000"/>
                </a:solidFill>
              </a:rPr>
              <a:t> gene was detected in P105, and </a:t>
            </a:r>
            <a:r>
              <a:rPr lang="en-GB" sz="1500" i="1" dirty="0">
                <a:solidFill>
                  <a:srgbClr val="000000"/>
                </a:solidFill>
              </a:rPr>
              <a:t>qnrS1</a:t>
            </a:r>
            <a:r>
              <a:rPr lang="en-GB" sz="1500" dirty="0">
                <a:solidFill>
                  <a:srgbClr val="000000"/>
                </a:solidFill>
              </a:rPr>
              <a:t> gene in P94, 95 and 128, and they were always associated to the presence of </a:t>
            </a:r>
            <a:r>
              <a:rPr lang="en-GB" sz="1500" i="1" dirty="0" err="1">
                <a:solidFill>
                  <a:srgbClr val="000000"/>
                </a:solidFill>
              </a:rPr>
              <a:t>bla</a:t>
            </a:r>
            <a:r>
              <a:rPr lang="en-GB" sz="1500" dirty="0">
                <a:solidFill>
                  <a:srgbClr val="000000"/>
                </a:solidFill>
              </a:rPr>
              <a:t> genes</a:t>
            </a:r>
            <a:endParaRPr lang="en-GB" sz="700" dirty="0">
              <a:solidFill>
                <a:srgbClr val="000000"/>
              </a:solidFill>
            </a:endParaRPr>
          </a:p>
          <a:p>
            <a:pPr marL="285750" indent="-285750" algn="just"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GB" sz="1500" dirty="0">
                <a:solidFill>
                  <a:srgbClr val="000000"/>
                </a:solidFill>
              </a:rPr>
              <a:t>The most frequent plasmid replicons were IncHI2/IncHI2A, </a:t>
            </a:r>
            <a:r>
              <a:rPr lang="en-GB" sz="1500" dirty="0" err="1">
                <a:solidFill>
                  <a:srgbClr val="000000"/>
                </a:solidFill>
              </a:rPr>
              <a:t>IncFIB</a:t>
            </a:r>
            <a:r>
              <a:rPr lang="en-GB" sz="1500" dirty="0">
                <a:solidFill>
                  <a:srgbClr val="000000"/>
                </a:solidFill>
              </a:rPr>
              <a:t>, </a:t>
            </a:r>
            <a:r>
              <a:rPr lang="en-GB" sz="1500" dirty="0" err="1">
                <a:solidFill>
                  <a:srgbClr val="000000"/>
                </a:solidFill>
              </a:rPr>
              <a:t>IncFII</a:t>
            </a:r>
            <a:r>
              <a:rPr lang="en-GB" sz="1500" dirty="0">
                <a:solidFill>
                  <a:srgbClr val="000000"/>
                </a:solidFill>
              </a:rPr>
              <a:t>, IncX1 and IncX4. 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D643695-AD0B-5188-A887-4100CDAEC6DC}"/>
              </a:ext>
            </a:extLst>
          </p:cNvPr>
          <p:cNvSpPr txBox="1"/>
          <p:nvPr/>
        </p:nvSpPr>
        <p:spPr>
          <a:xfrm>
            <a:off x="1485687" y="6456115"/>
            <a:ext cx="2512155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GB" sz="700" dirty="0"/>
              <a:t>Coloured squares indicate the presence of genes by category.</a:t>
            </a:r>
            <a:r>
              <a:rPr lang="en-US" sz="700" dirty="0"/>
              <a:t>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35F4380-A2BA-AFCE-DDA3-BC106D239C22}"/>
              </a:ext>
            </a:extLst>
          </p:cNvPr>
          <p:cNvSpPr txBox="1"/>
          <p:nvPr/>
        </p:nvSpPr>
        <p:spPr>
          <a:xfrm>
            <a:off x="1496317" y="2330283"/>
            <a:ext cx="876409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0" algn="l"/>
              </a:tabLst>
            </a:pPr>
            <a:r>
              <a:rPr lang="en-GB" sz="1400" i="0" dirty="0">
                <a:effectLst/>
              </a:rPr>
              <a:t>Table. Resistance genes and plasmids identified in </a:t>
            </a:r>
            <a:r>
              <a:rPr lang="en-US" sz="1400" dirty="0"/>
              <a:t>the 16 </a:t>
            </a:r>
            <a:r>
              <a:rPr lang="en-US" sz="1400" i="1" dirty="0"/>
              <a:t>mcr</a:t>
            </a:r>
            <a:r>
              <a:rPr lang="en-US" sz="1400" dirty="0"/>
              <a:t>-1 </a:t>
            </a:r>
            <a:r>
              <a:rPr lang="en-US" sz="1400" i="1" dirty="0"/>
              <a:t>E. coli </a:t>
            </a:r>
            <a:r>
              <a:rPr lang="en-US" sz="1400" dirty="0"/>
              <a:t>isolates</a:t>
            </a: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8E287662-1B8D-3194-F18D-BE6DAC2513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019803"/>
              </p:ext>
            </p:extLst>
          </p:nvPr>
        </p:nvGraphicFramePr>
        <p:xfrm>
          <a:off x="1573619" y="2631148"/>
          <a:ext cx="8218956" cy="3836755"/>
        </p:xfrm>
        <a:graphic>
          <a:graphicData uri="http://schemas.openxmlformats.org/drawingml/2006/table">
            <a:tbl>
              <a:tblPr/>
              <a:tblGrid>
                <a:gridCol w="400531">
                  <a:extLst>
                    <a:ext uri="{9D8B030D-6E8A-4147-A177-3AD203B41FA5}">
                      <a16:colId xmlns:a16="http://schemas.microsoft.com/office/drawing/2014/main" val="4291370120"/>
                    </a:ext>
                  </a:extLst>
                </a:gridCol>
                <a:gridCol w="789603">
                  <a:extLst>
                    <a:ext uri="{9D8B030D-6E8A-4147-A177-3AD203B41FA5}">
                      <a16:colId xmlns:a16="http://schemas.microsoft.com/office/drawing/2014/main" val="2947059193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3621741738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53220273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2139294771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3021059946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2544208007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1622994673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229278194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3071083057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1230883364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3379824499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3408956309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4130067032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1582330389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2739735601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292748019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2227393791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842568337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1228540477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2970151514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477655301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1721170463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725070084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1447123732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337378464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3138363537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1711281671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1212984056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2010176841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1641687246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936143270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3312883046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4260129492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331237109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512176735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1191570378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1528365106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4205319164"/>
                    </a:ext>
                  </a:extLst>
                </a:gridCol>
                <a:gridCol w="184969">
                  <a:extLst>
                    <a:ext uri="{9D8B030D-6E8A-4147-A177-3AD203B41FA5}">
                      <a16:colId xmlns:a16="http://schemas.microsoft.com/office/drawing/2014/main" val="3521618284"/>
                    </a:ext>
                  </a:extLst>
                </a:gridCol>
              </a:tblGrid>
              <a:tr h="27509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Isolate                                                          </a:t>
                      </a:r>
                    </a:p>
                  </a:txBody>
                  <a:tcPr marL="5890" marR="5890" marT="5890" marB="0" vert="vert27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Pathotype</a:t>
                      </a:r>
                    </a:p>
                  </a:txBody>
                  <a:tcPr marL="5890" marR="5890" marT="589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9"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Resistance genes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19"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Plasmids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6150559"/>
                  </a:ext>
                </a:extLst>
              </a:tr>
              <a:tr h="52297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blaTEM-1B</a:t>
                      </a:r>
                    </a:p>
                  </a:txBody>
                  <a:tcPr marL="5890" marR="5890" marT="5890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blaCTXM-32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mef</a:t>
                      </a:r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(B)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floR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catA1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cmlA1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gyrA</a:t>
                      </a:r>
                      <a:endParaRPr lang="en-GB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qnrB19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qnrS1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aac</a:t>
                      </a:r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(3)-IV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sul1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sul2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sul3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dfrA1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dfrA12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tet</a:t>
                      </a:r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(A)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tet</a:t>
                      </a:r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(B)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tet</a:t>
                      </a:r>
                      <a:r>
                        <a:rPr lang="en-GB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(C)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mcr1.1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IncB</a:t>
                      </a:r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/O/K/Z</a:t>
                      </a:r>
                    </a:p>
                  </a:txBody>
                  <a:tcPr marL="5890" marR="5890" marT="5890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IncFIA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IncFIB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IncFIC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IncFII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IncHI1A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IncHI1B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IncHI2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IncHI2A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IncI-1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IncX1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IncX2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IncX4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IncR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IncY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CoI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Col156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Col440II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p0111</a:t>
                      </a:r>
                    </a:p>
                  </a:txBody>
                  <a:tcPr marL="5890" marR="5890" marT="589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479645"/>
                  </a:ext>
                </a:extLst>
              </a:tr>
              <a:tr h="189918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P38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9105288"/>
                  </a:ext>
                </a:extLst>
              </a:tr>
              <a:tr h="189918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P41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9367299"/>
                  </a:ext>
                </a:extLst>
              </a:tr>
              <a:tr h="189918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P43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0498914"/>
                  </a:ext>
                </a:extLst>
              </a:tr>
              <a:tr h="189918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P84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EPEC/ETEC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080196"/>
                  </a:ext>
                </a:extLst>
              </a:tr>
              <a:tr h="189918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P85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901832"/>
                  </a:ext>
                </a:extLst>
              </a:tr>
              <a:tr h="189918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P88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077434"/>
                  </a:ext>
                </a:extLst>
              </a:tr>
              <a:tr h="189918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P90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5836142"/>
                  </a:ext>
                </a:extLst>
              </a:tr>
              <a:tr h="189918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P94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2729441"/>
                  </a:ext>
                </a:extLst>
              </a:tr>
              <a:tr h="189918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P95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7886424"/>
                  </a:ext>
                </a:extLst>
              </a:tr>
              <a:tr h="189918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P97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6950691"/>
                  </a:ext>
                </a:extLst>
              </a:tr>
              <a:tr h="189918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P104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2708787"/>
                  </a:ext>
                </a:extLst>
              </a:tr>
              <a:tr h="189918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P105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ExPEC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4763868"/>
                  </a:ext>
                </a:extLst>
              </a:tr>
              <a:tr h="189918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P107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949263"/>
                  </a:ext>
                </a:extLst>
              </a:tr>
              <a:tr h="189918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P113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039624"/>
                  </a:ext>
                </a:extLst>
              </a:tr>
              <a:tr h="189918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P115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8571502"/>
                  </a:ext>
                </a:extLst>
              </a:tr>
              <a:tr h="189918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P128</a:t>
                      </a:r>
                    </a:p>
                  </a:txBody>
                  <a:tcPr marL="5890" marR="5890" marT="58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</a:t>
                      </a:r>
                    </a:p>
                  </a:txBody>
                  <a:tcPr marL="5890" marR="5890" marT="5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90" marR="5890" marT="58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904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78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A3AA0CEB-C6B6-3699-8843-6CC61BFD5CE2}"/>
              </a:ext>
            </a:extLst>
          </p:cNvPr>
          <p:cNvSpPr txBox="1"/>
          <p:nvPr/>
        </p:nvSpPr>
        <p:spPr>
          <a:xfrm>
            <a:off x="260725" y="956869"/>
            <a:ext cx="11594577" cy="3247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000" indent="-180000" algn="just">
              <a:spcBef>
                <a:spcPts val="2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sz="1500" dirty="0"/>
              <a:t>The only </a:t>
            </a:r>
            <a:r>
              <a:rPr lang="en-GB" sz="1500" i="1" dirty="0" err="1"/>
              <a:t>mcr</a:t>
            </a:r>
            <a:r>
              <a:rPr lang="en-GB" sz="1500" dirty="0"/>
              <a:t> gene detected in this study was </a:t>
            </a:r>
            <a:r>
              <a:rPr lang="en-GB" sz="1500" i="1" dirty="0"/>
              <a:t>mcr</a:t>
            </a:r>
            <a:r>
              <a:rPr lang="en-GB" sz="1500" dirty="0"/>
              <a:t>-1.1 and was only identified in </a:t>
            </a:r>
            <a:r>
              <a:rPr lang="en-GB" sz="1500" i="1" dirty="0"/>
              <a:t>E. coli</a:t>
            </a:r>
            <a:r>
              <a:rPr lang="en-GB" sz="1500" dirty="0"/>
              <a:t> recovered from food-producing animals (piglets).</a:t>
            </a:r>
          </a:p>
          <a:p>
            <a:pPr marL="180000" indent="-180000" algn="just">
              <a:spcBef>
                <a:spcPts val="2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sz="1500" dirty="0"/>
              <a:t>No cases of </a:t>
            </a:r>
            <a:r>
              <a:rPr lang="en-GB" sz="1500" i="1" dirty="0" err="1"/>
              <a:t>mcr</a:t>
            </a:r>
            <a:r>
              <a:rPr lang="en-GB" sz="1500" dirty="0"/>
              <a:t> genes were identified in </a:t>
            </a:r>
            <a:r>
              <a:rPr lang="en-GB" sz="1500" i="1" dirty="0"/>
              <a:t>Salmonella</a:t>
            </a:r>
            <a:r>
              <a:rPr lang="en-GB" sz="1500" dirty="0"/>
              <a:t> isolates.</a:t>
            </a:r>
          </a:p>
          <a:p>
            <a:pPr marL="180000" indent="-180000" algn="just">
              <a:spcBef>
                <a:spcPts val="2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sz="1500" dirty="0"/>
              <a:t>Co-occurrence of ESBL-encoding genes was observed in 50% of the </a:t>
            </a:r>
            <a:r>
              <a:rPr lang="en-GB" sz="1500" i="1" dirty="0" err="1"/>
              <a:t>mcr</a:t>
            </a:r>
            <a:r>
              <a:rPr lang="en-GB" sz="1500" dirty="0"/>
              <a:t>-positive isolates.</a:t>
            </a:r>
          </a:p>
          <a:p>
            <a:pPr marL="180000" indent="-180000" algn="just">
              <a:spcBef>
                <a:spcPts val="2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sz="1500" dirty="0"/>
              <a:t>All </a:t>
            </a:r>
            <a:r>
              <a:rPr lang="en-GB" sz="1500" i="1" dirty="0"/>
              <a:t>mcr</a:t>
            </a:r>
            <a:r>
              <a:rPr lang="en-GB" sz="1500" dirty="0"/>
              <a:t>-1.1-positive isolates presented several virulence genes, reflecting the pathogenic potential of these isolates.</a:t>
            </a:r>
          </a:p>
          <a:p>
            <a:pPr marL="180000" indent="-180000" algn="just">
              <a:spcBef>
                <a:spcPts val="2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sz="1500" dirty="0"/>
              <a:t>Non-pathogenic </a:t>
            </a:r>
            <a:r>
              <a:rPr lang="en-GB" sz="1500" i="1" dirty="0" err="1"/>
              <a:t>mcr</a:t>
            </a:r>
            <a:r>
              <a:rPr lang="en-GB" sz="1500" dirty="0"/>
              <a:t>-positive </a:t>
            </a:r>
            <a:r>
              <a:rPr lang="en-GB" sz="1500" i="1" dirty="0"/>
              <a:t>E. coli </a:t>
            </a:r>
            <a:r>
              <a:rPr lang="en-GB" sz="1500" dirty="0"/>
              <a:t>presented several and relevant resistance genes.</a:t>
            </a:r>
          </a:p>
          <a:p>
            <a:pPr marL="180000" indent="-180000" algn="just">
              <a:spcBef>
                <a:spcPts val="2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sz="1500" dirty="0"/>
              <a:t>Our results highlight the importance of continuous surveillance of antimicrobial resistance and the dissemination of </a:t>
            </a:r>
            <a:r>
              <a:rPr lang="en-GB" sz="1500" i="1" dirty="0" err="1"/>
              <a:t>mcr</a:t>
            </a:r>
            <a:r>
              <a:rPr lang="en-GB" sz="1500" dirty="0"/>
              <a:t> genes in a One Health approach, particularly at the pork production chain.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A4F9184F-88B1-4749-AF01-82D41F4798F1}"/>
              </a:ext>
            </a:extLst>
          </p:cNvPr>
          <p:cNvSpPr txBox="1"/>
          <p:nvPr/>
        </p:nvSpPr>
        <p:spPr>
          <a:xfrm>
            <a:off x="281061" y="5601995"/>
            <a:ext cx="1095816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1400" b="1" dirty="0">
                <a:solidFill>
                  <a:srgbClr val="1A3F6C"/>
                </a:solidFill>
              </a:rPr>
              <a:t>Funding: </a:t>
            </a:r>
            <a:r>
              <a:rPr lang="en-GB" sz="1400" i="0" dirty="0">
                <a:solidFill>
                  <a:srgbClr val="000000"/>
                </a:solidFill>
                <a:effectLst/>
              </a:rPr>
              <a:t>This work has received funding from the </a:t>
            </a:r>
            <a:r>
              <a:rPr lang="en-GB" sz="1400" dirty="0"/>
              <a:t>European Union’s Horizon 2020 Research and Innovation Program (grant agreement No. 773830) - </a:t>
            </a:r>
            <a:r>
              <a:rPr lang="en-GB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OHEJP </a:t>
            </a:r>
            <a:r>
              <a:rPr lang="en-GB" sz="1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DiSCoVeR</a:t>
            </a:r>
            <a:r>
              <a:rPr lang="en-GB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dirty="0">
                <a:solidFill>
                  <a:srgbClr val="2E2E2E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Discovering the sources of Salmonella, Campylobacter, VTEC and Antimicrobial Resistance)</a:t>
            </a:r>
            <a:r>
              <a:rPr lang="en-GB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1400" b="1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45B4ED1-36E1-4161-BD57-A7F38544B8EB}"/>
              </a:ext>
            </a:extLst>
          </p:cNvPr>
          <p:cNvSpPr txBox="1"/>
          <p:nvPr/>
        </p:nvSpPr>
        <p:spPr>
          <a:xfrm>
            <a:off x="313899" y="293271"/>
            <a:ext cx="1699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1A3F6C"/>
                </a:solidFill>
              </a:rPr>
              <a:t>Conclusions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5CF44FA-C765-5472-92A0-812299C7A4B6}"/>
              </a:ext>
            </a:extLst>
          </p:cNvPr>
          <p:cNvSpPr txBox="1"/>
          <p:nvPr/>
        </p:nvSpPr>
        <p:spPr>
          <a:xfrm>
            <a:off x="282000" y="4812113"/>
            <a:ext cx="1095816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400" b="1" dirty="0">
                <a:solidFill>
                  <a:srgbClr val="1A3F6C"/>
                </a:solidFill>
              </a:rPr>
              <a:t>Acknowledgments:</a:t>
            </a:r>
            <a:r>
              <a:rPr lang="en-GB" sz="1400" b="1" dirty="0">
                <a:solidFill>
                  <a:srgbClr val="1A3F6C"/>
                </a:solidFill>
              </a:rPr>
              <a:t> </a:t>
            </a:r>
            <a:r>
              <a:rPr lang="en-GB" sz="1400" dirty="0"/>
              <a:t>To EVOA, </a:t>
            </a:r>
            <a:r>
              <a:rPr lang="en-GB" sz="1400" dirty="0" err="1"/>
              <a:t>Tapada</a:t>
            </a:r>
            <a:r>
              <a:rPr lang="en-GB" sz="1400" dirty="0"/>
              <a:t> Nacional de </a:t>
            </a:r>
            <a:r>
              <a:rPr lang="en-GB" sz="1400" dirty="0" err="1"/>
              <a:t>Mafra</a:t>
            </a:r>
            <a:r>
              <a:rPr lang="en-GB" sz="1400" dirty="0"/>
              <a:t> and </a:t>
            </a:r>
            <a:r>
              <a:rPr lang="pt-PT" sz="1400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Centro de Recuperação do Parque Biológico de Gaia </a:t>
            </a:r>
            <a:r>
              <a:rPr lang="en-GB" sz="1400" dirty="0"/>
              <a:t>institutions; to 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the Technology and Innovation Unit of INSA; to </a:t>
            </a:r>
            <a:r>
              <a:rPr lang="en-GB" sz="1400" dirty="0"/>
              <a:t>Frederico Alves, Rita Castro and Manuela </a:t>
            </a:r>
            <a:r>
              <a:rPr lang="en-GB" sz="1400" dirty="0" err="1"/>
              <a:t>Caniça</a:t>
            </a:r>
            <a:r>
              <a:rPr lang="en-GB" sz="1400" dirty="0"/>
              <a:t>. </a:t>
            </a:r>
            <a:endParaRPr lang="en-GB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724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</p:bldLst>
  </p:timing>
</p:sld>
</file>

<file path=ppt/theme/theme1.xml><?xml version="1.0" encoding="utf-8"?>
<a:theme xmlns:a="http://schemas.openxmlformats.org/drawingml/2006/main" name="Tema do Office">
  <a:themeElements>
    <a:clrScheme name="Azul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6143</TotalTime>
  <Words>2872</Words>
  <Application>Microsoft Office PowerPoint</Application>
  <PresentationFormat>Ecrã Panorâmico</PresentationFormat>
  <Paragraphs>1833</Paragraphs>
  <Slides>10</Slides>
  <Notes>9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10</vt:i4>
      </vt:variant>
    </vt:vector>
  </HeadingPairs>
  <TitlesOfParts>
    <vt:vector size="19" baseType="lpstr">
      <vt:lpstr>SimSun</vt:lpstr>
      <vt:lpstr>Arial</vt:lpstr>
      <vt:lpstr>Calibri</vt:lpstr>
      <vt:lpstr>Calibri Light</vt:lpstr>
      <vt:lpstr>Calibri-Bold</vt:lpstr>
      <vt:lpstr>Segoe UI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Sofia Ribeiro</dc:creator>
  <cp:lastModifiedBy>Ângela Pista</cp:lastModifiedBy>
  <cp:revision>84</cp:revision>
  <cp:lastPrinted>2022-11-02T15:05:10Z</cp:lastPrinted>
  <dcterms:created xsi:type="dcterms:W3CDTF">2022-03-20T18:27:42Z</dcterms:created>
  <dcterms:modified xsi:type="dcterms:W3CDTF">2022-11-02T15:29:49Z</dcterms:modified>
</cp:coreProperties>
</file>