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79975" cy="42808525"/>
  <p:notesSz cx="9867900" cy="14287500"/>
  <p:defaultTextStyle>
    <a:defPPr>
      <a:defRPr lang="en-US"/>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88" autoAdjust="0"/>
  </p:normalViewPr>
  <p:slideViewPr>
    <p:cSldViewPr>
      <p:cViewPr>
        <p:scale>
          <a:sx n="50" d="100"/>
          <a:sy n="50" d="100"/>
        </p:scale>
        <p:origin x="2550" y="9018"/>
      </p:cViewPr>
      <p:guideLst>
        <p:guide orient="horz" pos="13483"/>
        <p:guide pos="9537"/>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998" y="13298392"/>
            <a:ext cx="25737979" cy="9176087"/>
          </a:xfrm>
        </p:spPr>
        <p:txBody>
          <a:bodyPr/>
          <a:lstStyle/>
          <a:p>
            <a:r>
              <a:rPr lang="en-US" smtClean="0"/>
              <a:t>Click to edit Master title style</a:t>
            </a:r>
            <a:endParaRPr lang="en-GB"/>
          </a:p>
        </p:txBody>
      </p:sp>
      <p:sp>
        <p:nvSpPr>
          <p:cNvPr id="3" name="Subtitle 2"/>
          <p:cNvSpPr>
            <a:spLocks noGrp="1"/>
          </p:cNvSpPr>
          <p:nvPr>
            <p:ph type="subTitle" idx="1"/>
          </p:nvPr>
        </p:nvSpPr>
        <p:spPr>
          <a:xfrm>
            <a:off x="4541996" y="24258164"/>
            <a:ext cx="21195983" cy="10939956"/>
          </a:xfrm>
        </p:spPr>
        <p:txBody>
          <a:bodyPr/>
          <a:lstStyle>
            <a:lvl1pPr marL="0" indent="0" algn="ctr">
              <a:buNone/>
              <a:defRPr>
                <a:solidFill>
                  <a:schemeClr val="tx1">
                    <a:tint val="75000"/>
                  </a:schemeClr>
                </a:solidFill>
              </a:defRPr>
            </a:lvl1pPr>
            <a:lvl2pPr marL="2088215" indent="0" algn="ctr">
              <a:buNone/>
              <a:defRPr>
                <a:solidFill>
                  <a:schemeClr val="tx1">
                    <a:tint val="75000"/>
                  </a:schemeClr>
                </a:solidFill>
              </a:defRPr>
            </a:lvl2pPr>
            <a:lvl3pPr marL="4176431" indent="0" algn="ctr">
              <a:buNone/>
              <a:defRPr>
                <a:solidFill>
                  <a:schemeClr val="tx1">
                    <a:tint val="75000"/>
                  </a:schemeClr>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A15729E-7D7B-4464-8B66-7107D8A4AC2B}" type="datetimeFigureOut">
              <a:rPr lang="en-US" smtClean="0"/>
              <a:pPr/>
              <a:t>10/20/2009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853ECB7-94DE-4891-B1A8-BFF421CBC25C}"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15729E-7D7B-4464-8B66-7107D8A4AC2B}" type="datetimeFigureOut">
              <a:rPr lang="en-US" smtClean="0"/>
              <a:pPr/>
              <a:t>10/20/2009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853ECB7-94DE-4891-B1A8-BFF421CBC25C}"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698227" y="10702131"/>
            <a:ext cx="22557528" cy="22799503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015123" y="10702131"/>
            <a:ext cx="67178439" cy="227995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15729E-7D7B-4464-8B66-7107D8A4AC2B}" type="datetimeFigureOut">
              <a:rPr lang="en-US" smtClean="0"/>
              <a:pPr/>
              <a:t>10/20/2009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853ECB7-94DE-4891-B1A8-BFF421CBC25C}"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A15729E-7D7B-4464-8B66-7107D8A4AC2B}" type="datetimeFigureOut">
              <a:rPr lang="en-US" smtClean="0"/>
              <a:pPr/>
              <a:t>10/20/2009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853ECB7-94DE-4891-B1A8-BFF421CBC25C}"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909" y="27508444"/>
            <a:ext cx="25737979" cy="8502249"/>
          </a:xfrm>
        </p:spPr>
        <p:txBody>
          <a:bodyPr anchor="t"/>
          <a:lstStyle>
            <a:lvl1pPr algn="l">
              <a:defRPr sz="18300" b="1" cap="all"/>
            </a:lvl1pPr>
          </a:lstStyle>
          <a:p>
            <a:r>
              <a:rPr lang="en-US" smtClean="0"/>
              <a:t>Click to edit Master title style</a:t>
            </a:r>
            <a:endParaRPr lang="en-GB"/>
          </a:p>
        </p:txBody>
      </p:sp>
      <p:sp>
        <p:nvSpPr>
          <p:cNvPr id="3" name="Text Placeholder 2"/>
          <p:cNvSpPr>
            <a:spLocks noGrp="1"/>
          </p:cNvSpPr>
          <p:nvPr>
            <p:ph type="body" idx="1"/>
          </p:nvPr>
        </p:nvSpPr>
        <p:spPr>
          <a:xfrm>
            <a:off x="2391909" y="18144082"/>
            <a:ext cx="25737979" cy="9364362"/>
          </a:xfrm>
        </p:spPr>
        <p:txBody>
          <a:bodyPr anchor="b"/>
          <a:lstStyle>
            <a:lvl1pPr marL="0" indent="0">
              <a:buNone/>
              <a:defRPr sz="9100">
                <a:solidFill>
                  <a:schemeClr val="tx1">
                    <a:tint val="75000"/>
                  </a:schemeClr>
                </a:solidFill>
              </a:defRPr>
            </a:lvl1pPr>
            <a:lvl2pPr marL="2088215" indent="0">
              <a:buNone/>
              <a:defRPr sz="8200">
                <a:solidFill>
                  <a:schemeClr val="tx1">
                    <a:tint val="75000"/>
                  </a:schemeClr>
                </a:solidFill>
              </a:defRPr>
            </a:lvl2pPr>
            <a:lvl3pPr marL="4176431" indent="0">
              <a:buNone/>
              <a:defRPr sz="7300">
                <a:solidFill>
                  <a:schemeClr val="tx1">
                    <a:tint val="75000"/>
                  </a:schemeClr>
                </a:solidFill>
              </a:defRPr>
            </a:lvl3pPr>
            <a:lvl4pPr marL="6264646" indent="0">
              <a:buNone/>
              <a:defRPr sz="6400">
                <a:solidFill>
                  <a:schemeClr val="tx1">
                    <a:tint val="75000"/>
                  </a:schemeClr>
                </a:solidFill>
              </a:defRPr>
            </a:lvl4pPr>
            <a:lvl5pPr marL="8352861" indent="0">
              <a:buNone/>
              <a:defRPr sz="6400">
                <a:solidFill>
                  <a:schemeClr val="tx1">
                    <a:tint val="75000"/>
                  </a:schemeClr>
                </a:solidFill>
              </a:defRPr>
            </a:lvl5pPr>
            <a:lvl6pPr marL="10441076" indent="0">
              <a:buNone/>
              <a:defRPr sz="6400">
                <a:solidFill>
                  <a:schemeClr val="tx1">
                    <a:tint val="75000"/>
                  </a:schemeClr>
                </a:solidFill>
              </a:defRPr>
            </a:lvl6pPr>
            <a:lvl7pPr marL="12529292" indent="0">
              <a:buNone/>
              <a:defRPr sz="6400">
                <a:solidFill>
                  <a:schemeClr val="tx1">
                    <a:tint val="75000"/>
                  </a:schemeClr>
                </a:solidFill>
              </a:defRPr>
            </a:lvl7pPr>
            <a:lvl8pPr marL="14617507" indent="0">
              <a:buNone/>
              <a:defRPr sz="6400">
                <a:solidFill>
                  <a:schemeClr val="tx1">
                    <a:tint val="75000"/>
                  </a:schemeClr>
                </a:solidFill>
              </a:defRPr>
            </a:lvl8pPr>
            <a:lvl9pPr marL="16705722" indent="0">
              <a:buNone/>
              <a:defRPr sz="6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15729E-7D7B-4464-8B66-7107D8A4AC2B}" type="datetimeFigureOut">
              <a:rPr lang="en-US" smtClean="0"/>
              <a:pPr/>
              <a:t>10/20/2009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853ECB7-94DE-4891-B1A8-BFF421CBC25C}"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015123" y="62349824"/>
            <a:ext cx="44867985" cy="176347340"/>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0387773" y="62349824"/>
            <a:ext cx="44867982" cy="176347340"/>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A15729E-7D7B-4464-8B66-7107D8A4AC2B}" type="datetimeFigureOut">
              <a:rPr lang="en-US" smtClean="0"/>
              <a:pPr/>
              <a:t>10/20/2009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853ECB7-94DE-4891-B1A8-BFF421CBC25C}"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3999" y="1714326"/>
            <a:ext cx="27251978" cy="7134754"/>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513999" y="9582375"/>
            <a:ext cx="13378914" cy="3993477"/>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lang="en-US" smtClean="0"/>
              <a:t>Click to edit Master text styles</a:t>
            </a:r>
          </a:p>
        </p:txBody>
      </p:sp>
      <p:sp>
        <p:nvSpPr>
          <p:cNvPr id="4" name="Content Placeholder 3"/>
          <p:cNvSpPr>
            <a:spLocks noGrp="1"/>
          </p:cNvSpPr>
          <p:nvPr>
            <p:ph sz="half" idx="2"/>
          </p:nvPr>
        </p:nvSpPr>
        <p:spPr>
          <a:xfrm>
            <a:off x="1513999" y="13575852"/>
            <a:ext cx="13378914"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5381808" y="9582375"/>
            <a:ext cx="13384170" cy="3993477"/>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lang="en-US" smtClean="0"/>
              <a:t>Click to edit Master text styles</a:t>
            </a:r>
          </a:p>
        </p:txBody>
      </p:sp>
      <p:sp>
        <p:nvSpPr>
          <p:cNvPr id="6" name="Content Placeholder 5"/>
          <p:cNvSpPr>
            <a:spLocks noGrp="1"/>
          </p:cNvSpPr>
          <p:nvPr>
            <p:ph sz="quarter" idx="4"/>
          </p:nvPr>
        </p:nvSpPr>
        <p:spPr>
          <a:xfrm>
            <a:off x="15381808" y="13575852"/>
            <a:ext cx="13384170"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A15729E-7D7B-4464-8B66-7107D8A4AC2B}" type="datetimeFigureOut">
              <a:rPr lang="en-US" smtClean="0"/>
              <a:pPr/>
              <a:t>10/20/2009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853ECB7-94DE-4891-B1A8-BFF421CBC25C}"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A15729E-7D7B-4464-8B66-7107D8A4AC2B}" type="datetimeFigureOut">
              <a:rPr lang="en-US" smtClean="0"/>
              <a:pPr/>
              <a:t>10/20/2009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3853ECB7-94DE-4891-B1A8-BFF421CBC25C}"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5729E-7D7B-4464-8B66-7107D8A4AC2B}" type="datetimeFigureOut">
              <a:rPr lang="en-US" smtClean="0"/>
              <a:pPr/>
              <a:t>10/20/2009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853ECB7-94DE-4891-B1A8-BFF421CBC25C}"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4000" y="1704413"/>
            <a:ext cx="9961903" cy="7253667"/>
          </a:xfrm>
        </p:spPr>
        <p:txBody>
          <a:bodyPr anchor="b"/>
          <a:lstStyle>
            <a:lvl1pPr algn="l">
              <a:defRPr sz="9100" b="1"/>
            </a:lvl1pPr>
          </a:lstStyle>
          <a:p>
            <a:r>
              <a:rPr lang="en-US" smtClean="0"/>
              <a:t>Click to edit Master title style</a:t>
            </a:r>
            <a:endParaRPr lang="en-GB"/>
          </a:p>
        </p:txBody>
      </p:sp>
      <p:sp>
        <p:nvSpPr>
          <p:cNvPr id="3" name="Content Placeholder 2"/>
          <p:cNvSpPr>
            <a:spLocks noGrp="1"/>
          </p:cNvSpPr>
          <p:nvPr>
            <p:ph idx="1"/>
          </p:nvPr>
        </p:nvSpPr>
        <p:spPr>
          <a:xfrm>
            <a:off x="11838629" y="1704417"/>
            <a:ext cx="16927347" cy="36535890"/>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514000" y="8958084"/>
            <a:ext cx="9961903" cy="29282223"/>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15729E-7D7B-4464-8B66-7107D8A4AC2B}" type="datetimeFigureOut">
              <a:rPr lang="en-US" smtClean="0"/>
              <a:pPr/>
              <a:t>10/20/2009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853ECB7-94DE-4891-B1A8-BFF421CBC25C}"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5087" y="29965968"/>
            <a:ext cx="18167985" cy="3537652"/>
          </a:xfrm>
        </p:spPr>
        <p:txBody>
          <a:bodyPr anchor="b"/>
          <a:lstStyle>
            <a:lvl1pPr algn="l">
              <a:defRPr sz="9100" b="1"/>
            </a:lvl1pPr>
          </a:lstStyle>
          <a:p>
            <a:r>
              <a:rPr lang="en-US" smtClean="0"/>
              <a:t>Click to edit Master title style</a:t>
            </a:r>
            <a:endParaRPr lang="en-GB"/>
          </a:p>
        </p:txBody>
      </p:sp>
      <p:sp>
        <p:nvSpPr>
          <p:cNvPr id="3" name="Picture Placeholder 2"/>
          <p:cNvSpPr>
            <a:spLocks noGrp="1"/>
          </p:cNvSpPr>
          <p:nvPr>
            <p:ph type="pic" idx="1"/>
          </p:nvPr>
        </p:nvSpPr>
        <p:spPr>
          <a:xfrm>
            <a:off x="5935087" y="3825021"/>
            <a:ext cx="18167985" cy="25685115"/>
          </a:xfrm>
        </p:spPr>
        <p:txBody>
          <a:bodyPr/>
          <a:lstStyle>
            <a:lvl1pPr marL="0" indent="0">
              <a:buNone/>
              <a:defRPr sz="14600"/>
            </a:lvl1pPr>
            <a:lvl2pPr marL="2088215" indent="0">
              <a:buNone/>
              <a:defRPr sz="12800"/>
            </a:lvl2pPr>
            <a:lvl3pPr marL="4176431" indent="0">
              <a:buNone/>
              <a:defRPr sz="11000"/>
            </a:lvl3pPr>
            <a:lvl4pPr marL="6264646" indent="0">
              <a:buNone/>
              <a:defRPr sz="9100"/>
            </a:lvl4pPr>
            <a:lvl5pPr marL="8352861" indent="0">
              <a:buNone/>
              <a:defRPr sz="9100"/>
            </a:lvl5pPr>
            <a:lvl6pPr marL="10441076" indent="0">
              <a:buNone/>
              <a:defRPr sz="9100"/>
            </a:lvl6pPr>
            <a:lvl7pPr marL="12529292" indent="0">
              <a:buNone/>
              <a:defRPr sz="9100"/>
            </a:lvl7pPr>
            <a:lvl8pPr marL="14617507" indent="0">
              <a:buNone/>
              <a:defRPr sz="9100"/>
            </a:lvl8pPr>
            <a:lvl9pPr marL="16705722" indent="0">
              <a:buNone/>
              <a:defRPr sz="9100"/>
            </a:lvl9pPr>
          </a:lstStyle>
          <a:p>
            <a:endParaRPr lang="en-GB" dirty="0"/>
          </a:p>
        </p:txBody>
      </p:sp>
      <p:sp>
        <p:nvSpPr>
          <p:cNvPr id="4" name="Text Placeholder 3"/>
          <p:cNvSpPr>
            <a:spLocks noGrp="1"/>
          </p:cNvSpPr>
          <p:nvPr>
            <p:ph type="body" sz="half" idx="2"/>
          </p:nvPr>
        </p:nvSpPr>
        <p:spPr>
          <a:xfrm>
            <a:off x="5935087" y="33503620"/>
            <a:ext cx="18167985" cy="5024053"/>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15729E-7D7B-4464-8B66-7107D8A4AC2B}" type="datetimeFigureOut">
              <a:rPr lang="en-US" smtClean="0"/>
              <a:pPr/>
              <a:t>10/20/2009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853ECB7-94DE-4891-B1A8-BFF421CBC25C}"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999" y="1714326"/>
            <a:ext cx="27251978" cy="7134754"/>
          </a:xfrm>
          <a:prstGeom prst="rect">
            <a:avLst/>
          </a:prstGeom>
        </p:spPr>
        <p:txBody>
          <a:bodyPr vert="horz" lIns="417643" tIns="208822" rIns="417643" bIns="208822"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1513999" y="9988659"/>
            <a:ext cx="27251978" cy="28251648"/>
          </a:xfrm>
          <a:prstGeom prst="rect">
            <a:avLst/>
          </a:prstGeom>
        </p:spPr>
        <p:txBody>
          <a:bodyPr vert="horz" lIns="417643" tIns="208822" rIns="417643" bIns="20882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1513999" y="39677164"/>
            <a:ext cx="7065328" cy="2279158"/>
          </a:xfrm>
          <a:prstGeom prst="rect">
            <a:avLst/>
          </a:prstGeom>
        </p:spPr>
        <p:txBody>
          <a:bodyPr vert="horz" lIns="417643" tIns="208822" rIns="417643" bIns="208822" rtlCol="0" anchor="ctr"/>
          <a:lstStyle>
            <a:lvl1pPr algn="l">
              <a:defRPr sz="5500">
                <a:solidFill>
                  <a:schemeClr val="tx1">
                    <a:tint val="75000"/>
                  </a:schemeClr>
                </a:solidFill>
              </a:defRPr>
            </a:lvl1pPr>
          </a:lstStyle>
          <a:p>
            <a:fld id="{EA15729E-7D7B-4464-8B66-7107D8A4AC2B}" type="datetimeFigureOut">
              <a:rPr lang="en-US" smtClean="0"/>
              <a:pPr/>
              <a:t>10/20/2009</a:t>
            </a:fld>
            <a:endParaRPr lang="en-GB" dirty="0"/>
          </a:p>
        </p:txBody>
      </p:sp>
      <p:sp>
        <p:nvSpPr>
          <p:cNvPr id="5" name="Footer Placeholder 4"/>
          <p:cNvSpPr>
            <a:spLocks noGrp="1"/>
          </p:cNvSpPr>
          <p:nvPr>
            <p:ph type="ftr" sz="quarter" idx="3"/>
          </p:nvPr>
        </p:nvSpPr>
        <p:spPr>
          <a:xfrm>
            <a:off x="10345658" y="39677164"/>
            <a:ext cx="9588659" cy="2279158"/>
          </a:xfrm>
          <a:prstGeom prst="rect">
            <a:avLst/>
          </a:prstGeom>
        </p:spPr>
        <p:txBody>
          <a:bodyPr vert="horz" lIns="417643" tIns="208822" rIns="417643" bIns="208822" rtlCol="0" anchor="ctr"/>
          <a:lstStyle>
            <a:lvl1pPr algn="ctr">
              <a:defRPr sz="55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21700649" y="39677164"/>
            <a:ext cx="7065328" cy="2279158"/>
          </a:xfrm>
          <a:prstGeom prst="rect">
            <a:avLst/>
          </a:prstGeom>
        </p:spPr>
        <p:txBody>
          <a:bodyPr vert="horz" lIns="417643" tIns="208822" rIns="417643" bIns="208822" rtlCol="0" anchor="ctr"/>
          <a:lstStyle>
            <a:lvl1pPr algn="r">
              <a:defRPr sz="5500">
                <a:solidFill>
                  <a:schemeClr val="tx1">
                    <a:tint val="75000"/>
                  </a:schemeClr>
                </a:solidFill>
              </a:defRPr>
            </a:lvl1pPr>
          </a:lstStyle>
          <a:p>
            <a:fld id="{3853ECB7-94DE-4891-B1A8-BFF421CBC25C}"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6431" rtl="0" eaLnBrk="1" latinLnBrk="0" hangingPunct="1">
        <a:spcBef>
          <a:spcPct val="0"/>
        </a:spcBef>
        <a:buNone/>
        <a:defRPr sz="20100" kern="1200">
          <a:solidFill>
            <a:schemeClr val="tx1"/>
          </a:solidFill>
          <a:latin typeface="+mj-lt"/>
          <a:ea typeface="+mj-ea"/>
          <a:cs typeface="+mj-cs"/>
        </a:defRPr>
      </a:lvl1pPr>
    </p:titleStyle>
    <p:bodyStyle>
      <a:lvl1pPr marL="1566161" indent="-1566161" algn="l" defTabSz="4176431"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393350" indent="-1305135" algn="l" defTabSz="4176431" rtl="0" eaLnBrk="1" latinLnBrk="0" hangingPunct="1">
        <a:spcBef>
          <a:spcPct val="20000"/>
        </a:spcBef>
        <a:buFont typeface="Arial" pitchFamily="34" charset="0"/>
        <a:buChar char="–"/>
        <a:defRPr sz="12800" kern="1200">
          <a:solidFill>
            <a:schemeClr val="tx1"/>
          </a:solidFill>
          <a:latin typeface="+mn-lt"/>
          <a:ea typeface="+mn-ea"/>
          <a:cs typeface="+mn-cs"/>
        </a:defRPr>
      </a:lvl2pPr>
      <a:lvl3pPr marL="5220538" indent="-1044108" algn="l" defTabSz="4176431" rtl="0" eaLnBrk="1" latinLnBrk="0" hangingPunct="1">
        <a:spcBef>
          <a:spcPct val="20000"/>
        </a:spcBef>
        <a:buFont typeface="Arial" pitchFamily="34" charset="0"/>
        <a:buChar char="•"/>
        <a:defRPr sz="11000" kern="1200">
          <a:solidFill>
            <a:schemeClr val="tx1"/>
          </a:solidFill>
          <a:latin typeface="+mn-lt"/>
          <a:ea typeface="+mn-ea"/>
          <a:cs typeface="+mn-cs"/>
        </a:defRPr>
      </a:lvl3pPr>
      <a:lvl4pPr marL="7308753"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39696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85184"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76431" rtl="0" eaLnBrk="1" latinLnBrk="0" hangingPunct="1">
        <a:defRPr sz="8200" kern="1200">
          <a:solidFill>
            <a:schemeClr val="tx1"/>
          </a:solidFill>
          <a:latin typeface="+mn-lt"/>
          <a:ea typeface="+mn-ea"/>
          <a:cs typeface="+mn-cs"/>
        </a:defRPr>
      </a:lvl1pPr>
      <a:lvl2pPr marL="2088215" algn="l" defTabSz="4176431" rtl="0" eaLnBrk="1" latinLnBrk="0" hangingPunct="1">
        <a:defRPr sz="8200" kern="1200">
          <a:solidFill>
            <a:schemeClr val="tx1"/>
          </a:solidFill>
          <a:latin typeface="+mn-lt"/>
          <a:ea typeface="+mn-ea"/>
          <a:cs typeface="+mn-cs"/>
        </a:defRPr>
      </a:lvl2pPr>
      <a:lvl3pPr marL="4176431" algn="l" defTabSz="4176431" rtl="0" eaLnBrk="1" latinLnBrk="0" hangingPunct="1">
        <a:defRPr sz="8200" kern="1200">
          <a:solidFill>
            <a:schemeClr val="tx1"/>
          </a:solidFill>
          <a:latin typeface="+mn-lt"/>
          <a:ea typeface="+mn-ea"/>
          <a:cs typeface="+mn-cs"/>
        </a:defRPr>
      </a:lvl3pPr>
      <a:lvl4pPr marL="6264646" algn="l" defTabSz="4176431" rtl="0" eaLnBrk="1" latinLnBrk="0" hangingPunct="1">
        <a:defRPr sz="8200" kern="1200">
          <a:solidFill>
            <a:schemeClr val="tx1"/>
          </a:solidFill>
          <a:latin typeface="+mn-lt"/>
          <a:ea typeface="+mn-ea"/>
          <a:cs typeface="+mn-cs"/>
        </a:defRPr>
      </a:lvl4pPr>
      <a:lvl5pPr marL="8352861" algn="l" defTabSz="4176431" rtl="0" eaLnBrk="1" latinLnBrk="0" hangingPunct="1">
        <a:defRPr sz="8200" kern="1200">
          <a:solidFill>
            <a:schemeClr val="tx1"/>
          </a:solidFill>
          <a:latin typeface="+mn-lt"/>
          <a:ea typeface="+mn-ea"/>
          <a:cs typeface="+mn-cs"/>
        </a:defRPr>
      </a:lvl5pPr>
      <a:lvl6pPr marL="10441076" algn="l" defTabSz="4176431" rtl="0" eaLnBrk="1" latinLnBrk="0" hangingPunct="1">
        <a:defRPr sz="8200" kern="1200">
          <a:solidFill>
            <a:schemeClr val="tx1"/>
          </a:solidFill>
          <a:latin typeface="+mn-lt"/>
          <a:ea typeface="+mn-ea"/>
          <a:cs typeface="+mn-cs"/>
        </a:defRPr>
      </a:lvl6pPr>
      <a:lvl7pPr marL="12529292" algn="l" defTabSz="4176431" rtl="0" eaLnBrk="1" latinLnBrk="0" hangingPunct="1">
        <a:defRPr sz="8200" kern="1200">
          <a:solidFill>
            <a:schemeClr val="tx1"/>
          </a:solidFill>
          <a:latin typeface="+mn-lt"/>
          <a:ea typeface="+mn-ea"/>
          <a:cs typeface="+mn-cs"/>
        </a:defRPr>
      </a:lvl7pPr>
      <a:lvl8pPr marL="14617507" algn="l" defTabSz="4176431" rtl="0" eaLnBrk="1" latinLnBrk="0" hangingPunct="1">
        <a:defRPr sz="8200" kern="1200">
          <a:solidFill>
            <a:schemeClr val="tx1"/>
          </a:solidFill>
          <a:latin typeface="+mn-lt"/>
          <a:ea typeface="+mn-ea"/>
          <a:cs typeface="+mn-cs"/>
        </a:defRPr>
      </a:lvl8pPr>
      <a:lvl9pPr marL="16705722" algn="l" defTabSz="417643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gif"/><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gs>
            <a:gs pos="100000">
              <a:srgbClr val="92D050"/>
            </a:gs>
            <a:gs pos="0">
              <a:schemeClr val="bg1"/>
            </a:gs>
          </a:gsLst>
          <a:lin ang="5400000" scaled="1"/>
          <a:tileRect/>
        </a:gradFill>
        <a:effectLst/>
      </p:bgPr>
    </p:bg>
    <p:spTree>
      <p:nvGrpSpPr>
        <p:cNvPr id="1" name=""/>
        <p:cNvGrpSpPr/>
        <p:nvPr/>
      </p:nvGrpSpPr>
      <p:grpSpPr>
        <a:xfrm>
          <a:off x="0" y="0"/>
          <a:ext cx="0" cy="0"/>
          <a:chOff x="0" y="0"/>
          <a:chExt cx="0" cy="0"/>
        </a:xfrm>
      </p:grpSpPr>
      <p:sp>
        <p:nvSpPr>
          <p:cNvPr id="76" name="Rounded Rectangle 75"/>
          <p:cNvSpPr/>
          <p:nvPr/>
        </p:nvSpPr>
        <p:spPr>
          <a:xfrm>
            <a:off x="771425" y="35548986"/>
            <a:ext cx="8582084" cy="6500858"/>
          </a:xfrm>
          <a:prstGeom prst="roundRect">
            <a:avLst>
              <a:gd name="adj" fmla="val 12997"/>
            </a:avLst>
          </a:prstGeom>
          <a:solidFill>
            <a:schemeClr val="bg1"/>
          </a:solid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4" name="Picture 3" descr="BADC-NCAS-logo-transp-large.gif"/>
          <p:cNvPicPr>
            <a:picLocks noChangeAspect="1"/>
          </p:cNvPicPr>
          <p:nvPr/>
        </p:nvPicPr>
        <p:blipFill>
          <a:blip r:embed="rId2" cstate="print"/>
          <a:stretch>
            <a:fillRect/>
          </a:stretch>
        </p:blipFill>
        <p:spPr>
          <a:xfrm>
            <a:off x="923825" y="0"/>
            <a:ext cx="14487479" cy="3759076"/>
          </a:xfrm>
          <a:prstGeom prst="rect">
            <a:avLst/>
          </a:prstGeom>
        </p:spPr>
      </p:pic>
      <p:sp>
        <p:nvSpPr>
          <p:cNvPr id="6" name="Rounded Rectangle 5"/>
          <p:cNvSpPr/>
          <p:nvPr/>
        </p:nvSpPr>
        <p:spPr>
          <a:xfrm>
            <a:off x="2709775" y="4116266"/>
            <a:ext cx="24860424" cy="6643734"/>
          </a:xfrm>
          <a:prstGeom prst="roundRect">
            <a:avLst>
              <a:gd name="adj" fmla="val 12997"/>
            </a:avLst>
          </a:prstGeom>
          <a:solidFill>
            <a:schemeClr val="bg1"/>
          </a:solid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p:cNvSpPr txBox="1"/>
          <p:nvPr/>
        </p:nvSpPr>
        <p:spPr>
          <a:xfrm>
            <a:off x="2781213" y="4236266"/>
            <a:ext cx="25003300" cy="6309420"/>
          </a:xfrm>
          <a:prstGeom prst="rect">
            <a:avLst/>
          </a:prstGeom>
          <a:noFill/>
        </p:spPr>
        <p:txBody>
          <a:bodyPr wrap="square" rtlCol="0">
            <a:spAutoFit/>
          </a:bodyPr>
          <a:lstStyle/>
          <a:p>
            <a:pPr algn="ctr"/>
            <a:r>
              <a:rPr lang="en-GB" sz="13000" dirty="0" smtClean="0"/>
              <a:t>The BADC-CSV Format</a:t>
            </a:r>
          </a:p>
          <a:p>
            <a:pPr algn="ctr"/>
            <a:r>
              <a:rPr lang="en-GB" dirty="0" smtClean="0"/>
              <a:t>Meeting user and metadata requirements</a:t>
            </a:r>
          </a:p>
          <a:p>
            <a:pPr algn="ctr"/>
            <a:r>
              <a:rPr lang="en-GB" sz="4800" dirty="0" smtClean="0"/>
              <a:t>Graham A Parton*, Sam J Pepler</a:t>
            </a:r>
          </a:p>
          <a:p>
            <a:pPr algn="ctr"/>
            <a:r>
              <a:rPr lang="en-GB" sz="4800" dirty="0" smtClean="0"/>
              <a:t>British Atmospheric Data Centre, Rutherford Appleton Laboratory, HSIC, Didcot, Oxfordshire, UK, OX11 0QZ</a:t>
            </a:r>
          </a:p>
          <a:p>
            <a:pPr algn="ctr"/>
            <a:r>
              <a:rPr lang="en-GB" sz="4800" dirty="0" smtClean="0"/>
              <a:t>* graham.parton@stfc.ac.uk</a:t>
            </a:r>
          </a:p>
        </p:txBody>
      </p:sp>
      <p:sp>
        <p:nvSpPr>
          <p:cNvPr id="7" name="Rounded Rectangle 6"/>
          <p:cNvSpPr/>
          <p:nvPr/>
        </p:nvSpPr>
        <p:spPr>
          <a:xfrm>
            <a:off x="852387" y="11229000"/>
            <a:ext cx="17002244" cy="10072758"/>
          </a:xfrm>
          <a:prstGeom prst="roundRect">
            <a:avLst>
              <a:gd name="adj" fmla="val 12997"/>
            </a:avLst>
          </a:prstGeom>
          <a:solidFill>
            <a:schemeClr val="bg1"/>
          </a:solid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4000" dirty="0" smtClean="0">
              <a:solidFill>
                <a:schemeClr val="tx1"/>
              </a:solidFill>
            </a:endParaRPr>
          </a:p>
          <a:p>
            <a:pPr algn="ctr"/>
            <a:endParaRPr lang="en-GB" sz="4000" dirty="0"/>
          </a:p>
        </p:txBody>
      </p:sp>
      <p:sp>
        <p:nvSpPr>
          <p:cNvPr id="10" name="TextBox 9"/>
          <p:cNvSpPr txBox="1"/>
          <p:nvPr/>
        </p:nvSpPr>
        <p:spPr>
          <a:xfrm>
            <a:off x="1423891" y="11586190"/>
            <a:ext cx="7358114" cy="9818072"/>
          </a:xfrm>
          <a:prstGeom prst="rect">
            <a:avLst/>
          </a:prstGeom>
          <a:noFill/>
        </p:spPr>
        <p:txBody>
          <a:bodyPr wrap="square" rtlCol="0">
            <a:spAutoFit/>
          </a:bodyPr>
          <a:lstStyle/>
          <a:p>
            <a:pPr algn="just"/>
            <a:r>
              <a:rPr lang="en-GB" sz="3200" b="1" dirty="0" smtClean="0"/>
              <a:t>Introduction  - the need for the format</a:t>
            </a:r>
          </a:p>
          <a:p>
            <a:pPr algn="just"/>
            <a:endParaRPr lang="en-GB" sz="2000" dirty="0" smtClean="0"/>
          </a:p>
          <a:p>
            <a:pPr algn="just"/>
            <a:r>
              <a:rPr lang="en-GB" sz="2000" dirty="0" smtClean="0"/>
              <a:t>In 2007 the British Atmospheric Data Centre  (BADC) undertook a user survey to determine the  skill base within its user community.</a:t>
            </a:r>
          </a:p>
          <a:p>
            <a:pPr algn="just"/>
            <a:endParaRPr lang="en-GB" sz="2000" dirty="0" smtClean="0"/>
          </a:p>
          <a:p>
            <a:pPr algn="just"/>
            <a:r>
              <a:rPr lang="en-GB" sz="2000" dirty="0" smtClean="0"/>
              <a:t>Results from the survey (</a:t>
            </a:r>
            <a:r>
              <a:rPr lang="en-GB" sz="2000" b="1" dirty="0" smtClean="0"/>
              <a:t>figure 1</a:t>
            </a:r>
            <a:r>
              <a:rPr lang="en-GB" sz="2000" dirty="0" smtClean="0"/>
              <a:t>) indicated:</a:t>
            </a:r>
          </a:p>
          <a:p>
            <a:pPr algn="just">
              <a:buFont typeface="Arial" pitchFamily="34" charset="0"/>
              <a:buChar char="•"/>
            </a:pPr>
            <a:r>
              <a:rPr lang="en-GB" sz="2000" dirty="0" smtClean="0"/>
              <a:t> a high proportion of users are able to handle ASCII files (such as </a:t>
            </a:r>
            <a:r>
              <a:rPr lang="en-GB" sz="2000" dirty="0" smtClean="0"/>
              <a:t>csv</a:t>
            </a:r>
            <a:r>
              <a:rPr lang="en-GB" sz="2000" dirty="0" smtClean="0"/>
              <a:t> data) </a:t>
            </a:r>
          </a:p>
          <a:p>
            <a:pPr algn="just">
              <a:buFont typeface="Arial" pitchFamily="34" charset="0"/>
              <a:buChar char="•"/>
            </a:pPr>
            <a:r>
              <a:rPr lang="en-GB" sz="2000" dirty="0" smtClean="0"/>
              <a:t> a high degree of familiarity with spreadsheet programmes such as Excel within the user community</a:t>
            </a:r>
          </a:p>
          <a:p>
            <a:pPr algn="just"/>
            <a:endParaRPr lang="en-GB" sz="2000" dirty="0" smtClean="0"/>
          </a:p>
          <a:p>
            <a:pPr algn="just"/>
            <a:r>
              <a:rPr lang="en-GB" sz="2000" dirty="0" smtClean="0"/>
              <a:t>The BADC uses NASA-Ames format for ASCII data. However, the NASA-Ames format was devised primarily for aircraft observations, but can be adapted for many atmospheric observation data. </a:t>
            </a:r>
          </a:p>
          <a:p>
            <a:pPr algn="just"/>
            <a:endParaRPr lang="en-GB" sz="2000" dirty="0" smtClean="0"/>
          </a:p>
          <a:p>
            <a:pPr algn="just"/>
            <a:r>
              <a:rPr lang="en-GB" sz="2000" dirty="0" smtClean="0"/>
              <a:t>Users find the NASA-Ames format to be complex and confusing, striping the header off and import the text file into Excel. The metadata is generally not used in its machine readable form, but is simply read by the researcher. </a:t>
            </a:r>
          </a:p>
          <a:p>
            <a:pPr algn="just"/>
            <a:endParaRPr lang="en-GB" sz="2000" dirty="0" smtClean="0"/>
          </a:p>
          <a:p>
            <a:pPr algn="just"/>
            <a:r>
              <a:rPr lang="en-GB" sz="2000" dirty="0" smtClean="0"/>
              <a:t>Much effort is expended supporting data producers in the creation of NASA-Ames files. As it is complicated and can’t be done simply from spreadsheet packages like Excel. </a:t>
            </a:r>
          </a:p>
          <a:p>
            <a:pPr algn="just"/>
            <a:endParaRPr lang="en-GB" sz="2000" dirty="0" smtClean="0"/>
          </a:p>
          <a:p>
            <a:pPr algn="just"/>
            <a:r>
              <a:rPr lang="en-GB" sz="2000" dirty="0" smtClean="0"/>
              <a:t>Metadata fields offered by NASA-Ames are fixed and inflexible, with desirable metadata elements being limited to the comments section.</a:t>
            </a:r>
          </a:p>
          <a:p>
            <a:pPr algn="just"/>
            <a:endParaRPr lang="en-GB" sz="2000" dirty="0" smtClean="0"/>
          </a:p>
          <a:p>
            <a:pPr algn="just"/>
            <a:r>
              <a:rPr lang="en-GB" sz="2000" dirty="0" smtClean="0"/>
              <a:t>As a consequence a new ASCII format meeting the needs of supplier, data centre and end user was required.</a:t>
            </a:r>
          </a:p>
          <a:p>
            <a:pPr algn="just"/>
            <a:endParaRPr lang="en-GB" sz="2000" dirty="0"/>
          </a:p>
        </p:txBody>
      </p:sp>
      <p:pic>
        <p:nvPicPr>
          <p:cNvPr id="1026" name="Picture 2"/>
          <p:cNvPicPr>
            <a:picLocks noChangeAspect="1" noChangeArrowheads="1"/>
          </p:cNvPicPr>
          <p:nvPr/>
        </p:nvPicPr>
        <p:blipFill>
          <a:blip r:embed="rId3" cstate="print"/>
          <a:srcRect/>
          <a:stretch>
            <a:fillRect/>
          </a:stretch>
        </p:blipFill>
        <p:spPr bwMode="auto">
          <a:xfrm>
            <a:off x="10004472" y="11229000"/>
            <a:ext cx="7207217" cy="4422779"/>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l="4524" t="3085" r="1122"/>
          <a:stretch>
            <a:fillRect/>
          </a:stretch>
        </p:blipFill>
        <p:spPr bwMode="auto">
          <a:xfrm>
            <a:off x="9853575" y="15443842"/>
            <a:ext cx="7590534" cy="4779970"/>
          </a:xfrm>
          <a:prstGeom prst="rect">
            <a:avLst/>
          </a:prstGeom>
          <a:noFill/>
          <a:ln w="9525">
            <a:noFill/>
            <a:miter lim="800000"/>
            <a:headEnd/>
            <a:tailEnd/>
          </a:ln>
        </p:spPr>
      </p:pic>
      <p:sp>
        <p:nvSpPr>
          <p:cNvPr id="11" name="TextBox 10"/>
          <p:cNvSpPr txBox="1"/>
          <p:nvPr/>
        </p:nvSpPr>
        <p:spPr>
          <a:xfrm>
            <a:off x="9710699" y="20155361"/>
            <a:ext cx="7643866" cy="1015663"/>
          </a:xfrm>
          <a:prstGeom prst="rect">
            <a:avLst/>
          </a:prstGeom>
          <a:noFill/>
        </p:spPr>
        <p:txBody>
          <a:bodyPr wrap="square" rtlCol="0">
            <a:spAutoFit/>
          </a:bodyPr>
          <a:lstStyle/>
          <a:p>
            <a:pPr algn="just"/>
            <a:r>
              <a:rPr lang="en-GB" sz="2000" b="1" dirty="0" smtClean="0"/>
              <a:t>Figure 1 BADC survey results:</a:t>
            </a:r>
            <a:r>
              <a:rPr lang="en-GB" sz="2000" dirty="0" smtClean="0"/>
              <a:t> top panel shows user familiarity with various format types, bottom panel shows user proficiency with various analysis tools (BADC User Survey, 2007).</a:t>
            </a:r>
            <a:endParaRPr lang="en-GB" sz="2000" b="1" dirty="0"/>
          </a:p>
        </p:txBody>
      </p:sp>
      <p:sp>
        <p:nvSpPr>
          <p:cNvPr id="13" name="Rounded Rectangle 12"/>
          <p:cNvSpPr/>
          <p:nvPr/>
        </p:nvSpPr>
        <p:spPr>
          <a:xfrm>
            <a:off x="20283523" y="11260066"/>
            <a:ext cx="8286808" cy="10001320"/>
          </a:xfrm>
          <a:prstGeom prst="roundRect">
            <a:avLst>
              <a:gd name="adj" fmla="val 12997"/>
            </a:avLst>
          </a:prstGeom>
          <a:solidFill>
            <a:schemeClr val="bg1"/>
          </a:solid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4000" dirty="0" smtClean="0">
              <a:solidFill>
                <a:schemeClr val="tx1"/>
              </a:solidFill>
            </a:endParaRPr>
          </a:p>
          <a:p>
            <a:pPr algn="ctr"/>
            <a:endParaRPr lang="en-GB" sz="4000" dirty="0"/>
          </a:p>
        </p:txBody>
      </p:sp>
      <p:sp>
        <p:nvSpPr>
          <p:cNvPr id="14" name="TextBox 13"/>
          <p:cNvSpPr txBox="1"/>
          <p:nvPr/>
        </p:nvSpPr>
        <p:spPr>
          <a:xfrm>
            <a:off x="20693271" y="11617256"/>
            <a:ext cx="7448432" cy="9294852"/>
          </a:xfrm>
          <a:prstGeom prst="rect">
            <a:avLst/>
          </a:prstGeom>
          <a:noFill/>
        </p:spPr>
        <p:txBody>
          <a:bodyPr wrap="square" rtlCol="0">
            <a:spAutoFit/>
          </a:bodyPr>
          <a:lstStyle/>
          <a:p>
            <a:pPr algn="just"/>
            <a:r>
              <a:rPr lang="en-GB" sz="3200" b="1" dirty="0" smtClean="0"/>
              <a:t>Format Requirements</a:t>
            </a:r>
          </a:p>
          <a:p>
            <a:pPr algn="just"/>
            <a:endParaRPr lang="en-GB" sz="2000" dirty="0" smtClean="0"/>
          </a:p>
          <a:p>
            <a:pPr algn="just"/>
            <a:r>
              <a:rPr lang="en-GB" sz="2000" dirty="0" smtClean="0"/>
              <a:t>To meet the requirements of data suppliers, data centres and end user the following criteria were set:</a:t>
            </a:r>
          </a:p>
          <a:p>
            <a:pPr algn="just"/>
            <a:endParaRPr lang="en-GB" sz="2000" dirty="0" smtClean="0"/>
          </a:p>
          <a:p>
            <a:pPr algn="just"/>
            <a:r>
              <a:rPr lang="en-GB" sz="2000" dirty="0" smtClean="0"/>
              <a:t>The format should be</a:t>
            </a:r>
          </a:p>
          <a:p>
            <a:pPr algn="just">
              <a:buFont typeface="Arial" pitchFamily="34" charset="0"/>
              <a:buChar char="•"/>
            </a:pPr>
            <a:r>
              <a:rPr lang="en-GB" sz="2000" dirty="0" smtClean="0"/>
              <a:t> open source</a:t>
            </a:r>
          </a:p>
          <a:p>
            <a:pPr algn="just">
              <a:buFont typeface="Arial" pitchFamily="34" charset="0"/>
              <a:buChar char="•"/>
            </a:pPr>
            <a:r>
              <a:rPr lang="en-GB" sz="2000" dirty="0" smtClean="0"/>
              <a:t> human readable</a:t>
            </a:r>
          </a:p>
          <a:p>
            <a:pPr algn="just">
              <a:buFont typeface="Arial" pitchFamily="34" charset="0"/>
              <a:buChar char="•"/>
            </a:pPr>
            <a:r>
              <a:rPr lang="en-GB" sz="2000" dirty="0" smtClean="0"/>
              <a:t> recognisable by spreadsheet programmes (e.g. Excel, </a:t>
            </a:r>
            <a:r>
              <a:rPr lang="en-GB" sz="2000" dirty="0" smtClean="0"/>
              <a:t>OpenOffice</a:t>
            </a:r>
            <a:r>
              <a:rPr lang="en-GB" sz="2000" dirty="0" smtClean="0"/>
              <a:t> Calc)</a:t>
            </a:r>
          </a:p>
          <a:p>
            <a:pPr algn="just">
              <a:buFont typeface="Arial" pitchFamily="34" charset="0"/>
              <a:buChar char="•"/>
            </a:pPr>
            <a:r>
              <a:rPr lang="en-GB" sz="2000" dirty="0" smtClean="0"/>
              <a:t> Easy to generate within spreadsheet and other common data processing software and scripting languages (e.g. IDL, </a:t>
            </a:r>
            <a:r>
              <a:rPr lang="en-GB" sz="2000" dirty="0" smtClean="0"/>
              <a:t>matLab</a:t>
            </a:r>
            <a:r>
              <a:rPr lang="en-GB" sz="2000" dirty="0" smtClean="0"/>
              <a:t>, Python) </a:t>
            </a:r>
          </a:p>
          <a:p>
            <a:pPr algn="just">
              <a:buFont typeface="Arial" pitchFamily="34" charset="0"/>
              <a:buChar char="•"/>
            </a:pPr>
            <a:r>
              <a:rPr lang="en-GB" sz="2000" dirty="0" smtClean="0"/>
              <a:t> confirm to metadata conventions including CF, Dublin Core, NASA-Ames, I SO19115)</a:t>
            </a:r>
          </a:p>
          <a:p>
            <a:pPr algn="just">
              <a:buFont typeface="Arial" pitchFamily="34" charset="0"/>
              <a:buChar char="•"/>
            </a:pPr>
            <a:r>
              <a:rPr lang="en-GB" sz="2000" dirty="0" smtClean="0"/>
              <a:t> checkable by some libraries for levels of compliance</a:t>
            </a:r>
          </a:p>
          <a:p>
            <a:pPr algn="just">
              <a:buFont typeface="Arial" pitchFamily="34" charset="0"/>
              <a:buChar char="•"/>
            </a:pPr>
            <a:endParaRPr lang="en-GB" sz="2000" dirty="0" smtClean="0"/>
          </a:p>
          <a:p>
            <a:pPr algn="just"/>
            <a:r>
              <a:rPr lang="en-GB" sz="2000" dirty="0" smtClean="0"/>
              <a:t>To meet these requirements a structured comma-separated-value format was developed. The format would contain :</a:t>
            </a:r>
          </a:p>
          <a:p>
            <a:pPr algn="just"/>
            <a:endParaRPr lang="en-GB" sz="2000" dirty="0" smtClean="0"/>
          </a:p>
          <a:p>
            <a:pPr algn="just">
              <a:buFont typeface="Arial" pitchFamily="34" charset="0"/>
              <a:buChar char="•"/>
            </a:pPr>
            <a:r>
              <a:rPr lang="en-GB" sz="2000" dirty="0" smtClean="0"/>
              <a:t> a designated metadata section</a:t>
            </a:r>
          </a:p>
          <a:p>
            <a:pPr algn="just">
              <a:buFont typeface="Arial" pitchFamily="34" charset="0"/>
              <a:buChar char="•"/>
            </a:pPr>
            <a:r>
              <a:rPr lang="en-GB" sz="2000" dirty="0" smtClean="0"/>
              <a:t> flexibility for additional metadata elements</a:t>
            </a:r>
          </a:p>
          <a:p>
            <a:pPr algn="just">
              <a:buFont typeface="Arial" pitchFamily="34" charset="0"/>
              <a:buChar char="•"/>
            </a:pPr>
            <a:r>
              <a:rPr lang="en-GB" sz="2000" dirty="0" smtClean="0"/>
              <a:t> a controlled list of metadata tags</a:t>
            </a:r>
          </a:p>
          <a:p>
            <a:pPr algn="just">
              <a:buFont typeface="Arial" pitchFamily="34" charset="0"/>
              <a:buChar char="•"/>
            </a:pPr>
            <a:r>
              <a:rPr lang="en-GB" sz="2000" dirty="0" smtClean="0"/>
              <a:t> the data section </a:t>
            </a:r>
          </a:p>
          <a:p>
            <a:pPr algn="just"/>
            <a:endParaRPr lang="en-GB" sz="2000" dirty="0" smtClean="0"/>
          </a:p>
          <a:p>
            <a:pPr algn="just"/>
            <a:r>
              <a:rPr lang="en-GB" sz="2000" dirty="0" smtClean="0"/>
              <a:t>Checks for compliance to common standards would also be set.</a:t>
            </a:r>
          </a:p>
          <a:p>
            <a:pPr algn="just"/>
            <a:endParaRPr lang="en-GB" sz="2000" dirty="0" smtClean="0"/>
          </a:p>
          <a:p>
            <a:pPr algn="just"/>
            <a:r>
              <a:rPr lang="en-GB" sz="2000" dirty="0" smtClean="0"/>
              <a:t>The BADC-CSV format was generated. The format description document can be found in the CEDA Document Repository at:</a:t>
            </a:r>
          </a:p>
          <a:p>
            <a:pPr algn="just"/>
            <a:endParaRPr lang="en-GB" sz="400" dirty="0" smtClean="0"/>
          </a:p>
          <a:p>
            <a:pPr algn="ctr"/>
            <a:r>
              <a:rPr lang="en-GB" sz="2200" b="1" dirty="0" smtClean="0">
                <a:solidFill>
                  <a:srgbClr val="00B050"/>
                </a:solidFill>
              </a:rPr>
              <a:t>http://cedadocs.badc.rl.ac.uk/313/1/badc-csv-format.pdf </a:t>
            </a:r>
          </a:p>
        </p:txBody>
      </p:sp>
      <p:grpSp>
        <p:nvGrpSpPr>
          <p:cNvPr id="72" name="Group 71"/>
          <p:cNvGrpSpPr/>
          <p:nvPr/>
        </p:nvGrpSpPr>
        <p:grpSpPr>
          <a:xfrm>
            <a:off x="20283523" y="22332956"/>
            <a:ext cx="8286808" cy="8929750"/>
            <a:chOff x="20283523" y="21904328"/>
            <a:chExt cx="8286808" cy="8929750"/>
          </a:xfrm>
        </p:grpSpPr>
        <p:sp>
          <p:nvSpPr>
            <p:cNvPr id="60" name="Rounded Rectangle 59"/>
            <p:cNvSpPr/>
            <p:nvPr/>
          </p:nvSpPr>
          <p:spPr>
            <a:xfrm>
              <a:off x="20283523" y="21904328"/>
              <a:ext cx="8286808" cy="8929750"/>
            </a:xfrm>
            <a:prstGeom prst="roundRect">
              <a:avLst>
                <a:gd name="adj" fmla="val 12997"/>
              </a:avLst>
            </a:prstGeom>
            <a:solidFill>
              <a:schemeClr val="bg1"/>
            </a:solid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3" name="TextBox 22"/>
            <p:cNvSpPr txBox="1"/>
            <p:nvPr/>
          </p:nvSpPr>
          <p:spPr>
            <a:xfrm>
              <a:off x="20926465" y="22190080"/>
              <a:ext cx="7072362" cy="7971413"/>
            </a:xfrm>
            <a:prstGeom prst="rect">
              <a:avLst/>
            </a:prstGeom>
            <a:noFill/>
          </p:spPr>
          <p:txBody>
            <a:bodyPr wrap="square" rtlCol="0">
              <a:spAutoFit/>
            </a:bodyPr>
            <a:lstStyle/>
            <a:p>
              <a:pPr algn="just"/>
              <a:r>
                <a:rPr lang="en-GB" sz="3200" b="1" dirty="0" smtClean="0"/>
                <a:t>Compliance</a:t>
              </a:r>
            </a:p>
            <a:p>
              <a:pPr algn="just"/>
              <a:endParaRPr lang="en-GB" sz="2000" b="1" dirty="0" smtClean="0"/>
            </a:p>
            <a:p>
              <a:pPr algn="just"/>
              <a:r>
                <a:rPr lang="en-GB" sz="2000" dirty="0" smtClean="0"/>
                <a:t>Submitted BADC-CSV files are checked for format compliance. All BADC-CSV files must adhere to the following levels of compliance:</a:t>
              </a:r>
            </a:p>
            <a:p>
              <a:pPr algn="just"/>
              <a:endParaRPr lang="en-GB" sz="2000" dirty="0" smtClean="0"/>
            </a:p>
            <a:p>
              <a:pPr algn="just"/>
              <a:r>
                <a:rPr lang="en-GB" sz="2000" dirty="0" smtClean="0"/>
                <a:t>• </a:t>
              </a:r>
              <a:r>
                <a:rPr lang="en-GB" sz="2000" b="1" dirty="0" smtClean="0"/>
                <a:t>CSV: </a:t>
              </a:r>
              <a:r>
                <a:rPr lang="en-GB" sz="2000" dirty="0" smtClean="0"/>
                <a:t>The file should conform to Excel dialect CSV file format. </a:t>
              </a:r>
            </a:p>
            <a:p>
              <a:pPr algn="just"/>
              <a:r>
                <a:rPr lang="en-GB" sz="2000" dirty="0" smtClean="0"/>
                <a:t>• </a:t>
              </a:r>
              <a:r>
                <a:rPr lang="en-GB" sz="2000" b="1" dirty="0" smtClean="0"/>
                <a:t>Structure: </a:t>
              </a:r>
              <a:r>
                <a:rPr lang="en-GB" sz="2000" dirty="0" smtClean="0"/>
                <a:t>Data and Metadata sections exist</a:t>
              </a:r>
            </a:p>
            <a:p>
              <a:pPr algn="just"/>
              <a:r>
                <a:rPr lang="en-GB" sz="2000" dirty="0" smtClean="0"/>
                <a:t>• </a:t>
              </a:r>
              <a:r>
                <a:rPr lang="en-GB" sz="2000" b="1" dirty="0" smtClean="0"/>
                <a:t>Valid metadata: </a:t>
              </a:r>
              <a:r>
                <a:rPr lang="en-GB" sz="2000" dirty="0" smtClean="0"/>
                <a:t>Metadata has right number of values and refers to legal objects.</a:t>
              </a:r>
            </a:p>
            <a:p>
              <a:pPr algn="just"/>
              <a:endParaRPr lang="en-GB" sz="2000" dirty="0" smtClean="0"/>
            </a:p>
            <a:p>
              <a:pPr algn="just"/>
              <a:r>
                <a:rPr lang="en-GB" sz="2000" dirty="0" smtClean="0"/>
                <a:t>The controlled metadata list (see appendix of the format description document for details) allows further checks to be made on the files. Some metadata elements are compulsory, others are desirable. Thus, three levels of compliance result:</a:t>
              </a:r>
            </a:p>
            <a:p>
              <a:pPr algn="just"/>
              <a:endParaRPr lang="en-GB" sz="2000" dirty="0" smtClean="0"/>
            </a:p>
            <a:p>
              <a:pPr algn="just"/>
              <a:r>
                <a:rPr lang="en-GB" sz="2000" dirty="0" smtClean="0"/>
                <a:t>• </a:t>
              </a:r>
              <a:r>
                <a:rPr lang="en-GB" sz="2000" b="1" dirty="0" smtClean="0"/>
                <a:t>Basic: </a:t>
              </a:r>
              <a:r>
                <a:rPr lang="en-GB" sz="2000" dirty="0" smtClean="0"/>
                <a:t>Parameter names for all columns exist. This provides a file with the same information numbers and column headings. The basic structure of the file is correct. This level requires valid metadata.</a:t>
              </a:r>
            </a:p>
            <a:p>
              <a:pPr algn="just"/>
              <a:endParaRPr lang="en-GB" sz="2000" dirty="0" smtClean="0"/>
            </a:p>
            <a:p>
              <a:pPr algn="just"/>
              <a:r>
                <a:rPr lang="en-GB" sz="2000" dirty="0" smtClean="0"/>
                <a:t>• </a:t>
              </a:r>
              <a:r>
                <a:rPr lang="en-GB" sz="2000" b="1" dirty="0" smtClean="0"/>
                <a:t>Complete: </a:t>
              </a:r>
              <a:r>
                <a:rPr lang="en-GB" sz="2000" dirty="0" smtClean="0"/>
                <a:t>Mandatory metadata exists. Metadata should exist for some items. Requires basic compliance.</a:t>
              </a:r>
            </a:p>
            <a:p>
              <a:pPr algn="just"/>
              <a:endParaRPr lang="en-GB" sz="2000" dirty="0" smtClean="0"/>
            </a:p>
            <a:p>
              <a:pPr algn="just"/>
              <a:r>
                <a:rPr lang="en-GB" sz="2000" dirty="0" smtClean="0"/>
                <a:t>• </a:t>
              </a:r>
              <a:r>
                <a:rPr lang="en-GB" sz="2000" b="1" dirty="0" smtClean="0"/>
                <a:t>Standardised: </a:t>
              </a:r>
              <a:r>
                <a:rPr lang="en-GB" sz="2000" dirty="0" smtClean="0"/>
                <a:t>Metadata values for appropriate is from standard list. Requires complete compliance.</a:t>
              </a:r>
            </a:p>
          </p:txBody>
        </p:sp>
      </p:grpSp>
      <p:sp>
        <p:nvSpPr>
          <p:cNvPr id="63" name="TextBox 62"/>
          <p:cNvSpPr txBox="1"/>
          <p:nvPr/>
        </p:nvSpPr>
        <p:spPr>
          <a:xfrm>
            <a:off x="1138139" y="35834738"/>
            <a:ext cx="7786742" cy="6063198"/>
          </a:xfrm>
          <a:prstGeom prst="rect">
            <a:avLst/>
          </a:prstGeom>
          <a:noFill/>
        </p:spPr>
        <p:txBody>
          <a:bodyPr wrap="square" rtlCol="0">
            <a:spAutoFit/>
          </a:bodyPr>
          <a:lstStyle/>
          <a:p>
            <a:r>
              <a:rPr lang="en-GB" sz="2400" b="1" dirty="0" smtClean="0"/>
              <a:t>References</a:t>
            </a:r>
          </a:p>
          <a:p>
            <a:endParaRPr lang="en-GB" sz="2000" dirty="0" smtClean="0"/>
          </a:p>
          <a:p>
            <a:r>
              <a:rPr lang="en-GB" sz="2000" b="1" dirty="0" smtClean="0"/>
              <a:t>BADC User Survey 2007</a:t>
            </a:r>
            <a:r>
              <a:rPr lang="en-GB" sz="2000" dirty="0" smtClean="0"/>
              <a:t>: http://badc.nerc.ac.uk/community/news/BADC_survey_2007.pdf </a:t>
            </a:r>
          </a:p>
          <a:p>
            <a:endParaRPr lang="en-GB" sz="2000" dirty="0" smtClean="0"/>
          </a:p>
          <a:p>
            <a:r>
              <a:rPr lang="en-GB" sz="2000" b="1" dirty="0" smtClean="0"/>
              <a:t>BADC-CSV  Format Description Document</a:t>
            </a:r>
            <a:r>
              <a:rPr lang="en-GB" sz="2000" dirty="0" smtClean="0"/>
              <a:t>: http://cedadocs.badc.rl.ac.uk/313/1/badc-csv-format.pdf </a:t>
            </a:r>
          </a:p>
          <a:p>
            <a:endParaRPr lang="en-GB" sz="2000" dirty="0" smtClean="0"/>
          </a:p>
          <a:p>
            <a:r>
              <a:rPr lang="en-GB" sz="2400" b="1" dirty="0" smtClean="0"/>
              <a:t>Further Reading</a:t>
            </a:r>
            <a:endParaRPr lang="en-GB" sz="2000" b="1" dirty="0" smtClean="0"/>
          </a:p>
          <a:p>
            <a:endParaRPr lang="en-GB" sz="2000" b="1" dirty="0" smtClean="0"/>
          </a:p>
          <a:p>
            <a:r>
              <a:rPr lang="en-GB" sz="2000" b="1" dirty="0" smtClean="0"/>
              <a:t>NASA-Ames Format</a:t>
            </a:r>
            <a:r>
              <a:rPr lang="en-GB" sz="2000" dirty="0" smtClean="0"/>
              <a:t>: Gaines S. E. and  </a:t>
            </a:r>
            <a:r>
              <a:rPr lang="en-GB" sz="2000" dirty="0" smtClean="0"/>
              <a:t>Hipskind</a:t>
            </a:r>
            <a:r>
              <a:rPr lang="en-GB" sz="2000" dirty="0" smtClean="0"/>
              <a:t> R. S., Format Specification for Data Exchange, version 1.3, 1998,</a:t>
            </a:r>
            <a:r>
              <a:rPr lang="en-GB" sz="2000" b="1" dirty="0" smtClean="0"/>
              <a:t> </a:t>
            </a:r>
            <a:r>
              <a:rPr lang="en-GB" sz="2000" dirty="0" smtClean="0"/>
              <a:t>http://cloud1.arc.nasa.gov/solve/archiv/archive.tutorial.html </a:t>
            </a:r>
          </a:p>
          <a:p>
            <a:r>
              <a:rPr lang="en-GB" sz="2000" b="1" dirty="0" smtClean="0"/>
              <a:t>netCDF format:</a:t>
            </a:r>
            <a:r>
              <a:rPr lang="en-GB" sz="2000" dirty="0" smtClean="0"/>
              <a:t> The NetCDF Users Guide, http://www.unidata.ucar.edu/software/netcdf/docs/netcdf/</a:t>
            </a:r>
          </a:p>
          <a:p>
            <a:r>
              <a:rPr lang="en-GB" sz="2000" b="1" dirty="0" smtClean="0"/>
              <a:t>CF Metadata:</a:t>
            </a:r>
            <a:r>
              <a:rPr lang="en-GB" sz="2000" dirty="0" smtClean="0"/>
              <a:t> Eaton B, Gregory J, </a:t>
            </a:r>
            <a:r>
              <a:rPr lang="en-GB" sz="2000" dirty="0" smtClean="0"/>
              <a:t>Drach</a:t>
            </a:r>
            <a:r>
              <a:rPr lang="en-GB" sz="2000" dirty="0" smtClean="0"/>
              <a:t> B, Taylor K, </a:t>
            </a:r>
            <a:r>
              <a:rPr lang="en-GB" sz="2000" dirty="0" smtClean="0"/>
              <a:t>Hankin</a:t>
            </a:r>
            <a:r>
              <a:rPr lang="en-GB" sz="2000" dirty="0" smtClean="0"/>
              <a:t> S, Caron J, </a:t>
            </a:r>
            <a:r>
              <a:rPr lang="en-GB" sz="2000" dirty="0" smtClean="0"/>
              <a:t>Signell</a:t>
            </a:r>
            <a:r>
              <a:rPr lang="en-GB" sz="2000" dirty="0" smtClean="0"/>
              <a:t>  R, Bentley P, </a:t>
            </a:r>
            <a:r>
              <a:rPr lang="en-GB" sz="2000" dirty="0" smtClean="0"/>
              <a:t>Rappa</a:t>
            </a:r>
            <a:r>
              <a:rPr lang="en-GB" sz="2000" dirty="0" smtClean="0"/>
              <a:t> G, CF metadata conventions: NetCDF Climate and Forecast (CF) Metadata Conventions, Version 1.4,2009</a:t>
            </a:r>
          </a:p>
          <a:p>
            <a:r>
              <a:rPr lang="en-GB" sz="2000" b="1" dirty="0" smtClean="0"/>
              <a:t>ISO19115: </a:t>
            </a:r>
            <a:r>
              <a:rPr lang="en-GB" sz="2000" dirty="0" smtClean="0"/>
              <a:t>available from http://www.iso.org/</a:t>
            </a:r>
          </a:p>
        </p:txBody>
      </p:sp>
      <p:sp>
        <p:nvSpPr>
          <p:cNvPr id="58" name="Rounded Rectangle 57"/>
          <p:cNvSpPr/>
          <p:nvPr/>
        </p:nvSpPr>
        <p:spPr>
          <a:xfrm>
            <a:off x="7710435" y="23047336"/>
            <a:ext cx="11001452" cy="10930014"/>
          </a:xfrm>
          <a:prstGeom prst="roundRect">
            <a:avLst>
              <a:gd name="adj" fmla="val 12997"/>
            </a:avLst>
          </a:prstGeom>
          <a:solidFill>
            <a:schemeClr val="bg1"/>
          </a:solid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ounded Rectangle 7"/>
          <p:cNvSpPr/>
          <p:nvPr/>
        </p:nvSpPr>
        <p:spPr>
          <a:xfrm>
            <a:off x="780949" y="21832890"/>
            <a:ext cx="8286808" cy="13144592"/>
          </a:xfrm>
          <a:prstGeom prst="roundRect">
            <a:avLst>
              <a:gd name="adj" fmla="val 12997"/>
            </a:avLst>
          </a:prstGeom>
          <a:solidFill>
            <a:schemeClr val="bg1"/>
          </a:solid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2" name="Rounded Rectangle 51"/>
          <p:cNvSpPr/>
          <p:nvPr/>
        </p:nvSpPr>
        <p:spPr>
          <a:xfrm>
            <a:off x="1138139" y="24690410"/>
            <a:ext cx="7572428" cy="2286016"/>
          </a:xfrm>
          <a:prstGeom prst="roundRect">
            <a:avLst/>
          </a:prstGeom>
          <a:solidFill>
            <a:schemeClr val="accent2">
              <a:lumMod val="40000"/>
              <a:lumOff val="60000"/>
              <a:alpha val="2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3" name="Rounded Rectangle 52"/>
          <p:cNvSpPr/>
          <p:nvPr/>
        </p:nvSpPr>
        <p:spPr>
          <a:xfrm>
            <a:off x="1138139" y="27119302"/>
            <a:ext cx="7572428" cy="4214842"/>
          </a:xfrm>
          <a:prstGeom prst="roundRect">
            <a:avLst>
              <a:gd name="adj" fmla="val 9048"/>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5" name="Rounded Rectangle 54"/>
          <p:cNvSpPr/>
          <p:nvPr/>
        </p:nvSpPr>
        <p:spPr>
          <a:xfrm>
            <a:off x="1138139" y="31477020"/>
            <a:ext cx="7572428" cy="3000396"/>
          </a:xfrm>
          <a:prstGeom prst="roundRect">
            <a:avLst>
              <a:gd name="adj" fmla="val 11133"/>
            </a:avLst>
          </a:prstGeom>
          <a:solidFill>
            <a:srgbClr val="92D050">
              <a:alpha val="20000"/>
            </a:srgb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TextBox 19"/>
          <p:cNvSpPr txBox="1"/>
          <p:nvPr/>
        </p:nvSpPr>
        <p:spPr>
          <a:xfrm>
            <a:off x="10282203" y="25619104"/>
            <a:ext cx="800219" cy="4214842"/>
          </a:xfrm>
          <a:prstGeom prst="rect">
            <a:avLst/>
          </a:prstGeom>
          <a:noFill/>
        </p:spPr>
        <p:txBody>
          <a:bodyPr vert="vert270" wrap="square" rtlCol="0">
            <a:spAutoFit/>
          </a:bodyPr>
          <a:lstStyle/>
          <a:p>
            <a:r>
              <a:rPr lang="en-GB" sz="4000" dirty="0" smtClean="0"/>
              <a:t>Metadata  section</a:t>
            </a:r>
          </a:p>
        </p:txBody>
      </p:sp>
      <p:sp>
        <p:nvSpPr>
          <p:cNvPr id="51" name="Rounded Rectangle 50"/>
          <p:cNvSpPr/>
          <p:nvPr/>
        </p:nvSpPr>
        <p:spPr>
          <a:xfrm>
            <a:off x="9996451" y="30262574"/>
            <a:ext cx="4572032" cy="3143272"/>
          </a:xfrm>
          <a:prstGeom prst="roundRect">
            <a:avLst/>
          </a:prstGeom>
          <a:solidFill>
            <a:srgbClr val="92D050">
              <a:alpha val="20000"/>
            </a:srgb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 name="TextBox 20"/>
          <p:cNvSpPr txBox="1"/>
          <p:nvPr/>
        </p:nvSpPr>
        <p:spPr>
          <a:xfrm>
            <a:off x="10282203" y="30334012"/>
            <a:ext cx="800219" cy="2857520"/>
          </a:xfrm>
          <a:prstGeom prst="rect">
            <a:avLst/>
          </a:prstGeom>
          <a:noFill/>
        </p:spPr>
        <p:txBody>
          <a:bodyPr vert="vert270" wrap="square" rtlCol="0">
            <a:spAutoFit/>
          </a:bodyPr>
          <a:lstStyle/>
          <a:p>
            <a:r>
              <a:rPr lang="en-GB" sz="4000" dirty="0" smtClean="0"/>
              <a:t>Data  Section</a:t>
            </a:r>
          </a:p>
        </p:txBody>
      </p:sp>
      <p:sp>
        <p:nvSpPr>
          <p:cNvPr id="49" name="Rounded Rectangle 48"/>
          <p:cNvSpPr/>
          <p:nvPr/>
        </p:nvSpPr>
        <p:spPr>
          <a:xfrm>
            <a:off x="9996451" y="23547402"/>
            <a:ext cx="5715040" cy="1071570"/>
          </a:xfrm>
          <a:prstGeom prst="roundRect">
            <a:avLst/>
          </a:prstGeom>
          <a:solidFill>
            <a:schemeClr val="accent2">
              <a:lumMod val="40000"/>
              <a:lumOff val="60000"/>
              <a:alpha val="2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7" name="TextBox 46"/>
          <p:cNvSpPr txBox="1"/>
          <p:nvPr/>
        </p:nvSpPr>
        <p:spPr>
          <a:xfrm rot="5400000">
            <a:off x="11775200" y="21825689"/>
            <a:ext cx="800219" cy="4214842"/>
          </a:xfrm>
          <a:prstGeom prst="rect">
            <a:avLst/>
          </a:prstGeom>
          <a:noFill/>
        </p:spPr>
        <p:txBody>
          <a:bodyPr vert="vert270" wrap="square" rtlCol="0">
            <a:spAutoFit/>
          </a:bodyPr>
          <a:lstStyle/>
          <a:p>
            <a:r>
              <a:rPr lang="en-GB" sz="4000" dirty="0" smtClean="0"/>
              <a:t>File Type Identifier</a:t>
            </a:r>
          </a:p>
        </p:txBody>
      </p:sp>
      <p:sp>
        <p:nvSpPr>
          <p:cNvPr id="54" name="Rounded Rectangle 53"/>
          <p:cNvSpPr/>
          <p:nvPr/>
        </p:nvSpPr>
        <p:spPr>
          <a:xfrm>
            <a:off x="9925013" y="24761848"/>
            <a:ext cx="8143932" cy="5357850"/>
          </a:xfrm>
          <a:prstGeom prst="roundRect">
            <a:avLst>
              <a:gd name="adj" fmla="val 9048"/>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7" name="TextBox 56"/>
          <p:cNvSpPr txBox="1"/>
          <p:nvPr/>
        </p:nvSpPr>
        <p:spPr>
          <a:xfrm>
            <a:off x="9996451" y="33477284"/>
            <a:ext cx="8143932" cy="400110"/>
          </a:xfrm>
          <a:prstGeom prst="rect">
            <a:avLst/>
          </a:prstGeom>
          <a:noFill/>
        </p:spPr>
        <p:txBody>
          <a:bodyPr wrap="square" rtlCol="0">
            <a:spAutoFit/>
          </a:bodyPr>
          <a:lstStyle/>
          <a:p>
            <a:r>
              <a:rPr lang="en-GB" sz="2000" b="1" dirty="0" smtClean="0"/>
              <a:t>Figure 2:  An example file (BADC-CSV Format Description Document)</a:t>
            </a:r>
            <a:endParaRPr lang="en-GB" sz="2000" b="1" dirty="0"/>
          </a:p>
        </p:txBody>
      </p:sp>
      <p:sp>
        <p:nvSpPr>
          <p:cNvPr id="78" name="Rounded Rectangle 77"/>
          <p:cNvSpPr/>
          <p:nvPr/>
        </p:nvSpPr>
        <p:spPr>
          <a:xfrm>
            <a:off x="8853443" y="23118774"/>
            <a:ext cx="857256" cy="10787138"/>
          </a:xfrm>
          <a:prstGeom prst="roundRect">
            <a:avLst>
              <a:gd name="adj" fmla="val 12997"/>
            </a:avLst>
          </a:prstGeom>
          <a:solidFill>
            <a:schemeClr val="bg1"/>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1" name="Arc 80"/>
          <p:cNvSpPr/>
          <p:nvPr/>
        </p:nvSpPr>
        <p:spPr>
          <a:xfrm rot="10800000">
            <a:off x="9067757" y="22475832"/>
            <a:ext cx="571504" cy="571504"/>
          </a:xfrm>
          <a:prstGeom prst="arc">
            <a:avLst>
              <a:gd name="adj1" fmla="val 15869924"/>
              <a:gd name="adj2" fmla="val 21576422"/>
            </a:avLst>
          </a:prstGeom>
          <a:noFill/>
          <a:ln w="508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82" name="Arc 81"/>
          <p:cNvSpPr/>
          <p:nvPr/>
        </p:nvSpPr>
        <p:spPr>
          <a:xfrm rot="10800000">
            <a:off x="8996319" y="22404394"/>
            <a:ext cx="642942" cy="714380"/>
          </a:xfrm>
          <a:prstGeom prst="arc">
            <a:avLst>
              <a:gd name="adj1" fmla="val 15869924"/>
              <a:gd name="adj2" fmla="val 21155674"/>
            </a:avLst>
          </a:prstGeom>
          <a:noFill/>
          <a:ln w="952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83" name="Arc 82"/>
          <p:cNvSpPr/>
          <p:nvPr/>
        </p:nvSpPr>
        <p:spPr>
          <a:xfrm rot="10800000">
            <a:off x="8996318" y="22547270"/>
            <a:ext cx="642942" cy="714380"/>
          </a:xfrm>
          <a:prstGeom prst="arc">
            <a:avLst>
              <a:gd name="adj1" fmla="val 15869924"/>
              <a:gd name="adj2" fmla="val 21155674"/>
            </a:avLst>
          </a:prstGeom>
          <a:noFill/>
          <a:ln w="952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grpSp>
        <p:nvGrpSpPr>
          <p:cNvPr id="87" name="Group 86"/>
          <p:cNvGrpSpPr/>
          <p:nvPr/>
        </p:nvGrpSpPr>
        <p:grpSpPr>
          <a:xfrm rot="5400000">
            <a:off x="8924881" y="33834473"/>
            <a:ext cx="642943" cy="785818"/>
            <a:chOff x="9639261" y="26833550"/>
            <a:chExt cx="642943" cy="785818"/>
          </a:xfrm>
        </p:grpSpPr>
        <p:sp>
          <p:nvSpPr>
            <p:cNvPr id="84" name="Arc 83"/>
            <p:cNvSpPr/>
            <p:nvPr/>
          </p:nvSpPr>
          <p:spPr>
            <a:xfrm rot="10800000">
              <a:off x="9710700" y="26904988"/>
              <a:ext cx="571504" cy="571504"/>
            </a:xfrm>
            <a:prstGeom prst="arc">
              <a:avLst>
                <a:gd name="adj1" fmla="val 15869924"/>
                <a:gd name="adj2" fmla="val 21576422"/>
              </a:avLst>
            </a:prstGeom>
            <a:noFill/>
            <a:ln w="508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85" name="Arc 84"/>
            <p:cNvSpPr/>
            <p:nvPr/>
          </p:nvSpPr>
          <p:spPr>
            <a:xfrm rot="10800000">
              <a:off x="9639262" y="26833550"/>
              <a:ext cx="642942" cy="714380"/>
            </a:xfrm>
            <a:prstGeom prst="arc">
              <a:avLst>
                <a:gd name="adj1" fmla="val 15869924"/>
                <a:gd name="adj2" fmla="val 21155674"/>
              </a:avLst>
            </a:prstGeom>
            <a:noFill/>
            <a:ln w="952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86" name="Arc 85"/>
            <p:cNvSpPr/>
            <p:nvPr/>
          </p:nvSpPr>
          <p:spPr>
            <a:xfrm rot="10800000">
              <a:off x="9639261" y="26904988"/>
              <a:ext cx="642942" cy="714380"/>
            </a:xfrm>
            <a:prstGeom prst="arc">
              <a:avLst>
                <a:gd name="adj1" fmla="val 15869924"/>
                <a:gd name="adj2" fmla="val 21155674"/>
              </a:avLst>
            </a:prstGeom>
            <a:noFill/>
            <a:ln w="952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grpSp>
      <p:sp>
        <p:nvSpPr>
          <p:cNvPr id="24" name="TextBox 23"/>
          <p:cNvSpPr txBox="1"/>
          <p:nvPr/>
        </p:nvSpPr>
        <p:spPr>
          <a:xfrm>
            <a:off x="1281015" y="22118642"/>
            <a:ext cx="7358114" cy="12341840"/>
          </a:xfrm>
          <a:prstGeom prst="rect">
            <a:avLst/>
          </a:prstGeom>
          <a:noFill/>
        </p:spPr>
        <p:txBody>
          <a:bodyPr wrap="square" rtlCol="0">
            <a:spAutoFit/>
          </a:bodyPr>
          <a:lstStyle/>
          <a:p>
            <a:pPr algn="just"/>
            <a:r>
              <a:rPr lang="en-GB" sz="3200" b="1" dirty="0" smtClean="0"/>
              <a:t>Structure of the BADC-CSV format</a:t>
            </a:r>
          </a:p>
          <a:p>
            <a:pPr algn="just"/>
            <a:endParaRPr lang="en-GB" sz="2000" b="1" dirty="0" smtClean="0"/>
          </a:p>
          <a:p>
            <a:pPr algn="just"/>
            <a:r>
              <a:rPr lang="en-GB" sz="2000" dirty="0" smtClean="0"/>
              <a:t>The format contains three sections, (as in the example highlighted in </a:t>
            </a:r>
            <a:r>
              <a:rPr lang="en-GB" sz="2000" b="1" dirty="0" smtClean="0"/>
              <a:t>figure 2</a:t>
            </a:r>
            <a:r>
              <a:rPr lang="en-GB" sz="2000" dirty="0" smtClean="0"/>
              <a:t>):</a:t>
            </a:r>
          </a:p>
          <a:p>
            <a:pPr marL="457200" indent="-457200" algn="just">
              <a:buFont typeface="+mj-lt"/>
              <a:buAutoNum type="arabicPeriod"/>
            </a:pPr>
            <a:r>
              <a:rPr lang="en-GB" sz="2000" dirty="0" smtClean="0"/>
              <a:t>File type identifier</a:t>
            </a:r>
          </a:p>
          <a:p>
            <a:pPr marL="457200" indent="-457200" algn="just">
              <a:buFont typeface="+mj-lt"/>
              <a:buAutoNum type="arabicPeriod"/>
            </a:pPr>
            <a:r>
              <a:rPr lang="en-GB" sz="2000" dirty="0" smtClean="0"/>
              <a:t>Metadata section</a:t>
            </a:r>
          </a:p>
          <a:p>
            <a:pPr marL="457200" indent="-457200" algn="just">
              <a:buFont typeface="+mj-lt"/>
              <a:buAutoNum type="arabicPeriod"/>
            </a:pPr>
            <a:r>
              <a:rPr lang="en-GB" sz="2000" dirty="0" smtClean="0"/>
              <a:t>Data</a:t>
            </a:r>
          </a:p>
          <a:p>
            <a:pPr algn="just"/>
            <a:endParaRPr lang="en-GB" sz="2000" dirty="0" smtClean="0"/>
          </a:p>
          <a:p>
            <a:pPr algn="just"/>
            <a:r>
              <a:rPr lang="en-GB" sz="2000" b="1" i="1" dirty="0" smtClean="0"/>
              <a:t>File type identifier</a:t>
            </a:r>
          </a:p>
          <a:p>
            <a:pPr algn="just"/>
            <a:r>
              <a:rPr lang="en-GB" sz="2000" dirty="0" smtClean="0"/>
              <a:t>The first metadata line in the file should be the Conventions line. This aids recognising the file type. This is given as shown below to conform to the CF conventions and is the only metadata field that is capitalised. All others that follow this line are in lower case.</a:t>
            </a:r>
          </a:p>
          <a:p>
            <a:pPr algn="just"/>
            <a:endParaRPr lang="en-GB" sz="2000" dirty="0" smtClean="0"/>
          </a:p>
          <a:p>
            <a:pPr algn="just"/>
            <a:r>
              <a:rPr lang="en-GB" sz="2000" dirty="0" smtClean="0"/>
              <a:t>Conventions,G,BADC</a:t>
            </a:r>
            <a:r>
              <a:rPr lang="en-GB" sz="2000" dirty="0" smtClean="0"/>
              <a:t>-CSV,&lt;BADC-CSV format version number&gt;</a:t>
            </a:r>
          </a:p>
          <a:p>
            <a:pPr algn="just"/>
            <a:endParaRPr lang="en-GB" sz="2000" dirty="0" smtClean="0"/>
          </a:p>
          <a:p>
            <a:pPr algn="just"/>
            <a:r>
              <a:rPr lang="en-GB" sz="2000" b="1" i="1" dirty="0" smtClean="0"/>
              <a:t>Metadata section</a:t>
            </a:r>
          </a:p>
          <a:p>
            <a:pPr algn="just"/>
            <a:r>
              <a:rPr lang="en-GB" sz="2000" dirty="0" smtClean="0"/>
              <a:t>The all metadata entries are of the format:</a:t>
            </a:r>
          </a:p>
          <a:p>
            <a:pPr algn="just"/>
            <a:r>
              <a:rPr lang="en-GB" sz="2000" dirty="0" smtClean="0"/>
              <a:t> </a:t>
            </a:r>
          </a:p>
          <a:p>
            <a:pPr algn="just"/>
            <a:r>
              <a:rPr lang="en-GB" sz="2000" dirty="0" smtClean="0"/>
              <a:t>&lt;label&gt;, &lt;column ref&gt;, [&lt;value&gt;, &lt;value&gt;, …]</a:t>
            </a:r>
          </a:p>
          <a:p>
            <a:pPr algn="just"/>
            <a:endParaRPr lang="en-GB" sz="2000" dirty="0" smtClean="0"/>
          </a:p>
          <a:p>
            <a:pPr algn="just"/>
            <a:r>
              <a:rPr lang="en-GB" sz="2000" dirty="0" smtClean="0"/>
              <a:t>&lt;label&gt; is a metadata tag which may be an item form the list of controlled metadata items or may be one generated by the user. </a:t>
            </a:r>
          </a:p>
          <a:p>
            <a:pPr algn="just"/>
            <a:r>
              <a:rPr lang="en-GB" sz="2000" dirty="0" smtClean="0"/>
              <a:t>&lt;ref&gt; is the column reference to which the metadata applies. “G” indicates that the metadata applies globally. This allows reference to variables and the data as found in NetCDF. </a:t>
            </a:r>
          </a:p>
          <a:p>
            <a:pPr algn="just"/>
            <a:r>
              <a:rPr lang="en-GB" sz="2000" dirty="0" smtClean="0"/>
              <a:t>&lt;value&gt;, … one or more comma separated values associated with the metadata element.  For readability metadata tags can be repeated on subsequent lines. </a:t>
            </a:r>
          </a:p>
          <a:p>
            <a:pPr algn="just"/>
            <a:endParaRPr lang="en-GB" sz="800" b="1" dirty="0" smtClean="0"/>
          </a:p>
          <a:p>
            <a:pPr algn="just"/>
            <a:endParaRPr lang="en-GB" sz="800" b="1" dirty="0" smtClean="0"/>
          </a:p>
          <a:p>
            <a:pPr algn="just"/>
            <a:endParaRPr lang="en-GB" sz="800" b="1" dirty="0" smtClean="0"/>
          </a:p>
          <a:p>
            <a:pPr algn="just"/>
            <a:r>
              <a:rPr lang="en-GB" sz="2000" b="1" i="1" dirty="0" smtClean="0"/>
              <a:t>Data section</a:t>
            </a:r>
          </a:p>
          <a:p>
            <a:pPr algn="just"/>
            <a:r>
              <a:rPr lang="en-GB" sz="2000" dirty="0" smtClean="0"/>
              <a:t>Consists of a record with a single “data” entry,  followed by a line of the column references, the data records and a terminating “end data” entry. The </a:t>
            </a:r>
            <a:r>
              <a:rPr lang="en-GB" sz="2000" dirty="0" smtClean="0"/>
              <a:t>“end data” </a:t>
            </a:r>
            <a:r>
              <a:rPr lang="en-GB" sz="2000" dirty="0" smtClean="0"/>
              <a:t>element permits partial file flagging. </a:t>
            </a:r>
          </a:p>
          <a:p>
            <a:pPr algn="just"/>
            <a:endParaRPr lang="en-GB" sz="2000" dirty="0" smtClean="0"/>
          </a:p>
          <a:p>
            <a:pPr algn="just"/>
            <a:r>
              <a:rPr lang="en-GB" sz="2000" dirty="0" smtClean="0"/>
              <a:t>data</a:t>
            </a:r>
          </a:p>
          <a:p>
            <a:pPr algn="just"/>
            <a:r>
              <a:rPr lang="en-GB" sz="2000" dirty="0" smtClean="0"/>
              <a:t>&lt;column references&gt;</a:t>
            </a:r>
          </a:p>
          <a:p>
            <a:pPr algn="just"/>
            <a:r>
              <a:rPr lang="en-GB" sz="2000" dirty="0" smtClean="0"/>
              <a:t>&lt;data lines&gt;</a:t>
            </a:r>
          </a:p>
          <a:p>
            <a:pPr algn="just"/>
            <a:r>
              <a:rPr lang="en-GB" sz="2000" dirty="0" smtClean="0"/>
              <a:t>end data</a:t>
            </a:r>
          </a:p>
        </p:txBody>
      </p:sp>
      <p:sp>
        <p:nvSpPr>
          <p:cNvPr id="16" name="TextBox 15"/>
          <p:cNvSpPr txBox="1"/>
          <p:nvPr/>
        </p:nvSpPr>
        <p:spPr>
          <a:xfrm>
            <a:off x="11425211" y="24207583"/>
            <a:ext cx="6143668" cy="8884483"/>
          </a:xfrm>
          <a:prstGeom prst="rect">
            <a:avLst/>
          </a:prstGeom>
          <a:noFill/>
        </p:spPr>
        <p:txBody>
          <a:bodyPr wrap="square" rtlCol="0">
            <a:spAutoFit/>
          </a:bodyPr>
          <a:lstStyle/>
          <a:p>
            <a:pPr>
              <a:lnSpc>
                <a:spcPts val="2800"/>
              </a:lnSpc>
            </a:pPr>
            <a:r>
              <a:rPr lang="en-GB" sz="2000" dirty="0" smtClean="0"/>
              <a:t>Conventions,G,BADC-CSV,1</a:t>
            </a:r>
          </a:p>
          <a:p>
            <a:endParaRPr lang="en-GB" sz="400" dirty="0" smtClean="0"/>
          </a:p>
          <a:p>
            <a:endParaRPr lang="en-GB" sz="400" dirty="0" smtClean="0"/>
          </a:p>
          <a:p>
            <a:endParaRPr lang="en-GB" sz="400" dirty="0" smtClean="0"/>
          </a:p>
          <a:p>
            <a:pPr>
              <a:lnSpc>
                <a:spcPts val="2600"/>
              </a:lnSpc>
            </a:pPr>
            <a:r>
              <a:rPr lang="en-GB" sz="2000" dirty="0" smtClean="0"/>
              <a:t>title, G, My data file</a:t>
            </a:r>
          </a:p>
          <a:p>
            <a:pPr>
              <a:lnSpc>
                <a:spcPts val="2600"/>
              </a:lnSpc>
            </a:pPr>
            <a:r>
              <a:rPr lang="it-IT" sz="2000" dirty="0" smtClean="0"/>
              <a:t>creator, G, G Parton, CEDA</a:t>
            </a:r>
          </a:p>
          <a:p>
            <a:pPr>
              <a:lnSpc>
                <a:spcPts val="2600"/>
              </a:lnSpc>
            </a:pPr>
            <a:r>
              <a:rPr lang="en-GB" sz="2000" dirty="0" smtClean="0"/>
              <a:t>contributor, G, Sam Pepler, BADC</a:t>
            </a:r>
          </a:p>
          <a:p>
            <a:pPr>
              <a:lnSpc>
                <a:spcPts val="2600"/>
              </a:lnSpc>
            </a:pPr>
            <a:r>
              <a:rPr lang="nl-NL" sz="2000" dirty="0" smtClean="0"/>
              <a:t>creator, met_temp, S Aylingby, CEDA</a:t>
            </a:r>
          </a:p>
          <a:p>
            <a:pPr>
              <a:lnSpc>
                <a:spcPts val="2600"/>
              </a:lnSpc>
            </a:pPr>
            <a:r>
              <a:rPr lang="en-GB" sz="2000" dirty="0" smtClean="0"/>
              <a:t>variable_name, time, time, days since 2007-03-14</a:t>
            </a:r>
          </a:p>
          <a:p>
            <a:pPr>
              <a:lnSpc>
                <a:spcPts val="2600"/>
              </a:lnSpc>
            </a:pPr>
            <a:r>
              <a:rPr lang="en-GB" sz="2000" dirty="0" smtClean="0"/>
              <a:t>variable_name, temp, air temperature</a:t>
            </a:r>
          </a:p>
          <a:p>
            <a:pPr>
              <a:lnSpc>
                <a:spcPts val="2600"/>
              </a:lnSpc>
            </a:pPr>
            <a:r>
              <a:rPr lang="en-GB" sz="2000" dirty="0" smtClean="0"/>
              <a:t>variable_name, met_temp, met station air temperature</a:t>
            </a:r>
          </a:p>
          <a:p>
            <a:pPr>
              <a:lnSpc>
                <a:spcPts val="2600"/>
              </a:lnSpc>
            </a:pPr>
            <a:r>
              <a:rPr lang="en-GB" sz="2000" dirty="0" smtClean="0"/>
              <a:t>creator, met_temp, </a:t>
            </a:r>
            <a:r>
              <a:rPr lang="en-GB" sz="2000" dirty="0" smtClean="0"/>
              <a:t>unknown,Met</a:t>
            </a:r>
            <a:r>
              <a:rPr lang="en-GB" sz="2000" dirty="0" smtClean="0"/>
              <a:t> Office</a:t>
            </a:r>
          </a:p>
          <a:p>
            <a:pPr>
              <a:lnSpc>
                <a:spcPts val="2600"/>
              </a:lnSpc>
            </a:pPr>
            <a:r>
              <a:rPr lang="en-GB" sz="2000" dirty="0" smtClean="0"/>
              <a:t>comments, met_temp, measured using a thermometer</a:t>
            </a:r>
          </a:p>
          <a:p>
            <a:pPr>
              <a:lnSpc>
                <a:spcPts val="2600"/>
              </a:lnSpc>
            </a:pPr>
            <a:r>
              <a:rPr lang="en-GB" sz="2000" dirty="0" smtClean="0"/>
              <a:t>comments, met_temp, the instrument materials</a:t>
            </a:r>
          </a:p>
          <a:p>
            <a:pPr>
              <a:lnSpc>
                <a:spcPts val="2600"/>
              </a:lnSpc>
            </a:pPr>
            <a:r>
              <a:rPr lang="en-GB" sz="2000" dirty="0" smtClean="0"/>
              <a:t>comments, met_temp, field details the main</a:t>
            </a:r>
          </a:p>
          <a:p>
            <a:pPr>
              <a:lnSpc>
                <a:spcPts val="2600"/>
              </a:lnSpc>
            </a:pPr>
            <a:r>
              <a:rPr lang="en-GB" sz="2000" dirty="0" smtClean="0"/>
              <a:t>comments, met_temp, material of the instrument</a:t>
            </a:r>
          </a:p>
          <a:p>
            <a:pPr>
              <a:lnSpc>
                <a:spcPts val="2600"/>
              </a:lnSpc>
            </a:pPr>
            <a:r>
              <a:rPr lang="en-GB" sz="2000" dirty="0" smtClean="0"/>
              <a:t>comments, met_temp, only</a:t>
            </a:r>
          </a:p>
          <a:p>
            <a:pPr>
              <a:lnSpc>
                <a:spcPts val="2600"/>
              </a:lnSpc>
            </a:pPr>
            <a:r>
              <a:rPr lang="en-GB" sz="2000" dirty="0" smtClean="0"/>
              <a:t>instrument_materials</a:t>
            </a:r>
            <a:r>
              <a:rPr lang="en-GB" sz="2000" dirty="0" smtClean="0"/>
              <a:t>, met_temp, glass and mercury</a:t>
            </a:r>
          </a:p>
          <a:p>
            <a:pPr>
              <a:lnSpc>
                <a:spcPts val="2600"/>
              </a:lnSpc>
            </a:pPr>
            <a:r>
              <a:rPr lang="en-GB" sz="2000" dirty="0" smtClean="0"/>
              <a:t>coordinate_variable,1, X</a:t>
            </a:r>
          </a:p>
          <a:p>
            <a:pPr>
              <a:lnSpc>
                <a:spcPts val="2600"/>
              </a:lnSpc>
            </a:pPr>
            <a:r>
              <a:rPr lang="en-GB" sz="2000" dirty="0" smtClean="0"/>
              <a:t>location_name</a:t>
            </a:r>
            <a:r>
              <a:rPr lang="en-GB" sz="2000" dirty="0" smtClean="0"/>
              <a:t>, G, Rutherford Appleton Lab</a:t>
            </a:r>
          </a:p>
          <a:p>
            <a:endParaRPr lang="en-GB" sz="400" dirty="0" smtClean="0"/>
          </a:p>
          <a:p>
            <a:endParaRPr lang="en-GB" sz="400" dirty="0" smtClean="0"/>
          </a:p>
          <a:p>
            <a:endParaRPr lang="en-GB" sz="400" dirty="0" smtClean="0"/>
          </a:p>
          <a:p>
            <a:endParaRPr lang="en-GB" sz="400" dirty="0" smtClean="0"/>
          </a:p>
          <a:p>
            <a:pPr>
              <a:lnSpc>
                <a:spcPts val="2600"/>
              </a:lnSpc>
            </a:pPr>
            <a:r>
              <a:rPr lang="en-GB" sz="2000" dirty="0" smtClean="0"/>
              <a:t>data</a:t>
            </a:r>
          </a:p>
          <a:p>
            <a:pPr>
              <a:lnSpc>
                <a:spcPts val="2600"/>
              </a:lnSpc>
            </a:pPr>
            <a:r>
              <a:rPr lang="en-GB" sz="2000" dirty="0" smtClean="0"/>
              <a:t>time, temp, met_temp</a:t>
            </a:r>
          </a:p>
          <a:p>
            <a:pPr>
              <a:lnSpc>
                <a:spcPts val="2600"/>
              </a:lnSpc>
            </a:pPr>
            <a:r>
              <a:rPr lang="en-GB" sz="2000" dirty="0" smtClean="0"/>
              <a:t>0.8, 2.4, 2.3</a:t>
            </a:r>
          </a:p>
          <a:p>
            <a:pPr>
              <a:lnSpc>
                <a:spcPts val="2600"/>
              </a:lnSpc>
            </a:pPr>
            <a:r>
              <a:rPr lang="en-GB" sz="2000" dirty="0" smtClean="0"/>
              <a:t>1.1, 3.4, 3.3</a:t>
            </a:r>
          </a:p>
          <a:p>
            <a:pPr>
              <a:lnSpc>
                <a:spcPts val="2600"/>
              </a:lnSpc>
            </a:pPr>
            <a:r>
              <a:rPr lang="en-GB" sz="2000" dirty="0" smtClean="0"/>
              <a:t>2.4, 3.5, 3.3</a:t>
            </a:r>
          </a:p>
          <a:p>
            <a:pPr>
              <a:lnSpc>
                <a:spcPts val="2600"/>
              </a:lnSpc>
            </a:pPr>
            <a:r>
              <a:rPr lang="en-GB" sz="2000" dirty="0" smtClean="0"/>
              <a:t>3.7, 6.7, 6.4</a:t>
            </a:r>
          </a:p>
          <a:p>
            <a:pPr>
              <a:lnSpc>
                <a:spcPts val="2600"/>
              </a:lnSpc>
            </a:pPr>
            <a:r>
              <a:rPr lang="en-GB" sz="2000" dirty="0" smtClean="0"/>
              <a:t>4.9, 5.7, 5.8</a:t>
            </a:r>
          </a:p>
          <a:p>
            <a:pPr>
              <a:lnSpc>
                <a:spcPts val="2600"/>
              </a:lnSpc>
            </a:pPr>
            <a:r>
              <a:rPr lang="en-GB" sz="2000" dirty="0" smtClean="0"/>
              <a:t>end data</a:t>
            </a:r>
          </a:p>
        </p:txBody>
      </p:sp>
      <p:sp>
        <p:nvSpPr>
          <p:cNvPr id="42" name="Rounded Rectangle 41"/>
          <p:cNvSpPr/>
          <p:nvPr/>
        </p:nvSpPr>
        <p:spPr>
          <a:xfrm>
            <a:off x="9853575" y="35548986"/>
            <a:ext cx="9644130" cy="5143536"/>
          </a:xfrm>
          <a:prstGeom prst="roundRect">
            <a:avLst>
              <a:gd name="adj" fmla="val 12997"/>
            </a:avLst>
          </a:prstGeom>
          <a:solidFill>
            <a:schemeClr val="bg1"/>
          </a:solid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4" name="Rounded Rectangle 63"/>
          <p:cNvSpPr/>
          <p:nvPr/>
        </p:nvSpPr>
        <p:spPr>
          <a:xfrm>
            <a:off x="18926201" y="32762904"/>
            <a:ext cx="10858576" cy="9286940"/>
          </a:xfrm>
          <a:prstGeom prst="roundRect">
            <a:avLst>
              <a:gd name="adj" fmla="val 12997"/>
            </a:avLst>
          </a:prstGeom>
          <a:solidFill>
            <a:schemeClr val="bg1"/>
          </a:solid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 name="Picture 2" descr="M:\My Documents\Work Matters\Datasets\MetDB\land_synop_sample_image.png"/>
          <p:cNvPicPr>
            <a:picLocks noChangeAspect="1" noChangeArrowheads="1"/>
          </p:cNvPicPr>
          <p:nvPr/>
        </p:nvPicPr>
        <p:blipFill>
          <a:blip r:embed="rId5" cstate="print"/>
          <a:srcRect l="13113" t="18380" r="15653" b="7931"/>
          <a:stretch>
            <a:fillRect/>
          </a:stretch>
        </p:blipFill>
        <p:spPr bwMode="auto">
          <a:xfrm rot="16200000">
            <a:off x="20841946" y="31704415"/>
            <a:ext cx="7027086" cy="10287072"/>
          </a:xfrm>
          <a:prstGeom prst="rect">
            <a:avLst/>
          </a:prstGeom>
          <a:noFill/>
        </p:spPr>
      </p:pic>
      <p:sp>
        <p:nvSpPr>
          <p:cNvPr id="66" name="TextBox 65"/>
          <p:cNvSpPr txBox="1"/>
          <p:nvPr/>
        </p:nvSpPr>
        <p:spPr>
          <a:xfrm>
            <a:off x="20354961" y="40701157"/>
            <a:ext cx="6858048" cy="777183"/>
          </a:xfrm>
          <a:prstGeom prst="rect">
            <a:avLst/>
          </a:prstGeom>
          <a:noFill/>
        </p:spPr>
        <p:txBody>
          <a:bodyPr wrap="square" rtlCol="0">
            <a:spAutoFit/>
          </a:bodyPr>
          <a:lstStyle/>
          <a:p>
            <a:pPr algn="just"/>
            <a:r>
              <a:rPr lang="en-GB" sz="2000" b="1" dirty="0" smtClean="0"/>
              <a:t>Figure 3: Plot of surface temperatures from SYNOP messages stored at the BADC in the BADC-CSV format</a:t>
            </a:r>
            <a:endParaRPr lang="en-GB" sz="2000" dirty="0"/>
          </a:p>
        </p:txBody>
      </p:sp>
      <p:sp>
        <p:nvSpPr>
          <p:cNvPr id="65" name="TextBox 64"/>
          <p:cNvSpPr txBox="1"/>
          <p:nvPr/>
        </p:nvSpPr>
        <p:spPr>
          <a:xfrm>
            <a:off x="10282203" y="35763300"/>
            <a:ext cx="8072494" cy="5078313"/>
          </a:xfrm>
          <a:prstGeom prst="rect">
            <a:avLst/>
          </a:prstGeom>
          <a:noFill/>
        </p:spPr>
        <p:txBody>
          <a:bodyPr wrap="square" rtlCol="0">
            <a:spAutoFit/>
          </a:bodyPr>
          <a:lstStyle/>
          <a:p>
            <a:pPr algn="just"/>
            <a:r>
              <a:rPr lang="en-GB" sz="2400" b="1" dirty="0" smtClean="0"/>
              <a:t>BADC-CSV file in use.</a:t>
            </a:r>
          </a:p>
          <a:p>
            <a:pPr algn="just"/>
            <a:endParaRPr lang="en-GB" sz="2000" b="1" dirty="0" smtClean="0"/>
          </a:p>
          <a:p>
            <a:pPr algn="just"/>
            <a:r>
              <a:rPr lang="en-GB" sz="2000" dirty="0" smtClean="0"/>
              <a:t>The BADC already stores observational data from the UK Met Office’s </a:t>
            </a:r>
            <a:r>
              <a:rPr lang="en-GB" sz="2000" dirty="0" smtClean="0"/>
              <a:t>MetDB </a:t>
            </a:r>
            <a:r>
              <a:rPr lang="en-GB" sz="2000" dirty="0" smtClean="0"/>
              <a:t>system as BADC-CSV formatted data, including land SYNOP messages.</a:t>
            </a:r>
          </a:p>
          <a:p>
            <a:pPr algn="just"/>
            <a:endParaRPr lang="en-GB" sz="2000" dirty="0" smtClean="0"/>
          </a:p>
          <a:p>
            <a:pPr algn="just"/>
            <a:r>
              <a:rPr lang="en-GB" sz="2000" dirty="0" smtClean="0"/>
              <a:t>The dataset was used to carry out a field-trial for generating an entire dataset in the BADC-CSV format, using commonly available data preparation tools: Excel and Python. The metadata elements were prepared </a:t>
            </a:r>
            <a:r>
              <a:rPr lang="en-GB" sz="2000" dirty="0" smtClean="0"/>
              <a:t>within </a:t>
            </a:r>
            <a:r>
              <a:rPr lang="en-GB" sz="2000" dirty="0" smtClean="0"/>
              <a:t>Excel, while Python scripting handles the incoming ASCII files, sorts the data and outputs as BADC-CSV files.</a:t>
            </a:r>
          </a:p>
          <a:p>
            <a:pPr algn="just"/>
            <a:endParaRPr lang="en-GB" sz="2000" dirty="0" smtClean="0"/>
          </a:p>
          <a:p>
            <a:pPr algn="just"/>
            <a:r>
              <a:rPr lang="en-GB" sz="2000" dirty="0" smtClean="0"/>
              <a:t>To further field-test the dataset sample plots of the data (see </a:t>
            </a:r>
            <a:r>
              <a:rPr lang="en-GB" sz="2000" b="1" dirty="0" smtClean="0"/>
              <a:t>figure 3</a:t>
            </a:r>
            <a:r>
              <a:rPr lang="en-GB" sz="2000" dirty="0" smtClean="0"/>
              <a:t> for an example) were generated using IDL. Publication quality plots were able to be prepared with only a couple of hours, including preparing scripts to read in the BADC-CSV formatted data. </a:t>
            </a:r>
          </a:p>
        </p:txBody>
      </p:sp>
      <p:sp>
        <p:nvSpPr>
          <p:cNvPr id="71" name="Rounded Rectangle 70"/>
          <p:cNvSpPr/>
          <p:nvPr/>
        </p:nvSpPr>
        <p:spPr>
          <a:xfrm>
            <a:off x="18926201" y="32762904"/>
            <a:ext cx="10858576" cy="9286940"/>
          </a:xfrm>
          <a:prstGeom prst="roundRect">
            <a:avLst>
              <a:gd name="adj" fmla="val 12997"/>
            </a:avLst>
          </a:prstGeom>
          <a:no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8" name="Rounded Rectangle 47"/>
          <p:cNvSpPr/>
          <p:nvPr/>
        </p:nvSpPr>
        <p:spPr>
          <a:xfrm>
            <a:off x="18783325" y="35548986"/>
            <a:ext cx="428628" cy="5072098"/>
          </a:xfrm>
          <a:prstGeom prst="roundRect">
            <a:avLst>
              <a:gd name="adj" fmla="val 1769"/>
            </a:avLst>
          </a:prstGeom>
          <a:solidFill>
            <a:schemeClr val="bg1"/>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69" name="Group 68"/>
          <p:cNvGrpSpPr/>
          <p:nvPr/>
        </p:nvGrpSpPr>
        <p:grpSpPr>
          <a:xfrm>
            <a:off x="18354697" y="40549646"/>
            <a:ext cx="785818" cy="928694"/>
            <a:chOff x="17926069" y="40906836"/>
            <a:chExt cx="785818" cy="928694"/>
          </a:xfrm>
        </p:grpSpPr>
        <p:sp>
          <p:nvSpPr>
            <p:cNvPr id="61" name="Arc 60"/>
            <p:cNvSpPr/>
            <p:nvPr/>
          </p:nvSpPr>
          <p:spPr>
            <a:xfrm>
              <a:off x="17926070" y="40991263"/>
              <a:ext cx="785817" cy="844267"/>
            </a:xfrm>
            <a:prstGeom prst="arc">
              <a:avLst>
                <a:gd name="adj1" fmla="val 15869924"/>
                <a:gd name="adj2" fmla="val 21155674"/>
              </a:avLst>
            </a:prstGeom>
            <a:noFill/>
            <a:ln w="952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70" name="Arc 69"/>
            <p:cNvSpPr/>
            <p:nvPr/>
          </p:nvSpPr>
          <p:spPr>
            <a:xfrm>
              <a:off x="17926070" y="40919825"/>
              <a:ext cx="785817" cy="844267"/>
            </a:xfrm>
            <a:prstGeom prst="arc">
              <a:avLst>
                <a:gd name="adj1" fmla="val 15869924"/>
                <a:gd name="adj2" fmla="val 21155674"/>
              </a:avLst>
            </a:prstGeom>
            <a:noFill/>
            <a:ln w="952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73" name="Arc 72"/>
            <p:cNvSpPr/>
            <p:nvPr/>
          </p:nvSpPr>
          <p:spPr>
            <a:xfrm>
              <a:off x="17926069" y="41049712"/>
              <a:ext cx="571504" cy="571504"/>
            </a:xfrm>
            <a:prstGeom prst="arc">
              <a:avLst>
                <a:gd name="adj1" fmla="val 15869924"/>
                <a:gd name="adj2" fmla="val 20695414"/>
              </a:avLst>
            </a:prstGeom>
            <a:noFill/>
            <a:ln w="508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74" name="Arc 73"/>
            <p:cNvSpPr/>
            <p:nvPr/>
          </p:nvSpPr>
          <p:spPr>
            <a:xfrm>
              <a:off x="17926069" y="40978274"/>
              <a:ext cx="642941" cy="714380"/>
            </a:xfrm>
            <a:prstGeom prst="arc">
              <a:avLst>
                <a:gd name="adj1" fmla="val 15869924"/>
                <a:gd name="adj2" fmla="val 20857297"/>
              </a:avLst>
            </a:prstGeom>
            <a:noFill/>
            <a:ln w="952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75" name="Arc 74"/>
            <p:cNvSpPr/>
            <p:nvPr/>
          </p:nvSpPr>
          <p:spPr>
            <a:xfrm>
              <a:off x="17926070" y="40906836"/>
              <a:ext cx="642941" cy="714380"/>
            </a:xfrm>
            <a:prstGeom prst="arc">
              <a:avLst>
                <a:gd name="adj1" fmla="val 15869924"/>
                <a:gd name="adj2" fmla="val 21155674"/>
              </a:avLst>
            </a:prstGeom>
            <a:noFill/>
            <a:ln w="952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grpSp>
      <p:grpSp>
        <p:nvGrpSpPr>
          <p:cNvPr id="43" name="Group 42"/>
          <p:cNvGrpSpPr/>
          <p:nvPr/>
        </p:nvGrpSpPr>
        <p:grpSpPr>
          <a:xfrm rot="16200000">
            <a:off x="18354697" y="34906043"/>
            <a:ext cx="642943" cy="785818"/>
            <a:chOff x="9639261" y="26833550"/>
            <a:chExt cx="642943" cy="785818"/>
          </a:xfrm>
        </p:grpSpPr>
        <p:sp>
          <p:nvSpPr>
            <p:cNvPr id="44" name="Arc 43"/>
            <p:cNvSpPr/>
            <p:nvPr/>
          </p:nvSpPr>
          <p:spPr>
            <a:xfrm rot="10800000">
              <a:off x="9710700" y="26904988"/>
              <a:ext cx="571504" cy="571504"/>
            </a:xfrm>
            <a:prstGeom prst="arc">
              <a:avLst>
                <a:gd name="adj1" fmla="val 15869924"/>
                <a:gd name="adj2" fmla="val 21576422"/>
              </a:avLst>
            </a:prstGeom>
            <a:noFill/>
            <a:ln w="508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45" name="Arc 44"/>
            <p:cNvSpPr/>
            <p:nvPr/>
          </p:nvSpPr>
          <p:spPr>
            <a:xfrm rot="10800000">
              <a:off x="9639262" y="26833550"/>
              <a:ext cx="642942" cy="714380"/>
            </a:xfrm>
            <a:prstGeom prst="arc">
              <a:avLst>
                <a:gd name="adj1" fmla="val 15869924"/>
                <a:gd name="adj2" fmla="val 21155674"/>
              </a:avLst>
            </a:prstGeom>
            <a:noFill/>
            <a:ln w="952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sp>
          <p:nvSpPr>
            <p:cNvPr id="46" name="Arc 45"/>
            <p:cNvSpPr/>
            <p:nvPr/>
          </p:nvSpPr>
          <p:spPr>
            <a:xfrm rot="10800000">
              <a:off x="9639261" y="26904988"/>
              <a:ext cx="642942" cy="714380"/>
            </a:xfrm>
            <a:prstGeom prst="arc">
              <a:avLst>
                <a:gd name="adj1" fmla="val 15869924"/>
                <a:gd name="adj2" fmla="val 21155674"/>
              </a:avLst>
            </a:prstGeom>
            <a:noFill/>
            <a:ln w="952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dirty="0"/>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812</TotalTime>
  <Words>1237</Words>
  <Application>Microsoft Office PowerPoint</Application>
  <PresentationFormat>Custom</PresentationFormat>
  <Paragraphs>148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Authorised User</dc:creator>
  <cp:lastModifiedBy>Authorised User</cp:lastModifiedBy>
  <cp:revision>78</cp:revision>
  <dcterms:created xsi:type="dcterms:W3CDTF">2009-09-17T14:09:18Z</dcterms:created>
  <dcterms:modified xsi:type="dcterms:W3CDTF">2009-10-20T12:59:12Z</dcterms:modified>
</cp:coreProperties>
</file>