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8" r:id="rId1"/>
    <p:sldMasterId id="2147483707" r:id="rId2"/>
  </p:sldMasterIdLst>
  <p:notesMasterIdLst>
    <p:notesMasterId r:id="rId16"/>
  </p:notesMasterIdLst>
  <p:sldIdLst>
    <p:sldId id="313" r:id="rId3"/>
    <p:sldId id="458" r:id="rId4"/>
    <p:sldId id="459" r:id="rId5"/>
    <p:sldId id="460" r:id="rId6"/>
    <p:sldId id="461" r:id="rId7"/>
    <p:sldId id="462" r:id="rId8"/>
    <p:sldId id="463" r:id="rId9"/>
    <p:sldId id="464" r:id="rId10"/>
    <p:sldId id="465" r:id="rId11"/>
    <p:sldId id="466" r:id="rId12"/>
    <p:sldId id="467" r:id="rId13"/>
    <p:sldId id="468" r:id="rId14"/>
    <p:sldId id="469" r:id="rId1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71" roundtripDataSignature="AMtx7mgGCY748nFrzYDMo8+olkvE1fl/w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2F04F8F-D84E-483A-88F2-F3598D069671}">
  <a:tblStyle styleId="{02F04F8F-D84E-483A-88F2-F3598D069671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6E6"/>
          </a:solidFill>
        </a:fill>
      </a:tcStyle>
    </a:wholeTbl>
    <a:band1H>
      <a:tcTxStyle/>
      <a:tcStyle>
        <a:tcBdr/>
        <a:fill>
          <a:solidFill>
            <a:srgbClr val="CACA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CA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C1A4A48D-A480-4FB3-A130-C0A42731031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27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7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71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75" Type="http://schemas.openxmlformats.org/officeDocument/2006/relationships/tableStyles" Target="tableStyles.xml"/><Relationship Id="rId10" Type="http://schemas.openxmlformats.org/officeDocument/2006/relationships/slide" Target="slides/slide8.xml"/><Relationship Id="rId27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5" name="Google Shape;55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slovni diapozitiv" type="title">
  <p:cSld name="TITLE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Google Shape;46;p28" descr="Powerpoint template 2-01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8"/>
          <p:cNvSpPr txBox="1"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8"/>
          <p:cNvSpPr txBox="1">
            <a:spLocks noGrp="1"/>
          </p:cNvSpPr>
          <p:nvPr>
            <p:ph type="subTitle" idx="1"/>
          </p:nvPr>
        </p:nvSpPr>
        <p:spPr>
          <a:xfrm>
            <a:off x="1371600" y="42862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B614BDC-6C7D-7E4D-BB5C-E9F7344810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2658" y="1799245"/>
            <a:ext cx="5109882" cy="3042910"/>
          </a:xfrm>
        </p:spPr>
        <p:txBody>
          <a:bodyPr>
            <a:normAutofit/>
          </a:bodyPr>
          <a:lstStyle>
            <a:lvl1pPr algn="l">
              <a:defRPr sz="4500"/>
            </a:lvl1pPr>
          </a:lstStyle>
          <a:p>
            <a:r>
              <a:rPr lang="nb-NO" err="1"/>
              <a:t>Kaplittelslide</a:t>
            </a:r>
            <a:r>
              <a:rPr lang="nb-NO"/>
              <a:t> over to linjer</a:t>
            </a:r>
          </a:p>
        </p:txBody>
      </p:sp>
      <p:pic>
        <p:nvPicPr>
          <p:cNvPr id="3" name="Picture 7">
            <a:extLst>
              <a:ext uri="{FF2B5EF4-FFF2-40B4-BE49-F238E27FC236}">
                <a16:creationId xmlns:a16="http://schemas.microsoft.com/office/drawing/2014/main" id="{5DEFC89E-ACF4-1448-95A4-153375A34C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85122" y="3537300"/>
            <a:ext cx="3258878" cy="33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79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865C29-4451-ED43-A45C-40EF00D01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FFDD9E2-FDAE-A743-B22B-0C4C66A61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830103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3479ADB-C331-584C-AE7E-7152F4AF9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65986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5E57B96-74B5-CF4B-AF80-C6A00CAAD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411872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910225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7019C3A-C6DE-AA4A-9D55-AC7F29E17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9B9769A-6447-104F-9A35-58017438E1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F743C77-EE05-FC49-8AB4-A7F081826C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938922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2D97705-FF99-A240-B505-9F24371CD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26DF836-EECD-ED49-A770-49DFAAA8B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3F8D435-29CF-9F4F-9108-CFF989E05B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87E2AEC9-0DAC-B74D-A51A-10C3893D36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AEC3D9E5-C23C-5C44-AAF7-AA9C545BC1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4707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956F11A-6DE2-7D41-A049-5BC7F4B9C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421570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501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CD55450-A01F-DA45-A422-7F12DBB39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3BA41EE-0E48-3D4B-A01C-D396669FE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C5064FD-362B-3146-B473-BE0FB6053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8005589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4987F95-10F8-174D-835E-639E648C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49C004D-5D1B-D34A-BE09-E3D384B45D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302C004-B9DD-464D-B40C-C19287A73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094178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e vsebini" type="twoObj">
  <p:cSld name="TWO_OBJECT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64" name="Google Shape;64;p3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65" name="Google Shape;65;p3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imerjava" type="twoTxTwoObj">
  <p:cSld name="TWO_OBJECTS_WITH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1" name="Google Shape;71;p3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72" name="Google Shape;72;p3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3" name="Google Shape;73;p3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74" name="Google Shape;74;p3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3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Naslov in vsebina" type="objTx">
  <p:cSld name="OBJECT_WITH_CAPTION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4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89" name="Google Shape;89;p4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90" name="Google Shape;90;p4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Google Shape;91;p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Google Shape;92;p4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slov in slika" type="picTx">
  <p:cSld name="PICTURE_WITH_CAPTION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4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96" name="Google Shape;96;p43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97" name="Google Shape;97;p4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8" name="Google Shape;98;p4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9" name="Google Shape;99;p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slov in navpično besedilo" type="vertTx">
  <p:cSld name="VERTICAL_TEX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44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" name="Google Shape;104;p4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Google Shape;105;p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vpični naslov in besedilo" type="vertTitleAndTx">
  <p:cSld name="VERTICAL_TITLE_AND_VERTICAL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5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45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" name="Google Shape;109;p4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" name="Google Shape;110;p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Google Shape;111;p4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Glava odseka" type="secHead">
  <p:cSld name="Glava odseka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59" name="Google Shape;59;p3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60" name="Google Shape;60;p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2004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D7AE9A4-1E56-644E-AF0F-3E64F21D2F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2659" y="1122363"/>
            <a:ext cx="6858000" cy="238760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endParaRPr lang="nb-NO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B568562-2038-7549-A3BA-D2A27552EA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2659" y="3602038"/>
            <a:ext cx="6858000" cy="1655762"/>
          </a:xfrm>
        </p:spPr>
        <p:txBody>
          <a:bodyPr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endParaRPr lang="nb-NO"/>
          </a:p>
        </p:txBody>
      </p:sp>
      <p:pic>
        <p:nvPicPr>
          <p:cNvPr id="7" name="Picture 9">
            <a:extLst>
              <a:ext uri="{FF2B5EF4-FFF2-40B4-BE49-F238E27FC236}">
                <a16:creationId xmlns:a16="http://schemas.microsoft.com/office/drawing/2014/main" id="{D50CFA90-8016-174B-940D-20A71100CB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991290" y="3218688"/>
            <a:ext cx="3158499" cy="363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229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27" descr="Powerpoint template 3-02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4" name="Google Shape;44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2" r:id="rId2"/>
    <p:sldLayoutId id="2147483663" r:id="rId3"/>
    <p:sldLayoutId id="2147483666" r:id="rId4"/>
    <p:sldLayoutId id="2147483667" r:id="rId5"/>
    <p:sldLayoutId id="2147483668" r:id="rId6"/>
    <p:sldLayoutId id="2147483669" r:id="rId7"/>
    <p:sldLayoutId id="2147483733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F00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DA827ACC-2FFC-5A47-9806-466DD9F19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8667CA1-20C0-BB4A-8C15-D4F093ECA6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8" name="Bilde 7" descr="Et bilde som inneholder tekst, utklipp&#10;&#10;Automatisk generert beskrivelse">
            <a:extLst>
              <a:ext uri="{FF2B5EF4-FFF2-40B4-BE49-F238E27FC236}">
                <a16:creationId xmlns:a16="http://schemas.microsoft.com/office/drawing/2014/main" id="{8728298E-1EAF-1F4B-BCAD-17112CEF7EF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68833" y="6492875"/>
            <a:ext cx="570233" cy="20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64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bg1"/>
          </a:solidFill>
          <a:latin typeface="Haffer" pitchFamily="2" charset="77"/>
          <a:ea typeface="+mj-ea"/>
          <a:cs typeface="Haffer" pitchFamily="2" charset="77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bg1"/>
          </a:solidFill>
          <a:latin typeface="Haffer" pitchFamily="2" charset="77"/>
          <a:ea typeface="+mn-ea"/>
          <a:cs typeface="Haffer" pitchFamily="2" charset="77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Haffer" pitchFamily="2" charset="77"/>
          <a:ea typeface="+mn-ea"/>
          <a:cs typeface="Haffer" pitchFamily="2" charset="77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bg1"/>
          </a:solidFill>
          <a:latin typeface="Haffer" pitchFamily="2" charset="77"/>
          <a:ea typeface="+mn-ea"/>
          <a:cs typeface="Haffer" pitchFamily="2" charset="77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Haffer" pitchFamily="2" charset="77"/>
          <a:ea typeface="+mn-ea"/>
          <a:cs typeface="Haffer" pitchFamily="2" charset="77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Haffer" pitchFamily="2" charset="77"/>
          <a:ea typeface="+mn-ea"/>
          <a:cs typeface="Haffer" pitchFamily="2" charset="77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micreate.e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14"/>
          <p:cNvSpPr txBox="1">
            <a:spLocks noGrp="1"/>
          </p:cNvSpPr>
          <p:nvPr>
            <p:ph type="subTitle" idx="1"/>
          </p:nvPr>
        </p:nvSpPr>
        <p:spPr>
          <a:xfrm>
            <a:off x="281354" y="4286256"/>
            <a:ext cx="866042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GB" dirty="0">
                <a:solidFill>
                  <a:schemeClr val="tx1"/>
                </a:solidFill>
              </a:rPr>
              <a:t>Challenges in doing research with migrant children</a:t>
            </a:r>
            <a:endParaRPr dirty="0">
              <a:solidFill>
                <a:schemeClr val="tx1"/>
              </a:solidFill>
            </a:endParaRPr>
          </a:p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GB" sz="2400" i="1" dirty="0">
                <a:solidFill>
                  <a:schemeClr val="tx1"/>
                </a:solidFill>
              </a:rPr>
              <a:t>Mateja Sedmak, Science and Research Centre Koper</a:t>
            </a:r>
            <a:endParaRPr sz="2400" dirty="0">
              <a:solidFill>
                <a:schemeClr val="tx1"/>
              </a:solidFill>
            </a:endParaRPr>
          </a:p>
        </p:txBody>
      </p:sp>
      <p:pic>
        <p:nvPicPr>
          <p:cNvPr id="558" name="Google Shape;55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87824" y="6297316"/>
            <a:ext cx="990645" cy="34660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213;p7"/>
          <p:cNvSpPr txBox="1"/>
          <p:nvPr/>
        </p:nvSpPr>
        <p:spPr>
          <a:xfrm>
            <a:off x="4176472" y="5740919"/>
            <a:ext cx="3000000" cy="90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Workshop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Ljubljana, Slovenia  </a:t>
            </a:r>
            <a:endParaRPr kumimoji="0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27 – 28 March 2023</a:t>
            </a:r>
            <a:endParaRPr kumimoji="0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2CE0B17-68FE-A7CF-FFA7-78163A4D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3. </a:t>
            </a:r>
            <a:r>
              <a:rPr lang="en-AU" dirty="0"/>
              <a:t>Methodological issues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8C806B3C-2D55-D975-AFA6-0F03B8ED8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8792" y="1600200"/>
            <a:ext cx="8408708" cy="5257800"/>
          </a:xfrm>
        </p:spPr>
        <p:txBody>
          <a:bodyPr>
            <a:normAutofit fontScale="92500" lnSpcReduction="10000"/>
          </a:bodyPr>
          <a:lstStyle/>
          <a:p>
            <a:r>
              <a:rPr lang="en-A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 methods more appropriate than the others</a:t>
            </a:r>
            <a:r>
              <a:rPr lang="en-AU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(especially true for m</a:t>
            </a:r>
            <a: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igrant children, </a:t>
            </a:r>
            <a:r>
              <a:rPr lang="en-AU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refug</a:t>
            </a:r>
            <a:r>
              <a:rPr lang="sl-S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children, unaccompanied minors, children with special needs etc.)</a:t>
            </a:r>
          </a:p>
          <a:p>
            <a: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 methods are </a:t>
            </a:r>
            <a:r>
              <a:rPr lang="en-A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child-centred</a:t>
            </a:r>
            <a: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  <a:endParaRPr lang="sl-SI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800" indent="0">
              <a:buNone/>
            </a:pPr>
            <a:r>
              <a:rPr lang="sl-SI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en-AU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Participatory observation phase</a:t>
            </a:r>
            <a:r>
              <a:rPr lang="sl-SI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AU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particularly useful: </a:t>
            </a:r>
            <a:r>
              <a:rPr lang="sl-SI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for </a:t>
            </a:r>
            <a:r>
              <a:rPr lang="en-AU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collect</a:t>
            </a:r>
            <a:r>
              <a:rPr lang="sl-SI" sz="18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AU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information, research data &amp; </a:t>
            </a:r>
            <a:r>
              <a:rPr lang="sl-SI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en-AU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establishing the intimacy, familiarity, contact with children</a:t>
            </a:r>
          </a:p>
          <a:p>
            <a:pPr marL="50800" indent="0">
              <a:buNone/>
            </a:pPr>
            <a:r>
              <a:rPr lang="sl-SI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en-AU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base</a:t>
            </a:r>
            <a:r>
              <a:rPr lang="sl-SI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AU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approach</a:t>
            </a:r>
            <a:r>
              <a:rPr lang="sl-SI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AU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especially appropriate method </a:t>
            </a:r>
            <a:r>
              <a:rPr lang="sl-SI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en-AU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express in alternative ways- drawing, making photos, videos, </a:t>
            </a:r>
            <a:r>
              <a:rPr lang="en-AU" sz="18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danc</a:t>
            </a:r>
            <a:r>
              <a:rPr lang="sl-SI" sz="18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AU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using body…. 1) for collecting data &amp; 2) as a starting point for application of other methods</a:t>
            </a:r>
          </a:p>
          <a:p>
            <a:pPr marL="50800" indent="0">
              <a:buNone/>
            </a:pPr>
            <a:r>
              <a:rPr lang="sl-SI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</a:t>
            </a:r>
            <a:r>
              <a:rPr lang="en-AU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A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urvey: </a:t>
            </a:r>
            <a: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language challenges; translate questionnaires in all needed languages!</a:t>
            </a:r>
            <a:r>
              <a:rPr lang="sl-S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Cultural adaptation of items, terminology…</a:t>
            </a:r>
          </a:p>
          <a:p>
            <a:pPr marL="50800" indent="0">
              <a:buNone/>
            </a:pPr>
            <a:r>
              <a:rPr lang="sl-SI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</a:t>
            </a:r>
            <a:r>
              <a:rPr lang="en-A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Interviewing:</a:t>
            </a:r>
            <a: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language challenges, problem for more introvert, traumatized etc. </a:t>
            </a:r>
            <a:r>
              <a:rPr lang="sl-S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AU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hildren</a:t>
            </a:r>
            <a: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using different languages or cultural mediator and/or translator; using less structure</a:t>
            </a:r>
            <a:r>
              <a:rPr lang="sl-S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more narrative interviewing technique as collection of auto</a:t>
            </a:r>
            <a:r>
              <a:rPr lang="en-AU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biographical life stories etc.</a:t>
            </a:r>
            <a: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l-S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hat giv</a:t>
            </a:r>
            <a:r>
              <a:rPr lang="en-AU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children more opportunity to express and talk about the topics that are important for them</a:t>
            </a:r>
            <a:r>
              <a:rPr lang="sl-SI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/to </a:t>
            </a:r>
            <a:r>
              <a:rPr lang="en-AU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capture the „real picture</a:t>
            </a:r>
            <a:r>
              <a:rPr lang="sl-SI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</a:p>
          <a:p>
            <a:pPr marL="50800" indent="0">
              <a:buNone/>
            </a:pPr>
            <a:r>
              <a:rPr lang="sl-S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5) </a:t>
            </a:r>
            <a:r>
              <a:rPr lang="en-A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 Cocreation</a:t>
            </a:r>
            <a:r>
              <a:rPr lang="en-AU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involve children in a form of </a:t>
            </a:r>
            <a:r>
              <a:rPr lang="en-AU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Children Advisory Boards </a:t>
            </a:r>
            <a:r>
              <a:rPr lang="en-AU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or/and as </a:t>
            </a:r>
            <a:r>
              <a:rPr lang="en-AU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co-researchers </a:t>
            </a:r>
            <a:r>
              <a:rPr lang="en-AU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(involved in research design, implementation and interpretations, presentation of results)</a:t>
            </a:r>
            <a:endParaRPr lang="en-A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0800" indent="0">
              <a:buNone/>
            </a:pPr>
            <a:endParaRPr lang="en-A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45332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C1C848B-E59B-48E2-224B-50A8684C3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sl-SI" dirty="0"/>
              <a:t>4. </a:t>
            </a:r>
            <a:r>
              <a:rPr lang="en-AU" dirty="0"/>
              <a:t>Critical reflection – what we learned</a:t>
            </a:r>
            <a:r>
              <a:rPr lang="sl-SI" dirty="0"/>
              <a:t>?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9BF09BAE-A104-8170-83D3-8689167CB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9109" y="1600200"/>
            <a:ext cx="7956223" cy="5121111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lnSpc>
                <a:spcPct val="107000"/>
              </a:lnSpc>
            </a:pPr>
            <a:r>
              <a:rPr lang="en-A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really hard to be child-centred.</a:t>
            </a:r>
          </a:p>
          <a:p>
            <a:pPr marL="0" indent="0">
              <a:lnSpc>
                <a:spcPct val="107000"/>
              </a:lnSpc>
              <a:buNone/>
            </a:pPr>
            <a: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living in an adult centred world. We as adults have power to overrule the children, we have authority as researchers, teachers, politicians…..the  continuous auto-reflexivity is needed </a:t>
            </a:r>
          </a:p>
          <a:p>
            <a:pPr marL="285750" indent="-285750">
              <a:lnSpc>
                <a:spcPct val="107000"/>
              </a:lnSpc>
            </a:pPr>
            <a:r>
              <a:rPr lang="en-AU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 is crucial</a:t>
            </a:r>
          </a:p>
          <a:p>
            <a:pPr marL="285750" indent="-285750">
              <a:lnSpc>
                <a:spcPct val="107000"/>
              </a:lnSpc>
            </a:pPr>
            <a:r>
              <a:rPr lang="en-A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Methods matter</a:t>
            </a:r>
            <a:endParaRPr lang="en-A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 methods are more appropriate than others. Art based approach techniques and participatory observation methods</a:t>
            </a:r>
          </a:p>
          <a:p>
            <a:pPr marL="285750" indent="-285750">
              <a:lnSpc>
                <a:spcPct val="107000"/>
              </a:lnSpc>
            </a:pPr>
            <a:r>
              <a:rPr lang="en-AU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we truly ethical?</a:t>
            </a:r>
          </a:p>
          <a:p>
            <a:pPr marL="0" indent="0">
              <a:lnSpc>
                <a:spcPct val="107000"/>
              </a:lnSpc>
              <a:buNone/>
            </a:pPr>
            <a: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truly voluntary is the participation of children? Are we </a:t>
            </a:r>
            <a:r>
              <a:rPr lang="en-AU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trully</a:t>
            </a:r>
            <a:r>
              <a:rPr lang="en-A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following all ethical standards?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AU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Personal Influence/influence of researcher</a:t>
            </a:r>
          </a:p>
          <a:p>
            <a:pPr marL="50800" indent="0">
              <a:buNone/>
            </a:pPr>
            <a:r>
              <a:rPr lang="en-AU" sz="1800" dirty="0"/>
              <a:t>As researchers/persons we influence the research and results by our personal expectations, feelings, attitudes etc. and by interiorized prevailing discourse on vulnerable (migrant) children – </a:t>
            </a:r>
            <a:r>
              <a:rPr lang="en-AU" sz="1800" b="1" dirty="0"/>
              <a:t>trauma  discourse </a:t>
            </a:r>
            <a:r>
              <a:rPr lang="en-AU" sz="1800" dirty="0"/>
              <a:t>&amp; </a:t>
            </a:r>
            <a:r>
              <a:rPr lang="en-AU" sz="1800" b="1" dirty="0"/>
              <a:t>deficit discourse </a:t>
            </a:r>
            <a:r>
              <a:rPr lang="en-AU" sz="1800" dirty="0"/>
              <a:t>(they have a deficit because do not speak our language, do not know our culture etc.)</a:t>
            </a:r>
          </a:p>
          <a:p>
            <a:r>
              <a:rPr lang="en-AU" sz="1800" b="1" dirty="0" err="1"/>
              <a:t>Monoculturality</a:t>
            </a:r>
            <a:r>
              <a:rPr lang="en-AU" sz="1800" b="1" dirty="0"/>
              <a:t> is still a norm </a:t>
            </a:r>
          </a:p>
          <a:p>
            <a:pPr marL="50800" indent="0">
              <a:buNone/>
            </a:pPr>
            <a:r>
              <a:rPr lang="en-AU" sz="1800" dirty="0"/>
              <a:t>Involvement of cultural mediators, translators &amp; </a:t>
            </a:r>
            <a:r>
              <a:rPr lang="en-AU" sz="1800" b="1" dirty="0"/>
              <a:t>researchers from the same ethnicity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n-AU" sz="18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buNone/>
            </a:pPr>
            <a:endParaRPr lang="en-A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en-AU" sz="18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41975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8E48845-AD72-9651-C19F-9767F4687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CCA909AB-121F-F394-F2E7-24D3AB776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199" y="1600200"/>
            <a:ext cx="8507691" cy="4525963"/>
          </a:xfrm>
        </p:spPr>
        <p:txBody>
          <a:bodyPr>
            <a:normAutofit/>
          </a:bodyPr>
          <a:lstStyle/>
          <a:p>
            <a:r>
              <a:rPr lang="en-AU" sz="1800" b="1" dirty="0">
                <a:latin typeface="Calibri" panose="020F0502020204030204" pitchFamily="34" charset="0"/>
                <a:cs typeface="Calibri" panose="020F0502020204030204" pitchFamily="34" charset="0"/>
              </a:rPr>
              <a:t>General Reflexivity</a:t>
            </a:r>
          </a:p>
          <a:p>
            <a:pPr marL="50800" indent="0">
              <a:buNone/>
            </a:pPr>
            <a:r>
              <a:rPr lang="sl-SI" sz="18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AU" sz="1800" dirty="0" err="1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ituating</a:t>
            </a:r>
            <a:r>
              <a:rPr lang="en-AU" sz="18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ourselves socially and emotionally in relation to respondents is an important element of reflexivity.</a:t>
            </a:r>
            <a:endParaRPr lang="sl-SI" sz="1800" dirty="0">
              <a:solidFill>
                <a:srgbClr val="40404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buNone/>
            </a:pPr>
            <a:r>
              <a:rPr lang="en-AU" sz="18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AU" sz="18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ow our individual position (being female, middle-age/young local or with migrant background, etc.) influences the research process, data collecting process and translating data into theory. </a:t>
            </a:r>
          </a:p>
          <a:p>
            <a:pPr marL="50800" indent="0">
              <a:buNone/>
            </a:pPr>
            <a:r>
              <a:rPr lang="en-AU" sz="18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Also </a:t>
            </a:r>
            <a:r>
              <a:rPr lang="sl-SI" sz="18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en-AU" sz="18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researchers’ emotional responses to respondents shape our interpretations of their accounts. </a:t>
            </a:r>
            <a:endParaRPr lang="sl-SI" sz="1800" dirty="0">
              <a:solidFill>
                <a:srgbClr val="40404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buNone/>
            </a:pPr>
            <a:r>
              <a:rPr lang="sl-SI" sz="18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GB" sz="18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election of methods, data analysis and interpretation are impacted by personal, interpersonal, emotional, institutional, and pragmatic influences. </a:t>
            </a:r>
            <a:endParaRPr lang="sl-SI" sz="1800" dirty="0">
              <a:solidFill>
                <a:srgbClr val="40404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buNone/>
            </a:pPr>
            <a:r>
              <a:rPr lang="en-GB" sz="1800" dirty="0">
                <a:solidFill>
                  <a:srgbClr val="404040"/>
                </a:solidFill>
                <a:effectLst/>
                <a:latin typeface="Aller"/>
                <a:ea typeface="Calibri" panose="020F0502020204030204" pitchFamily="34" charset="0"/>
                <a:cs typeface="Arial" panose="020B0604020202020204" pitchFamily="34" charset="0"/>
              </a:rPr>
              <a:t>In the reflection process of fieldwork with vulnerable groups the influence of </a:t>
            </a:r>
            <a:r>
              <a:rPr lang="en-GB" sz="1800" b="1" i="1" dirty="0">
                <a:solidFill>
                  <a:srgbClr val="404040"/>
                </a:solidFill>
                <a:effectLst/>
                <a:latin typeface="Aller"/>
                <a:ea typeface="Calibri" panose="020F0502020204030204" pitchFamily="34" charset="0"/>
                <a:cs typeface="Arial" panose="020B0604020202020204" pitchFamily="34" charset="0"/>
              </a:rPr>
              <a:t>power differences</a:t>
            </a:r>
            <a:r>
              <a:rPr lang="en-GB" sz="1800" dirty="0">
                <a:solidFill>
                  <a:srgbClr val="404040"/>
                </a:solidFill>
                <a:effectLst/>
                <a:latin typeface="Aller"/>
                <a:ea typeface="Calibri" panose="020F0502020204030204" pitchFamily="34" charset="0"/>
                <a:cs typeface="Arial" panose="020B0604020202020204" pitchFamily="34" charset="0"/>
              </a:rPr>
              <a:t> must be considered</a:t>
            </a:r>
            <a:r>
              <a:rPr lang="sl-SI" sz="1800" dirty="0">
                <a:solidFill>
                  <a:srgbClr val="404040"/>
                </a:solidFill>
                <a:effectLst/>
                <a:latin typeface="Aller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l-SI" sz="1800" dirty="0" err="1">
                <a:solidFill>
                  <a:srgbClr val="404040"/>
                </a:solidFill>
                <a:effectLst/>
                <a:latin typeface="Aller"/>
                <a:ea typeface="Calibri" panose="020F0502020204030204" pitchFamily="34" charset="0"/>
                <a:cs typeface="Arial" panose="020B0604020202020204" pitchFamily="34" charset="0"/>
              </a:rPr>
              <a:t>all</a:t>
            </a:r>
            <a:r>
              <a:rPr lang="sl-SI" sz="1800" dirty="0">
                <a:solidFill>
                  <a:srgbClr val="404040"/>
                </a:solidFill>
                <a:effectLst/>
                <a:latin typeface="Aller"/>
                <a:ea typeface="Calibri" panose="020F0502020204030204" pitchFamily="34" charset="0"/>
                <a:cs typeface="Arial" panose="020B0604020202020204" pitchFamily="34" charset="0"/>
              </a:rPr>
              <a:t> the time</a:t>
            </a:r>
            <a:r>
              <a:rPr lang="en-GB" sz="1800" dirty="0">
                <a:solidFill>
                  <a:srgbClr val="404040"/>
                </a:solidFill>
                <a:effectLst/>
                <a:latin typeface="Aller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82457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270E8E6-36EE-8B96-3EEE-F9FD17AD2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777" y="2889185"/>
            <a:ext cx="7772400" cy="1362075"/>
          </a:xfrm>
        </p:spPr>
        <p:txBody>
          <a:bodyPr/>
          <a:lstStyle/>
          <a:p>
            <a:r>
              <a:rPr lang="en-AU" dirty="0"/>
              <a:t>Discussion &amp; questions</a:t>
            </a:r>
          </a:p>
        </p:txBody>
      </p:sp>
    </p:spTree>
    <p:extLst>
      <p:ext uri="{BB962C8B-B14F-4D97-AF65-F5344CB8AC3E}">
        <p14:creationId xmlns:p14="http://schemas.microsoft.com/office/powerpoint/2010/main" val="978270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4ED0C5-9A56-D3D6-78F7-45183773B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/>
              <a:t>Introduction</a:t>
            </a:r>
            <a:endParaRPr lang="sl-SI" dirty="0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4C91DED8-F8C3-E8A3-AB62-8E4CDD4B2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87186" y="1685041"/>
            <a:ext cx="3926088" cy="4898321"/>
          </a:xfrm>
        </p:spPr>
        <p:txBody>
          <a:bodyPr>
            <a:normAutofit/>
          </a:bodyPr>
          <a:lstStyle/>
          <a:p>
            <a:pPr marL="50800" indent="0" algn="ctr">
              <a:buNone/>
            </a:pPr>
            <a:r>
              <a:rPr lang="en-GB" sz="3200" b="1" dirty="0"/>
              <a:t>AIM</a:t>
            </a:r>
            <a:endParaRPr lang="sl-SI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Challenges in research with (migrant) children</a:t>
            </a:r>
            <a:endParaRPr lang="sl-SI" sz="2000" dirty="0"/>
          </a:p>
          <a:p>
            <a:pPr>
              <a:buFont typeface="Wingdings" panose="05000000000000000000" pitchFamily="2" charset="2"/>
              <a:buChar char="Ø"/>
            </a:pPr>
            <a:endParaRPr lang="sl-SI" dirty="0"/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endParaRPr lang="sl-SI" dirty="0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927910E5-EBE3-31F3-C6B3-D088572443E2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221706" y="1685041"/>
            <a:ext cx="4288408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400" b="1" dirty="0">
                <a:solidFill>
                  <a:schemeClr val="tx1"/>
                </a:solidFill>
              </a:rPr>
              <a:t>1</a:t>
            </a:r>
            <a:r>
              <a:rPr lang="sl-SI" sz="2000" b="1" dirty="0">
                <a:solidFill>
                  <a:schemeClr val="tx1"/>
                </a:solidFill>
              </a:rPr>
              <a:t>. </a:t>
            </a:r>
            <a:r>
              <a:rPr lang="en-US" sz="2000" b="1" dirty="0">
                <a:solidFill>
                  <a:schemeClr val="tx1"/>
                </a:solidFill>
              </a:rPr>
              <a:t>Migrant Children and Communities in a Transforming Europe</a:t>
            </a:r>
            <a:r>
              <a:rPr lang="sl-SI" sz="2000" b="1" dirty="0">
                <a:solidFill>
                  <a:schemeClr val="tx1"/>
                </a:solidFill>
              </a:rPr>
              <a:t> </a:t>
            </a:r>
            <a:r>
              <a:rPr lang="sl-SI" sz="2000" dirty="0">
                <a:solidFill>
                  <a:schemeClr val="tx1"/>
                </a:solidFill>
              </a:rPr>
              <a:t>(2019-2022)</a:t>
            </a:r>
          </a:p>
          <a:p>
            <a:pPr marL="0" indent="0">
              <a:buNone/>
            </a:pPr>
            <a:r>
              <a:rPr lang="sl-SI" sz="12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http://www.micreate.eu</a:t>
            </a:r>
            <a:endParaRPr lang="sl-SI" altLang="en-US" sz="1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l-SI" sz="1200" dirty="0">
                <a:solidFill>
                  <a:schemeClr val="tx1"/>
                </a:solidFill>
              </a:rPr>
              <a:t>Horizont 2020 Research &amp; </a:t>
            </a:r>
            <a:r>
              <a:rPr lang="sl-SI" sz="1200" dirty="0" err="1">
                <a:solidFill>
                  <a:schemeClr val="tx1"/>
                </a:solidFill>
              </a:rPr>
              <a:t>Innovation</a:t>
            </a:r>
            <a:r>
              <a:rPr lang="sl-SI" sz="1200" dirty="0">
                <a:solidFill>
                  <a:schemeClr val="tx1"/>
                </a:solidFill>
              </a:rPr>
              <a:t> </a:t>
            </a:r>
            <a:r>
              <a:rPr lang="sl-SI" sz="1200" dirty="0" err="1">
                <a:solidFill>
                  <a:schemeClr val="tx1"/>
                </a:solidFill>
              </a:rPr>
              <a:t>Action</a:t>
            </a:r>
            <a:r>
              <a:rPr lang="sl-SI" sz="1200" dirty="0">
                <a:solidFill>
                  <a:schemeClr val="tx1"/>
                </a:solidFill>
              </a:rPr>
              <a:t>  </a:t>
            </a:r>
          </a:p>
          <a:p>
            <a:pPr marL="50800" indent="0">
              <a:buNone/>
            </a:pPr>
            <a:endParaRPr lang="sl-SI" sz="2000" b="1" dirty="0"/>
          </a:p>
          <a:p>
            <a:pPr marL="50800" indent="0">
              <a:buNone/>
            </a:pPr>
            <a:r>
              <a:rPr lang="sl-SI" sz="2000" b="1" dirty="0"/>
              <a:t>2</a:t>
            </a:r>
            <a:r>
              <a:rPr lang="en-AU" sz="2000" b="1" dirty="0"/>
              <a:t>. In whose best interest Exploring </a:t>
            </a:r>
            <a:r>
              <a:rPr lang="en-AU" sz="2000" b="1" dirty="0" err="1"/>
              <a:t>Unaccompained</a:t>
            </a:r>
            <a:r>
              <a:rPr lang="en-AU" sz="2000" b="1" dirty="0"/>
              <a:t> Minors‘ Rights through the Lens of Migration and Asylum Processes </a:t>
            </a:r>
            <a:r>
              <a:rPr lang="en-AU" sz="2000" dirty="0"/>
              <a:t>(2014-2015) </a:t>
            </a:r>
          </a:p>
          <a:p>
            <a:pPr marL="50800" indent="0">
              <a:buNone/>
            </a:pPr>
            <a:endParaRPr lang="en-AU" sz="2000" dirty="0"/>
          </a:p>
          <a:p>
            <a:pPr marL="50800" indent="0">
              <a:buNone/>
            </a:pPr>
            <a:r>
              <a:rPr lang="en-AU" sz="2000" dirty="0"/>
              <a:t>3. </a:t>
            </a:r>
            <a:r>
              <a:rPr lang="en-AU" sz="2000" b="1" dirty="0"/>
              <a:t>Children‘s Voices: Exploring Interethnic Violence and Children‘s rights in the School Enviro</a:t>
            </a:r>
            <a:r>
              <a:rPr lang="sl-SI" sz="2000" b="1" dirty="0"/>
              <a:t>n</a:t>
            </a:r>
            <a:r>
              <a:rPr lang="en-AU" sz="2000" b="1" dirty="0" err="1"/>
              <a:t>ment</a:t>
            </a:r>
            <a:r>
              <a:rPr lang="en-AU" sz="2000" b="1" dirty="0"/>
              <a:t> </a:t>
            </a:r>
            <a:r>
              <a:rPr lang="en-AU" sz="2000" dirty="0"/>
              <a:t>(2011-2012) 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A9FFD4E1-0A5F-CBB8-7192-C48E0A50A3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9800" y="2667786"/>
            <a:ext cx="1150570" cy="4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024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1FD8FBB6-44DC-07F9-1163-4041DE485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842" y="-414779"/>
            <a:ext cx="8691513" cy="6853286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AU" sz="2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MiCREATE consortium: </a:t>
            </a:r>
            <a:r>
              <a:rPr lang="en-AU" sz="2800" b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15 academic institutions &amp; NGOs; 12 EU countries and Turkey; </a:t>
            </a:r>
            <a:r>
              <a:rPr lang="sl-SI" sz="2800" b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more </a:t>
            </a:r>
            <a:r>
              <a:rPr lang="sl-SI" sz="2800" b="1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than</a:t>
            </a:r>
            <a:r>
              <a:rPr lang="sl-SI" sz="2800" b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AU" sz="2800" b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70 researchers</a:t>
            </a:r>
            <a:endParaRPr lang="en-AU" sz="280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L="0" indent="0" algn="l">
              <a:buNone/>
            </a:pPr>
            <a:endParaRPr lang="en-AU" sz="1800" b="1" i="0" u="none" strike="noStrike" baseline="0" dirty="0">
              <a:solidFill>
                <a:schemeClr val="tx1"/>
              </a:solidFill>
            </a:endParaRPr>
          </a:p>
          <a:p>
            <a:pPr marL="514350" indent="-285750" algn="l">
              <a:buFont typeface="Arial" panose="020B0604020202020204" pitchFamily="34" charset="0"/>
              <a:buChar char="•"/>
            </a:pPr>
            <a:r>
              <a:rPr lang="en-AU" sz="1600" b="1" i="0" u="none" strike="noStrike" baseline="0" dirty="0" err="1">
                <a:solidFill>
                  <a:schemeClr val="tx1"/>
                </a:solidFill>
              </a:rPr>
              <a:t>Znanstvenoraziskovalno-središče</a:t>
            </a:r>
            <a:r>
              <a:rPr lang="en-AU" sz="1600" b="1" i="0" u="none" strike="noStrike" baseline="0" dirty="0">
                <a:solidFill>
                  <a:schemeClr val="tx1"/>
                </a:solidFill>
              </a:rPr>
              <a:t> Koper, </a:t>
            </a:r>
            <a:r>
              <a:rPr lang="en-AU" sz="1600" b="0" i="1" u="none" strike="noStrike" baseline="0" dirty="0">
                <a:solidFill>
                  <a:schemeClr val="tx1"/>
                </a:solidFill>
              </a:rPr>
              <a:t>Slovenia</a:t>
            </a:r>
          </a:p>
          <a:p>
            <a:pPr marL="514350" indent="-285750" algn="l">
              <a:buFont typeface="Arial" panose="020B0604020202020204" pitchFamily="34" charset="0"/>
              <a:buChar char="•"/>
            </a:pPr>
            <a:r>
              <a:rPr lang="en-AU" sz="1600" b="1" i="0" u="none" strike="noStrike" baseline="0" dirty="0">
                <a:solidFill>
                  <a:schemeClr val="tx1"/>
                </a:solidFill>
              </a:rPr>
              <a:t>Manchester Metropolitan University, </a:t>
            </a:r>
            <a:r>
              <a:rPr lang="en-AU" sz="1600" i="1" dirty="0">
                <a:solidFill>
                  <a:schemeClr val="tx1"/>
                </a:solidFill>
              </a:rPr>
              <a:t>UK</a:t>
            </a:r>
            <a:endParaRPr lang="en-AU" sz="1600" b="0" i="1" u="none" strike="noStrike" baseline="0" dirty="0">
              <a:solidFill>
                <a:schemeClr val="tx1"/>
              </a:solidFill>
            </a:endParaRPr>
          </a:p>
          <a:p>
            <a:pPr marL="514350" indent="-285750" algn="l">
              <a:buFont typeface="Arial" panose="020B0604020202020204" pitchFamily="34" charset="0"/>
              <a:buChar char="•"/>
            </a:pPr>
            <a:r>
              <a:rPr lang="en-AU" sz="1600" b="1" i="0" u="none" strike="noStrike" baseline="0" dirty="0">
                <a:solidFill>
                  <a:schemeClr val="tx1"/>
                </a:solidFill>
              </a:rPr>
              <a:t>Centre national de </a:t>
            </a:r>
            <a:r>
              <a:rPr lang="en-AU" sz="1600" b="1" i="0" u="none" strike="noStrike" baseline="0" dirty="0" err="1">
                <a:solidFill>
                  <a:schemeClr val="tx1"/>
                </a:solidFill>
              </a:rPr>
              <a:t>larecherche</a:t>
            </a:r>
            <a:r>
              <a:rPr lang="en-AU" sz="1600" b="1" i="0" u="none" strike="noStrike" baseline="0" dirty="0">
                <a:solidFill>
                  <a:schemeClr val="tx1"/>
                </a:solidFill>
              </a:rPr>
              <a:t> </a:t>
            </a:r>
            <a:r>
              <a:rPr lang="en-AU" sz="1600" b="1" i="0" u="none" strike="noStrike" baseline="0" dirty="0" err="1">
                <a:solidFill>
                  <a:schemeClr val="tx1"/>
                </a:solidFill>
              </a:rPr>
              <a:t>scientifique</a:t>
            </a:r>
            <a:r>
              <a:rPr lang="en-AU" sz="1600" b="1" i="0" u="none" strike="noStrike" baseline="0" dirty="0">
                <a:solidFill>
                  <a:schemeClr val="tx1"/>
                </a:solidFill>
              </a:rPr>
              <a:t>, </a:t>
            </a:r>
            <a:r>
              <a:rPr lang="en-AU" sz="1600" b="0" i="1" u="none" strike="noStrike" baseline="0" dirty="0">
                <a:solidFill>
                  <a:schemeClr val="tx1"/>
                </a:solidFill>
              </a:rPr>
              <a:t>France</a:t>
            </a:r>
          </a:p>
          <a:p>
            <a:pPr marL="514350" indent="-285750" algn="l">
              <a:buFont typeface="Arial" panose="020B0604020202020204" pitchFamily="34" charset="0"/>
              <a:buChar char="•"/>
            </a:pPr>
            <a:r>
              <a:rPr lang="en-AU" sz="1600" b="1" i="0" u="none" strike="noStrike" baseline="0" dirty="0" err="1">
                <a:solidFill>
                  <a:schemeClr val="tx1"/>
                </a:solidFill>
              </a:rPr>
              <a:t>Mirovni</a:t>
            </a:r>
            <a:r>
              <a:rPr lang="en-AU" sz="1600" b="1" i="0" u="none" strike="noStrike" baseline="0" dirty="0">
                <a:solidFill>
                  <a:schemeClr val="tx1"/>
                </a:solidFill>
              </a:rPr>
              <a:t> </a:t>
            </a:r>
            <a:r>
              <a:rPr lang="en-AU" sz="1600" b="1" i="0" u="none" strike="noStrike" baseline="0" dirty="0" err="1">
                <a:solidFill>
                  <a:schemeClr val="tx1"/>
                </a:solidFill>
              </a:rPr>
              <a:t>inštitut</a:t>
            </a:r>
            <a:r>
              <a:rPr lang="en-AU" sz="1600" b="1" i="0" u="none" strike="noStrike" baseline="0" dirty="0">
                <a:solidFill>
                  <a:schemeClr val="tx1"/>
                </a:solidFill>
              </a:rPr>
              <a:t>, </a:t>
            </a:r>
            <a:r>
              <a:rPr lang="en-AU" sz="1600" b="0" i="1" u="none" strike="noStrike" baseline="0" dirty="0">
                <a:solidFill>
                  <a:schemeClr val="tx1"/>
                </a:solidFill>
              </a:rPr>
              <a:t>Slovenia</a:t>
            </a:r>
          </a:p>
          <a:p>
            <a:pPr marL="514350" indent="-285750" algn="l">
              <a:buFont typeface="Arial" panose="020B0604020202020204" pitchFamily="34" charset="0"/>
              <a:buChar char="•"/>
            </a:pPr>
            <a:r>
              <a:rPr lang="en-AU" sz="1600" b="1" i="0" u="none" strike="noStrike" baseline="0" dirty="0" err="1">
                <a:solidFill>
                  <a:schemeClr val="tx1"/>
                </a:solidFill>
              </a:rPr>
              <a:t>Univerza</a:t>
            </a:r>
            <a:r>
              <a:rPr lang="en-AU" sz="1600" b="1" i="0" u="none" strike="noStrike" baseline="0" dirty="0">
                <a:solidFill>
                  <a:schemeClr val="tx1"/>
                </a:solidFill>
              </a:rPr>
              <a:t> v </a:t>
            </a:r>
            <a:r>
              <a:rPr lang="en-AU" sz="1600" b="1" i="0" u="none" strike="noStrike" baseline="0" dirty="0" err="1">
                <a:solidFill>
                  <a:schemeClr val="tx1"/>
                </a:solidFill>
              </a:rPr>
              <a:t>Ljubljani</a:t>
            </a:r>
            <a:r>
              <a:rPr lang="en-AU" sz="1600" b="1" i="0" u="none" strike="noStrike" baseline="0" dirty="0">
                <a:solidFill>
                  <a:schemeClr val="tx1"/>
                </a:solidFill>
              </a:rPr>
              <a:t>, </a:t>
            </a:r>
            <a:r>
              <a:rPr lang="en-AU" sz="1600" b="0" i="1" u="none" strike="noStrike" baseline="0" dirty="0">
                <a:solidFill>
                  <a:schemeClr val="tx1"/>
                </a:solidFill>
              </a:rPr>
              <a:t>Slovenia</a:t>
            </a:r>
          </a:p>
          <a:p>
            <a:pPr marL="514350" indent="-285750" algn="l">
              <a:buFont typeface="Arial" panose="020B0604020202020204" pitchFamily="34" charset="0"/>
              <a:buChar char="•"/>
            </a:pPr>
            <a:r>
              <a:rPr lang="en-AU" sz="1600" b="1" i="0" u="none" strike="noStrike" baseline="0" dirty="0" err="1">
                <a:solidFill>
                  <a:schemeClr val="tx1"/>
                </a:solidFill>
              </a:rPr>
              <a:t>Syddansk</a:t>
            </a:r>
            <a:r>
              <a:rPr lang="en-AU" sz="1600" b="1" i="0" u="none" strike="noStrike" baseline="0" dirty="0">
                <a:solidFill>
                  <a:schemeClr val="tx1"/>
                </a:solidFill>
              </a:rPr>
              <a:t> </a:t>
            </a:r>
            <a:r>
              <a:rPr lang="en-AU" sz="1600" b="1" i="0" u="none" strike="noStrike" baseline="0" dirty="0" err="1">
                <a:solidFill>
                  <a:schemeClr val="tx1"/>
                </a:solidFill>
              </a:rPr>
              <a:t>Universitet</a:t>
            </a:r>
            <a:r>
              <a:rPr lang="en-AU" sz="1600" b="1" i="0" u="none" strike="noStrike" baseline="0" dirty="0">
                <a:solidFill>
                  <a:schemeClr val="tx1"/>
                </a:solidFill>
              </a:rPr>
              <a:t>, </a:t>
            </a:r>
            <a:r>
              <a:rPr lang="en-AU" sz="1600" b="0" i="1" u="none" strike="noStrike" baseline="0" dirty="0">
                <a:solidFill>
                  <a:schemeClr val="tx1"/>
                </a:solidFill>
              </a:rPr>
              <a:t>Denmark</a:t>
            </a:r>
          </a:p>
          <a:p>
            <a:pPr marL="514350" indent="-285750" algn="l">
              <a:buFont typeface="Arial" panose="020B0604020202020204" pitchFamily="34" charset="0"/>
              <a:buChar char="•"/>
            </a:pPr>
            <a:r>
              <a:rPr lang="en-AU" sz="1600" b="1" i="0" u="none" strike="noStrike" baseline="0" dirty="0" err="1">
                <a:solidFill>
                  <a:schemeClr val="tx1"/>
                </a:solidFill>
              </a:rPr>
              <a:t>Universitat</a:t>
            </a:r>
            <a:r>
              <a:rPr lang="en-AU" sz="1600" b="1" i="0" u="none" strike="noStrike" baseline="0" dirty="0">
                <a:solidFill>
                  <a:schemeClr val="tx1"/>
                </a:solidFill>
              </a:rPr>
              <a:t> de Barcelona, </a:t>
            </a:r>
            <a:r>
              <a:rPr lang="en-AU" sz="1600" i="1" dirty="0">
                <a:solidFill>
                  <a:schemeClr val="tx1"/>
                </a:solidFill>
              </a:rPr>
              <a:t>Spain</a:t>
            </a:r>
            <a:endParaRPr lang="en-AU" sz="1600" b="0" i="1" u="none" strike="noStrike" baseline="0" dirty="0">
              <a:solidFill>
                <a:schemeClr val="tx1"/>
              </a:solidFill>
            </a:endParaRPr>
          </a:p>
          <a:p>
            <a:pPr marL="514350" indent="-285750" algn="l">
              <a:buFont typeface="Arial" panose="020B0604020202020204" pitchFamily="34" charset="0"/>
              <a:buChar char="•"/>
            </a:pPr>
            <a:r>
              <a:rPr lang="en-AU" sz="1600" b="1" i="0" u="none" strike="noStrike" baseline="0" dirty="0">
                <a:solidFill>
                  <a:schemeClr val="tx1"/>
                </a:solidFill>
              </a:rPr>
              <a:t>Hellenic Open University, </a:t>
            </a:r>
            <a:r>
              <a:rPr lang="en-AU" sz="1600" b="0" i="1" u="none" strike="noStrike" baseline="0" dirty="0">
                <a:solidFill>
                  <a:schemeClr val="tx1"/>
                </a:solidFill>
              </a:rPr>
              <a:t>Greece</a:t>
            </a:r>
          </a:p>
          <a:p>
            <a:pPr marL="514350" indent="-285750" algn="l">
              <a:buFont typeface="Arial" panose="020B0604020202020204" pitchFamily="34" charset="0"/>
              <a:buChar char="•"/>
            </a:pPr>
            <a:r>
              <a:rPr lang="en-AU" sz="1600" b="1" i="0" u="none" strike="noStrike" baseline="0" dirty="0" err="1">
                <a:solidFill>
                  <a:schemeClr val="tx1"/>
                </a:solidFill>
              </a:rPr>
              <a:t>Stowarzyszenie</a:t>
            </a:r>
            <a:r>
              <a:rPr lang="en-AU" sz="1600" b="1" i="0" u="none" strike="noStrike" baseline="0" dirty="0">
                <a:solidFill>
                  <a:schemeClr val="tx1"/>
                </a:solidFill>
              </a:rPr>
              <a:t> </a:t>
            </a:r>
            <a:r>
              <a:rPr lang="en-AU" sz="1600" b="1" i="0" u="none" strike="noStrike" baseline="0" dirty="0" err="1">
                <a:solidFill>
                  <a:schemeClr val="tx1"/>
                </a:solidFill>
              </a:rPr>
              <a:t>Interkulturalni</a:t>
            </a:r>
            <a:r>
              <a:rPr lang="en-AU" sz="1600" b="1" i="0" u="none" strike="noStrike" baseline="0" dirty="0">
                <a:solidFill>
                  <a:schemeClr val="tx1"/>
                </a:solidFill>
              </a:rPr>
              <a:t> Pl, </a:t>
            </a:r>
            <a:r>
              <a:rPr lang="en-AU" sz="1600" b="0" i="1" u="none" strike="noStrike" baseline="0" dirty="0">
                <a:solidFill>
                  <a:schemeClr val="tx1"/>
                </a:solidFill>
              </a:rPr>
              <a:t>Poland</a:t>
            </a:r>
          </a:p>
          <a:p>
            <a:pPr marL="514350" indent="-285750" algn="l">
              <a:buFont typeface="Arial" panose="020B0604020202020204" pitchFamily="34" charset="0"/>
              <a:buChar char="•"/>
            </a:pPr>
            <a:r>
              <a:rPr lang="en-AU" sz="1600" b="1" i="0" u="none" strike="noStrike" baseline="0" dirty="0">
                <a:solidFill>
                  <a:schemeClr val="tx1"/>
                </a:solidFill>
              </a:rPr>
              <a:t>Universität Wien, </a:t>
            </a:r>
            <a:r>
              <a:rPr lang="en-AU" sz="1600" b="0" i="1" u="none" strike="noStrike" baseline="0" dirty="0">
                <a:solidFill>
                  <a:schemeClr val="tx1"/>
                </a:solidFill>
              </a:rPr>
              <a:t>Austria</a:t>
            </a:r>
          </a:p>
          <a:p>
            <a:pPr marL="514350" indent="-285750" algn="l">
              <a:buFont typeface="Arial" panose="020B0604020202020204" pitchFamily="34" charset="0"/>
              <a:buChar char="•"/>
            </a:pPr>
            <a:r>
              <a:rPr lang="en-AU" sz="1600" b="1" i="0" u="none" strike="noStrike" baseline="0" dirty="0">
                <a:solidFill>
                  <a:schemeClr val="tx1"/>
                </a:solidFill>
              </a:rPr>
              <a:t>Hope for Children CRC, Policy Centre, </a:t>
            </a:r>
            <a:r>
              <a:rPr lang="en-AU" sz="1600" b="0" i="1" u="none" strike="noStrike" baseline="0" dirty="0">
                <a:solidFill>
                  <a:schemeClr val="tx1"/>
                </a:solidFill>
              </a:rPr>
              <a:t>Cyprus</a:t>
            </a:r>
          </a:p>
          <a:p>
            <a:pPr marL="514350" indent="-285750" algn="l">
              <a:buFont typeface="Arial" panose="020B0604020202020204" pitchFamily="34" charset="0"/>
              <a:buChar char="•"/>
            </a:pPr>
            <a:r>
              <a:rPr lang="en-AU" sz="1600" b="1" i="0" u="none" strike="noStrike" baseline="0" dirty="0">
                <a:solidFill>
                  <a:schemeClr val="tx1"/>
                </a:solidFill>
              </a:rPr>
              <a:t>CESIE, </a:t>
            </a:r>
            <a:r>
              <a:rPr lang="en-AU" sz="1600" b="0" i="1" u="none" strike="noStrike" baseline="0" dirty="0">
                <a:solidFill>
                  <a:schemeClr val="tx1"/>
                </a:solidFill>
              </a:rPr>
              <a:t>Italy</a:t>
            </a:r>
          </a:p>
          <a:p>
            <a:pPr marL="514350" indent="-285750" algn="l">
              <a:buFont typeface="Arial" panose="020B0604020202020204" pitchFamily="34" charset="0"/>
              <a:buChar char="•"/>
            </a:pPr>
            <a:r>
              <a:rPr lang="en-AU" sz="1600" b="1" i="0" u="none" strike="noStrike" baseline="0" dirty="0" err="1">
                <a:solidFill>
                  <a:schemeClr val="tx1"/>
                </a:solidFill>
              </a:rPr>
              <a:t>Udruge</a:t>
            </a:r>
            <a:r>
              <a:rPr lang="en-AU" sz="1600" b="1" i="0" u="none" strike="noStrike" baseline="0" dirty="0">
                <a:solidFill>
                  <a:schemeClr val="tx1"/>
                </a:solidFill>
              </a:rPr>
              <a:t> </a:t>
            </a:r>
            <a:r>
              <a:rPr lang="en-AU" sz="1600" b="1" i="0" u="none" strike="noStrike" baseline="0" dirty="0" err="1">
                <a:solidFill>
                  <a:schemeClr val="tx1"/>
                </a:solidFill>
              </a:rPr>
              <a:t>centar</a:t>
            </a:r>
            <a:r>
              <a:rPr lang="en-AU" sz="1600" b="1" i="0" u="none" strike="noStrike" baseline="0" dirty="0">
                <a:solidFill>
                  <a:schemeClr val="tx1"/>
                </a:solidFill>
              </a:rPr>
              <a:t> za </a:t>
            </a:r>
            <a:r>
              <a:rPr lang="en-AU" sz="1600" b="1" i="0" u="none" strike="noStrike" baseline="0" dirty="0" err="1">
                <a:solidFill>
                  <a:schemeClr val="tx1"/>
                </a:solidFill>
              </a:rPr>
              <a:t>mirovne</a:t>
            </a:r>
            <a:r>
              <a:rPr lang="en-AU" sz="1600" b="1" i="0" u="none" strike="noStrike" baseline="0" dirty="0">
                <a:solidFill>
                  <a:schemeClr val="tx1"/>
                </a:solidFill>
              </a:rPr>
              <a:t> </a:t>
            </a:r>
            <a:r>
              <a:rPr lang="en-AU" sz="1600" b="1" i="0" u="none" strike="noStrike" baseline="0" dirty="0" err="1">
                <a:solidFill>
                  <a:schemeClr val="tx1"/>
                </a:solidFill>
              </a:rPr>
              <a:t>študije</a:t>
            </a:r>
            <a:r>
              <a:rPr lang="en-AU" sz="1600" b="1" i="0" u="none" strike="noStrike" baseline="0" dirty="0">
                <a:solidFill>
                  <a:schemeClr val="tx1"/>
                </a:solidFill>
              </a:rPr>
              <a:t>, </a:t>
            </a:r>
            <a:r>
              <a:rPr lang="en-AU" sz="1600" i="1" dirty="0">
                <a:solidFill>
                  <a:schemeClr val="tx1"/>
                </a:solidFill>
              </a:rPr>
              <a:t>Croatia</a:t>
            </a:r>
            <a:endParaRPr lang="en-AU" sz="1600" b="0" i="1" u="none" strike="noStrike" baseline="0" dirty="0">
              <a:solidFill>
                <a:schemeClr val="tx1"/>
              </a:solidFill>
            </a:endParaRPr>
          </a:p>
          <a:p>
            <a:pPr marL="514350" indent="-285750" algn="l">
              <a:buFont typeface="Arial" panose="020B0604020202020204" pitchFamily="34" charset="0"/>
              <a:buChar char="•"/>
            </a:pPr>
            <a:r>
              <a:rPr lang="en-AU" sz="1600" b="1" i="0" u="none" strike="noStrike" baseline="0" dirty="0">
                <a:solidFill>
                  <a:schemeClr val="tx1"/>
                </a:solidFill>
              </a:rPr>
              <a:t>DYPALL NETWORK: </a:t>
            </a:r>
            <a:r>
              <a:rPr lang="en-AU" sz="1600" b="1" i="0" u="none" strike="noStrike" baseline="0" dirty="0" err="1">
                <a:solidFill>
                  <a:schemeClr val="tx1"/>
                </a:solidFill>
              </a:rPr>
              <a:t>Associação</a:t>
            </a:r>
            <a:r>
              <a:rPr lang="en-AU" sz="1600" b="1" i="0" u="none" strike="noStrike" baseline="0" dirty="0">
                <a:solidFill>
                  <a:schemeClr val="tx1"/>
                </a:solidFill>
              </a:rPr>
              <a:t> para o </a:t>
            </a:r>
            <a:r>
              <a:rPr lang="en-AU" sz="1600" b="1" i="0" u="none" strike="noStrike" baseline="0" dirty="0" err="1">
                <a:solidFill>
                  <a:schemeClr val="tx1"/>
                </a:solidFill>
              </a:rPr>
              <a:t>Desenvolvimento</a:t>
            </a:r>
            <a:r>
              <a:rPr lang="en-AU" sz="1600" b="1" i="0" u="none" strike="noStrike" baseline="0" dirty="0">
                <a:solidFill>
                  <a:schemeClr val="tx1"/>
                </a:solidFill>
              </a:rPr>
              <a:t> da </a:t>
            </a:r>
            <a:r>
              <a:rPr lang="en-AU" sz="1600" b="1" i="0" u="none" strike="noStrike" baseline="0" dirty="0" err="1">
                <a:solidFill>
                  <a:schemeClr val="tx1"/>
                </a:solidFill>
              </a:rPr>
              <a:t>Participação</a:t>
            </a:r>
            <a:r>
              <a:rPr lang="en-AU" sz="1600" b="1" i="0" u="none" strike="noStrike" baseline="0" dirty="0">
                <a:solidFill>
                  <a:schemeClr val="tx1"/>
                </a:solidFill>
              </a:rPr>
              <a:t> </a:t>
            </a:r>
            <a:r>
              <a:rPr lang="en-AU" sz="1600" b="1" i="0" u="none" strike="noStrike" baseline="0" dirty="0" err="1">
                <a:solidFill>
                  <a:schemeClr val="tx1"/>
                </a:solidFill>
              </a:rPr>
              <a:t>Cidadã</a:t>
            </a:r>
            <a:r>
              <a:rPr lang="en-AU" sz="1600" b="1" i="0" u="none" strike="noStrike" baseline="0" dirty="0">
                <a:solidFill>
                  <a:schemeClr val="tx1"/>
                </a:solidFill>
              </a:rPr>
              <a:t>, </a:t>
            </a:r>
            <a:r>
              <a:rPr lang="en-AU" sz="1600" b="0" i="1" u="none" strike="noStrike" baseline="0" dirty="0">
                <a:solidFill>
                  <a:schemeClr val="tx1"/>
                </a:solidFill>
              </a:rPr>
              <a:t>Portugal</a:t>
            </a:r>
          </a:p>
          <a:p>
            <a:pPr marL="514350" indent="-285750" algn="l">
              <a:buFont typeface="Arial" panose="020B0604020202020204" pitchFamily="34" charset="0"/>
              <a:buChar char="•"/>
            </a:pPr>
            <a:r>
              <a:rPr lang="en-AU" sz="1600" b="1" i="0" u="none" strike="noStrike" baseline="0" dirty="0">
                <a:solidFill>
                  <a:schemeClr val="tx1"/>
                </a:solidFill>
              </a:rPr>
              <a:t>Fakulteta za </a:t>
            </a:r>
            <a:r>
              <a:rPr lang="en-AU" sz="1600" b="1" i="0" u="none" strike="noStrike" baseline="0" dirty="0" err="1">
                <a:solidFill>
                  <a:schemeClr val="tx1"/>
                </a:solidFill>
              </a:rPr>
              <a:t>dizajn</a:t>
            </a:r>
            <a:r>
              <a:rPr lang="en-AU" sz="1600" b="1" i="0" u="none" strike="noStrike" baseline="0" dirty="0">
                <a:solidFill>
                  <a:schemeClr val="tx1"/>
                </a:solidFill>
              </a:rPr>
              <a:t>. </a:t>
            </a:r>
            <a:r>
              <a:rPr lang="en-AU" sz="1600" b="0" i="1" u="none" strike="noStrike" baseline="0" dirty="0">
                <a:solidFill>
                  <a:schemeClr val="tx1"/>
                </a:solidFill>
              </a:rPr>
              <a:t>Slovenia</a:t>
            </a:r>
            <a:endParaRPr lang="en-AU" altLang="en-US" sz="1600" dirty="0">
              <a:solidFill>
                <a:schemeClr val="tx1"/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03442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AF0A0A-0170-C938-8C16-044950FE1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MiCREATE </a:t>
            </a:r>
            <a:r>
              <a:rPr lang="sl-SI" dirty="0" err="1"/>
              <a:t>project</a:t>
            </a:r>
            <a:endParaRPr lang="sl-SI" dirty="0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9A0CEF44-CC03-4F3B-6207-26727113B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79157" y="1524237"/>
            <a:ext cx="4038600" cy="4525963"/>
          </a:xfrm>
        </p:spPr>
        <p:txBody>
          <a:bodyPr>
            <a:normAutofit/>
          </a:bodyPr>
          <a:lstStyle/>
          <a:p>
            <a:pPr marL="50800" indent="0">
              <a:buNone/>
            </a:pPr>
            <a:r>
              <a:rPr lang="sl-SI" dirty="0"/>
              <a:t>AIM OF THE MiCREATE PROJECT</a:t>
            </a:r>
          </a:p>
          <a:p>
            <a:pPr marL="50800" indent="0">
              <a:buNone/>
            </a:pPr>
            <a:r>
              <a:rPr lang="sl-SI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romoting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social integration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different groups of 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migrant children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European countries through a 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child-</a:t>
            </a:r>
            <a:r>
              <a:rPr lang="en-US" sz="1800" b="1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centred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approach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migrant integration at the 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educational and policy levels</a:t>
            </a:r>
            <a:r>
              <a:rPr lang="sl-SI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sl-SI" sz="1800" b="1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buNone/>
            </a:pPr>
            <a:endParaRPr lang="sl-SI" dirty="0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B3086C93-4415-D612-4BA4-C5AEE4C15571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226243" y="1788736"/>
            <a:ext cx="4038600" cy="4525963"/>
          </a:xfrm>
        </p:spPr>
        <p:txBody>
          <a:bodyPr>
            <a:normAutofit fontScale="77500" lnSpcReduction="20000"/>
          </a:bodyPr>
          <a:lstStyle/>
          <a:p>
            <a:pPr marL="50800" indent="0">
              <a:buNone/>
            </a:pPr>
            <a:r>
              <a:rPr lang="sl-SI" b="1" dirty="0">
                <a:solidFill>
                  <a:schemeClr val="tx1"/>
                </a:solidFill>
              </a:rPr>
              <a:t>CHILD-CENTRED APPROACH</a:t>
            </a:r>
          </a:p>
          <a:p>
            <a:pPr algn="l"/>
            <a:endParaRPr lang="sl-SI" sz="1800" b="0" i="0" u="none" strike="noStrike" baseline="0" dirty="0">
              <a:solidFill>
                <a:schemeClr val="tx1"/>
              </a:solidFill>
              <a:latin typeface="ITC Giovanni Std Book"/>
            </a:endParaRPr>
          </a:p>
          <a:p>
            <a:r>
              <a:rPr lang="en-AU" sz="2400" dirty="0"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r>
              <a:rPr lang="en-A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 shift the focus from the prevailing adult-centred perspective to children’s experiences and to consider children as </a:t>
            </a:r>
            <a:r>
              <a:rPr lang="en-A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experts of their own lives,</a:t>
            </a:r>
            <a:r>
              <a:rPr lang="en-A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rights holders and meaning makers</a:t>
            </a:r>
            <a:endParaRPr lang="en-A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A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Children as </a:t>
            </a:r>
            <a:r>
              <a:rPr lang="en-AU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relevant social actors </a:t>
            </a:r>
            <a:r>
              <a:rPr lang="en-A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bearers of rights</a:t>
            </a:r>
          </a:p>
          <a:p>
            <a:r>
              <a:rPr lang="en-AU" sz="2400" b="1" i="0" u="none" strike="noStrike" baseline="0" dirty="0">
                <a:solidFill>
                  <a:schemeClr val="tx1"/>
                </a:solidFill>
                <a:latin typeface="ITC Giovanni Std Book"/>
              </a:rPr>
              <a:t>Competent and active </a:t>
            </a:r>
            <a:r>
              <a:rPr lang="en-AU" sz="2400" b="0" i="0" u="none" strike="noStrike" baseline="0" dirty="0">
                <a:solidFill>
                  <a:schemeClr val="tx1"/>
                </a:solidFill>
                <a:latin typeface="ITC Giovanni Std Book"/>
              </a:rPr>
              <a:t>agents of their (social) lives</a:t>
            </a:r>
          </a:p>
          <a:p>
            <a:r>
              <a:rPr lang="en-AU" sz="2400" dirty="0">
                <a:solidFill>
                  <a:schemeClr val="tx1"/>
                </a:solidFill>
                <a:latin typeface="ITC Giovanni Std Book"/>
              </a:rPr>
              <a:t>To consider children </a:t>
            </a:r>
            <a:r>
              <a:rPr lang="en-AU" sz="2400" b="1" dirty="0">
                <a:solidFill>
                  <a:schemeClr val="tx1"/>
                </a:solidFill>
                <a:latin typeface="ITC Giovanni Std Book"/>
              </a:rPr>
              <a:t>voices, opinions and experiences </a:t>
            </a:r>
            <a:r>
              <a:rPr lang="en-AU" sz="2400" dirty="0">
                <a:solidFill>
                  <a:schemeClr val="tx1"/>
                </a:solidFill>
                <a:latin typeface="ITC Giovanni Std Book"/>
              </a:rPr>
              <a:t>(in methodology, research, policy etc.)</a:t>
            </a:r>
            <a:endParaRPr lang="en-AU" sz="2400" dirty="0">
              <a:solidFill>
                <a:schemeClr val="tx1"/>
              </a:solidFill>
            </a:endParaRPr>
          </a:p>
          <a:p>
            <a:pPr marL="5080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83965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3626131-DE53-E2EB-C204-C10DED73B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RESEARCH 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5B146927-883A-C7DB-E6CD-04A738071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841" y="1600200"/>
            <a:ext cx="5458120" cy="5111685"/>
          </a:xfrm>
        </p:spPr>
        <p:txBody>
          <a:bodyPr>
            <a:normAutofit/>
          </a:bodyPr>
          <a:lstStyle/>
          <a:p>
            <a:pPr algn="l"/>
            <a:r>
              <a:rPr lang="sl-SI" sz="1800" dirty="0">
                <a:latin typeface="Aller"/>
              </a:rPr>
              <a:t>R</a:t>
            </a:r>
            <a:r>
              <a:rPr lang="en-US" sz="1800" b="0" i="0" u="none" strike="noStrike" baseline="0" dirty="0" err="1">
                <a:latin typeface="Aller"/>
              </a:rPr>
              <a:t>esearch</a:t>
            </a:r>
            <a:r>
              <a:rPr lang="en-US" sz="1800" b="0" i="0" u="none" strike="noStrike" baseline="0" dirty="0">
                <a:latin typeface="Aller"/>
              </a:rPr>
              <a:t> activities </a:t>
            </a:r>
            <a:r>
              <a:rPr lang="en-US" sz="1800" b="1" i="0" u="none" strike="noStrike" baseline="0" dirty="0">
                <a:latin typeface="Aller"/>
              </a:rPr>
              <a:t>with migrant and local children</a:t>
            </a:r>
            <a:r>
              <a:rPr lang="sl-SI" sz="1800" b="0" i="0" u="none" strike="noStrike" baseline="0" dirty="0">
                <a:latin typeface="Aller"/>
              </a:rPr>
              <a:t> (</a:t>
            </a:r>
            <a:r>
              <a:rPr lang="en-US" sz="1800" b="0" i="0" u="none" strike="noStrike" baseline="0" dirty="0">
                <a:latin typeface="Aller"/>
              </a:rPr>
              <a:t>and with educational staff</a:t>
            </a:r>
            <a:r>
              <a:rPr lang="sl-SI" sz="1800" b="0" i="0" u="none" strike="noStrike" baseline="0" dirty="0">
                <a:latin typeface="Aller"/>
              </a:rPr>
              <a:t>)</a:t>
            </a:r>
            <a:r>
              <a:rPr lang="en-US" sz="1800" b="0" i="0" u="none" strike="noStrike" baseline="0" dirty="0">
                <a:latin typeface="Aller"/>
              </a:rPr>
              <a:t> in </a:t>
            </a:r>
            <a:r>
              <a:rPr lang="en-US" sz="1800" b="1" i="0" u="none" strike="noStrike" baseline="0" dirty="0">
                <a:latin typeface="Aller"/>
              </a:rPr>
              <a:t>schools, camps and</a:t>
            </a:r>
            <a:r>
              <a:rPr lang="sl-SI" sz="1800" b="1" i="0" u="none" strike="noStrike" baseline="0" dirty="0">
                <a:latin typeface="Aller"/>
              </a:rPr>
              <a:t> </a:t>
            </a:r>
            <a:r>
              <a:rPr lang="en-US" sz="1800" b="1" i="0" u="none" strike="noStrike" baseline="0" dirty="0">
                <a:latin typeface="Aller"/>
              </a:rPr>
              <a:t>asylum </a:t>
            </a:r>
            <a:r>
              <a:rPr lang="en-US" sz="1800" b="1" i="0" u="none" strike="noStrike" baseline="0" dirty="0" err="1">
                <a:latin typeface="Aller"/>
              </a:rPr>
              <a:t>centres</a:t>
            </a:r>
            <a:r>
              <a:rPr lang="en-US" sz="1800" b="0" i="0" u="none" strike="noStrike" baseline="0" dirty="0">
                <a:latin typeface="Aller"/>
              </a:rPr>
              <a:t> in </a:t>
            </a:r>
            <a:r>
              <a:rPr lang="en-US" sz="1800" b="1" i="0" u="none" strike="noStrike" baseline="0" dirty="0">
                <a:latin typeface="Aller"/>
              </a:rPr>
              <a:t>10 countries</a:t>
            </a:r>
            <a:r>
              <a:rPr lang="en-US" sz="1800" b="0" i="0" u="none" strike="noStrike" baseline="0" dirty="0">
                <a:latin typeface="Aller"/>
              </a:rPr>
              <a:t>, namely Denmark,</a:t>
            </a:r>
            <a:r>
              <a:rPr lang="sl-SI" sz="1800" b="0" i="0" u="none" strike="noStrike" baseline="0" dirty="0">
                <a:latin typeface="Aller"/>
              </a:rPr>
              <a:t> </a:t>
            </a:r>
            <a:r>
              <a:rPr lang="sl-SI" sz="1800" b="0" i="0" u="none" strike="noStrike" baseline="0" dirty="0" err="1">
                <a:latin typeface="Aller"/>
              </a:rPr>
              <a:t>Spain</a:t>
            </a:r>
            <a:r>
              <a:rPr lang="sl-SI" sz="1800" b="0" i="0" u="none" strike="noStrike" baseline="0" dirty="0">
                <a:latin typeface="Aller"/>
              </a:rPr>
              <a:t>, </a:t>
            </a:r>
            <a:r>
              <a:rPr lang="sl-SI" sz="1800" b="0" i="0" u="none" strike="noStrike" baseline="0" dirty="0" err="1">
                <a:latin typeface="Aller"/>
              </a:rPr>
              <a:t>United</a:t>
            </a:r>
            <a:r>
              <a:rPr lang="sl-SI" sz="1800" b="0" i="0" u="none" strike="noStrike" baseline="0" dirty="0">
                <a:latin typeface="Aller"/>
              </a:rPr>
              <a:t> </a:t>
            </a:r>
            <a:r>
              <a:rPr lang="sl-SI" sz="1800" b="0" i="0" u="none" strike="noStrike" baseline="0" dirty="0" err="1">
                <a:latin typeface="Aller"/>
              </a:rPr>
              <a:t>Kingdom</a:t>
            </a:r>
            <a:r>
              <a:rPr lang="sl-SI" sz="1800" b="0" i="0" u="none" strike="noStrike" baseline="0" dirty="0">
                <a:latin typeface="Aller"/>
              </a:rPr>
              <a:t>, </a:t>
            </a:r>
            <a:r>
              <a:rPr lang="sl-SI" sz="1800" b="0" i="0" u="none" strike="noStrike" baseline="0" dirty="0" err="1">
                <a:latin typeface="Aller"/>
              </a:rPr>
              <a:t>Austria</a:t>
            </a:r>
            <a:r>
              <a:rPr lang="sl-SI" sz="1800" b="0" i="0" u="none" strike="noStrike" baseline="0" dirty="0">
                <a:latin typeface="Aller"/>
              </a:rPr>
              <a:t>, </a:t>
            </a:r>
            <a:r>
              <a:rPr lang="sl-SI" sz="1800" b="0" i="0" u="none" strike="noStrike" baseline="0" dirty="0" err="1">
                <a:latin typeface="Aller"/>
              </a:rPr>
              <a:t>Slovenia</a:t>
            </a:r>
            <a:r>
              <a:rPr lang="sl-SI" sz="1800" b="0" i="0" u="none" strike="noStrike" baseline="0" dirty="0">
                <a:latin typeface="Aller"/>
              </a:rPr>
              <a:t>, Poland, </a:t>
            </a:r>
            <a:r>
              <a:rPr lang="en-US" sz="1800" b="0" i="0" u="none" strike="noStrike" baseline="0" dirty="0">
                <a:latin typeface="Aller"/>
              </a:rPr>
              <a:t>Italy, France, Greece, and Turkey.</a:t>
            </a:r>
            <a:endParaRPr lang="sl-SI" sz="1800" b="0" i="0" u="none" strike="noStrike" baseline="0" dirty="0">
              <a:latin typeface="Aller"/>
            </a:endParaRPr>
          </a:p>
          <a:p>
            <a:pPr algn="l"/>
            <a:r>
              <a:rPr lang="sl-SI" sz="1800" b="0" i="0" u="none" strike="noStrike" baseline="0" dirty="0" err="1">
                <a:latin typeface="Aller"/>
              </a:rPr>
              <a:t>Mixed</a:t>
            </a:r>
            <a:r>
              <a:rPr lang="en-US" sz="1800" b="0" i="0" u="none" strike="noStrike" baseline="0" dirty="0">
                <a:latin typeface="Aller"/>
              </a:rPr>
              <a:t> methodological</a:t>
            </a:r>
            <a:r>
              <a:rPr lang="sl-SI" sz="1800" b="0" i="0" u="none" strike="noStrike" baseline="0" dirty="0">
                <a:latin typeface="Aller"/>
              </a:rPr>
              <a:t> </a:t>
            </a:r>
            <a:r>
              <a:rPr lang="sl-SI" sz="1800" b="0" i="0" u="none" strike="noStrike" baseline="0" dirty="0" err="1">
                <a:latin typeface="Aller"/>
              </a:rPr>
              <a:t>approaches</a:t>
            </a:r>
            <a:r>
              <a:rPr lang="sl-SI" sz="1800" b="0" i="0" u="none" strike="noStrike" baseline="0" dirty="0">
                <a:latin typeface="Aller"/>
              </a:rPr>
              <a:t>: </a:t>
            </a:r>
            <a:r>
              <a:rPr lang="sl-SI" sz="1800" b="1" i="0" u="none" strike="noStrike" baseline="0" dirty="0" err="1">
                <a:latin typeface="Aller"/>
              </a:rPr>
              <a:t>participant</a:t>
            </a:r>
            <a:r>
              <a:rPr lang="sl-SI" sz="1800" b="1" i="0" u="none" strike="noStrike" baseline="0" dirty="0">
                <a:latin typeface="Aller"/>
              </a:rPr>
              <a:t> </a:t>
            </a:r>
            <a:r>
              <a:rPr lang="sl-SI" sz="1800" b="1" i="0" u="none" strike="noStrike" baseline="0" dirty="0" err="1">
                <a:latin typeface="Aller"/>
              </a:rPr>
              <a:t>observation</a:t>
            </a:r>
            <a:r>
              <a:rPr lang="sl-SI" sz="1800" b="1" i="0" u="none" strike="noStrike" baseline="0" dirty="0">
                <a:latin typeface="Aller"/>
              </a:rPr>
              <a:t>, </a:t>
            </a:r>
            <a:r>
              <a:rPr lang="sl-SI" sz="1800" b="1" i="0" u="none" strike="noStrike" baseline="0" dirty="0" err="1">
                <a:latin typeface="Aller"/>
              </a:rPr>
              <a:t>arts-based</a:t>
            </a:r>
            <a:r>
              <a:rPr lang="sl-SI" sz="1800" b="1" dirty="0">
                <a:latin typeface="Aller"/>
              </a:rPr>
              <a:t> </a:t>
            </a:r>
            <a:r>
              <a:rPr lang="en-US" sz="1800" b="1" i="0" u="none" strike="noStrike" baseline="0" dirty="0">
                <a:latin typeface="Aller"/>
              </a:rPr>
              <a:t>methods, collection of autobiographical life</a:t>
            </a:r>
            <a:r>
              <a:rPr lang="sl-SI" sz="1800" b="1" i="0" u="none" strike="noStrike" baseline="0" dirty="0">
                <a:latin typeface="Aller"/>
              </a:rPr>
              <a:t> </a:t>
            </a:r>
            <a:r>
              <a:rPr lang="en-US" sz="1800" b="1" i="0" u="none" strike="noStrike" baseline="0" dirty="0">
                <a:latin typeface="Aller"/>
              </a:rPr>
              <a:t>stories/interviews, focus groups, and surveys.</a:t>
            </a:r>
          </a:p>
          <a:p>
            <a:pPr algn="l"/>
            <a:r>
              <a:rPr lang="en-US" sz="1800" b="0" i="0" u="none" strike="noStrike" baseline="0" dirty="0">
                <a:latin typeface="Aller"/>
              </a:rPr>
              <a:t>More </a:t>
            </a:r>
            <a:r>
              <a:rPr lang="en-US" sz="1800" b="1" i="0" u="none" strike="noStrike" baseline="0" dirty="0">
                <a:latin typeface="Aller"/>
              </a:rPr>
              <a:t>than 6,000 </a:t>
            </a:r>
            <a:r>
              <a:rPr lang="en-US" sz="1800" b="0" i="0" u="none" strike="noStrike" baseline="0" dirty="0">
                <a:latin typeface="Aller"/>
              </a:rPr>
              <a:t>newly arrived and long-term</a:t>
            </a:r>
            <a:r>
              <a:rPr lang="sl-SI" sz="1800" b="0" i="0" u="none" strike="noStrike" baseline="0" dirty="0">
                <a:latin typeface="Aller"/>
              </a:rPr>
              <a:t> </a:t>
            </a:r>
            <a:r>
              <a:rPr lang="en-US" sz="1800" b="0" i="0" u="none" strike="noStrike" baseline="0" dirty="0">
                <a:latin typeface="Aller"/>
              </a:rPr>
              <a:t>migrant children as well as local children were</a:t>
            </a:r>
            <a:r>
              <a:rPr lang="sl-SI" sz="1800" b="0" i="0" u="none" strike="noStrike" baseline="0" dirty="0">
                <a:latin typeface="Aller"/>
              </a:rPr>
              <a:t> </a:t>
            </a:r>
            <a:r>
              <a:rPr lang="en-US" sz="1800" b="0" i="0" u="none" strike="noStrike" baseline="0" dirty="0">
                <a:latin typeface="Aller"/>
              </a:rPr>
              <a:t>included in </a:t>
            </a:r>
            <a:r>
              <a:rPr lang="en-US" sz="1800" b="0" i="0" u="none" strike="noStrike" baseline="0" dirty="0" err="1">
                <a:latin typeface="Aller"/>
              </a:rPr>
              <a:t>MiCREATE’s</a:t>
            </a:r>
            <a:r>
              <a:rPr lang="en-US" sz="1800" b="0" i="0" u="none" strike="noStrike" baseline="0" dirty="0">
                <a:latin typeface="Aller"/>
              </a:rPr>
              <a:t> research activities.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77335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C0FF753-3534-0B05-EAB6-D33F215AD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CHALLENGES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191D7D8F-7F92-9081-E98A-67214F4DA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930138"/>
            <a:ext cx="4491872" cy="4525963"/>
          </a:xfrm>
        </p:spPr>
        <p:txBody>
          <a:bodyPr/>
          <a:lstStyle/>
          <a:p>
            <a:pPr marL="565150" indent="-514350">
              <a:buAutoNum type="arabicPeriod"/>
            </a:pPr>
            <a:r>
              <a:rPr lang="en-AU" dirty="0"/>
              <a:t>Preparation phase</a:t>
            </a:r>
          </a:p>
          <a:p>
            <a:pPr marL="565150" indent="-514350">
              <a:buAutoNum type="arabicPeriod"/>
            </a:pPr>
            <a:r>
              <a:rPr lang="en-AU" dirty="0"/>
              <a:t>Implementation phase</a:t>
            </a:r>
          </a:p>
          <a:p>
            <a:pPr marL="565150" indent="-514350">
              <a:buAutoNum type="arabicPeriod"/>
            </a:pPr>
            <a:r>
              <a:rPr lang="en-AU" dirty="0"/>
              <a:t>Methodological issue</a:t>
            </a:r>
            <a:r>
              <a:rPr lang="sl-SI" dirty="0"/>
              <a:t>s</a:t>
            </a:r>
            <a:endParaRPr lang="en-AU" dirty="0"/>
          </a:p>
          <a:p>
            <a:pPr marL="565150" indent="-514350">
              <a:buFont typeface="Arial"/>
              <a:buAutoNum type="arabicPeriod"/>
            </a:pPr>
            <a:r>
              <a:rPr lang="en-AU" dirty="0"/>
              <a:t>Critical reflection</a:t>
            </a:r>
          </a:p>
          <a:p>
            <a:pPr marL="565150" indent="-514350">
              <a:buAutoNum type="arabicPeriod"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51893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C8931C-CD9E-5FFA-B1AA-61521D925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1. </a:t>
            </a:r>
            <a:r>
              <a:rPr lang="en-AU" dirty="0"/>
              <a:t>Preparation phase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A9DA615C-1B48-D705-DFF4-90EEE6C15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415" y="1647334"/>
            <a:ext cx="4864231" cy="5554744"/>
          </a:xfrm>
        </p:spPr>
        <p:txBody>
          <a:bodyPr>
            <a:noAutofit/>
          </a:bodyPr>
          <a:lstStyle/>
          <a:p>
            <a:pPr marL="50800" indent="0">
              <a:buNone/>
            </a:pPr>
            <a:r>
              <a:rPr lang="sl-SI" sz="16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AU" sz="16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ETHICAL PROTOCOL </a:t>
            </a:r>
            <a:r>
              <a:rPr lang="en-AU" sz="16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(in each country the research was approved by </a:t>
            </a:r>
            <a:r>
              <a:rPr lang="en-AU" sz="16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institutional Ethical commission</a:t>
            </a:r>
            <a:r>
              <a:rPr lang="en-AU" sz="16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en-AU" sz="16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project‘s Ethical border</a:t>
            </a:r>
            <a:r>
              <a:rPr lang="en-AU" sz="16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+ approved by </a:t>
            </a:r>
            <a:r>
              <a:rPr lang="en-AU" sz="16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EC</a:t>
            </a:r>
            <a:r>
              <a:rPr lang="en-AU" sz="16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sl-SI" sz="16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buNone/>
            </a:pPr>
            <a:endParaRPr lang="en-AU" sz="16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" indent="0">
              <a:buNone/>
            </a:pPr>
            <a:r>
              <a:rPr lang="en-AU" sz="16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2. CONTENT OF ETHICAL PROTOCOL</a:t>
            </a:r>
            <a:r>
              <a:rPr lang="en-AU" sz="16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50800" indent="0">
              <a:buNone/>
            </a:pPr>
            <a:r>
              <a:rPr lang="en-AU" sz="1600" dirty="0"/>
              <a:t>a) </a:t>
            </a:r>
            <a:r>
              <a:rPr lang="en-AU" sz="1600" b="1" dirty="0"/>
              <a:t>General ethical principles </a:t>
            </a:r>
            <a:r>
              <a:rPr lang="en-AU" sz="1600" dirty="0"/>
              <a:t>on which the research will be based</a:t>
            </a:r>
          </a:p>
          <a:p>
            <a:pPr marL="50800" indent="0">
              <a:buNone/>
            </a:pPr>
            <a:r>
              <a:rPr lang="en-AU" sz="1600" dirty="0"/>
              <a:t>b) </a:t>
            </a:r>
            <a:r>
              <a:rPr lang="en-AU" sz="1600" b="1" dirty="0"/>
              <a:t>Ethical principles </a:t>
            </a:r>
            <a:r>
              <a:rPr lang="en-AU" sz="1600" dirty="0"/>
              <a:t>related specifically to the research of (migrant) </a:t>
            </a:r>
            <a:r>
              <a:rPr lang="en-AU" sz="1600" b="1" dirty="0"/>
              <a:t>children </a:t>
            </a:r>
            <a:r>
              <a:rPr lang="en-AU" sz="1600" dirty="0"/>
              <a:t>(vulnerable group)</a:t>
            </a:r>
          </a:p>
          <a:p>
            <a:pPr marL="50800" indent="0">
              <a:buNone/>
            </a:pPr>
            <a:r>
              <a:rPr lang="en-AU" sz="1600" dirty="0"/>
              <a:t>c) </a:t>
            </a:r>
            <a:r>
              <a:rPr lang="en-AU" sz="1600" b="1" dirty="0"/>
              <a:t>Informed consent</a:t>
            </a:r>
            <a:r>
              <a:rPr lang="sl-SI" sz="1600" b="1" dirty="0"/>
              <a:t> for </a:t>
            </a:r>
            <a:r>
              <a:rPr lang="sl-SI" sz="1600" b="1" dirty="0" err="1"/>
              <a:t>parents</a:t>
            </a:r>
            <a:r>
              <a:rPr lang="sl-SI" sz="1600" b="1" dirty="0"/>
              <a:t>/</a:t>
            </a:r>
            <a:r>
              <a:rPr lang="sl-SI" sz="1600" b="1" dirty="0" err="1"/>
              <a:t>guardians</a:t>
            </a:r>
            <a:r>
              <a:rPr lang="sl-SI" sz="1600" b="1" dirty="0"/>
              <a:t> &amp; </a:t>
            </a:r>
            <a:r>
              <a:rPr lang="sl-SI" sz="1600" b="1" u="sng" dirty="0" err="1"/>
              <a:t>children</a:t>
            </a:r>
            <a:r>
              <a:rPr lang="en-AU" sz="1600" b="1" u="sng" dirty="0"/>
              <a:t> </a:t>
            </a:r>
            <a:r>
              <a:rPr lang="en-AU" sz="1600" dirty="0"/>
              <a:t>(information letter and informed consent - emphasize </a:t>
            </a:r>
            <a:r>
              <a:rPr lang="en-AU" sz="1600" u="sng" dirty="0"/>
              <a:t>voluntary participation</a:t>
            </a:r>
            <a:r>
              <a:rPr lang="en-AU" sz="1600" dirty="0"/>
              <a:t> and the possibility to </a:t>
            </a:r>
            <a:r>
              <a:rPr lang="en-AU" sz="1600" u="sng" dirty="0"/>
              <a:t>terminate participation at any time </a:t>
            </a:r>
            <a:r>
              <a:rPr lang="en-AU" sz="1600" dirty="0"/>
              <a:t>in the process, information on anonymity, recording, use of data, data storage and sharing etc.)</a:t>
            </a:r>
          </a:p>
          <a:p>
            <a:pPr marL="50800" indent="0">
              <a:buNone/>
            </a:pPr>
            <a:r>
              <a:rPr lang="en-AU" sz="1600" dirty="0">
                <a:latin typeface="Calibri" panose="020F0502020204030204" pitchFamily="34" charset="0"/>
                <a:cs typeface="Calibri" panose="020F0502020204030204" pitchFamily="34" charset="0"/>
              </a:rPr>
              <a:t>d) </a:t>
            </a:r>
            <a:r>
              <a:rPr lang="en-AU" sz="1600" b="1" dirty="0">
                <a:latin typeface="Calibri" panose="020F0502020204030204" pitchFamily="34" charset="0"/>
                <a:cs typeface="Calibri" panose="020F0502020204030204" pitchFamily="34" charset="0"/>
              </a:rPr>
              <a:t>Methodology</a:t>
            </a:r>
            <a:r>
              <a:rPr lang="en-AU" sz="1600" dirty="0">
                <a:latin typeface="Calibri" panose="020F0502020204030204" pitchFamily="34" charset="0"/>
                <a:cs typeface="Calibri" panose="020F0502020204030204" pitchFamily="34" charset="0"/>
              </a:rPr>
              <a:t> (implementation of the research)</a:t>
            </a:r>
          </a:p>
          <a:p>
            <a:pPr marL="50800" indent="0">
              <a:buNone/>
            </a:pPr>
            <a:r>
              <a:rPr lang="en-AU" sz="1600" dirty="0"/>
              <a:t>e) </a:t>
            </a:r>
            <a:r>
              <a:rPr lang="en-AU" sz="1600" b="1" dirty="0"/>
              <a:t>Data protection</a:t>
            </a:r>
            <a:r>
              <a:rPr lang="en-AU" sz="1600" dirty="0"/>
              <a:t> and protection of privacy of participants</a:t>
            </a:r>
            <a:br>
              <a:rPr lang="en-AU" sz="1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AU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AU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AU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657718C3-DA5A-9061-EA1C-12670CCEA380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105400" y="1647334"/>
            <a:ext cx="4038600" cy="4525963"/>
          </a:xfrm>
        </p:spPr>
        <p:txBody>
          <a:bodyPr>
            <a:normAutofit/>
          </a:bodyPr>
          <a:lstStyle/>
          <a:p>
            <a:pPr marL="50800" indent="0">
              <a:buNone/>
            </a:pPr>
            <a:r>
              <a:rPr lang="sl-SI" sz="1600" b="1" dirty="0"/>
              <a:t>3. </a:t>
            </a:r>
            <a:r>
              <a:rPr lang="en-AU" sz="1600" b="1" dirty="0"/>
              <a:t>SPECIFIC CHALLENGE</a:t>
            </a:r>
            <a:r>
              <a:rPr lang="sl-SI" sz="1600" b="1" dirty="0"/>
              <a:t>S</a:t>
            </a:r>
            <a:endParaRPr lang="en-AU" sz="1600" b="1" dirty="0"/>
          </a:p>
          <a:p>
            <a:pPr>
              <a:buFontTx/>
              <a:buChar char="-"/>
            </a:pPr>
            <a:r>
              <a:rPr lang="en-AU" sz="1600" dirty="0"/>
              <a:t>research in several countries at the same time (country specifics)</a:t>
            </a:r>
          </a:p>
          <a:p>
            <a:pPr>
              <a:buFontTx/>
              <a:buChar char="-"/>
            </a:pPr>
            <a:r>
              <a:rPr lang="en-AU" sz="1600" dirty="0"/>
              <a:t>cross-cultural adaptation </a:t>
            </a:r>
          </a:p>
        </p:txBody>
      </p:sp>
    </p:spTree>
    <p:extLst>
      <p:ext uri="{BB962C8B-B14F-4D97-AF65-F5344CB8AC3E}">
        <p14:creationId xmlns:p14="http://schemas.microsoft.com/office/powerpoint/2010/main" val="3782810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3450B4F-4BEA-81B0-51C7-BFA81231F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235310"/>
            <a:ext cx="8898903" cy="1143000"/>
          </a:xfrm>
        </p:spPr>
        <p:txBody>
          <a:bodyPr>
            <a:noAutofit/>
          </a:bodyPr>
          <a:lstStyle/>
          <a:p>
            <a:r>
              <a:rPr lang="sl-SI" sz="3600" dirty="0"/>
              <a:t>1. </a:t>
            </a:r>
            <a:r>
              <a:rPr lang="en-AU" sz="3600" dirty="0"/>
              <a:t>Preparation phase- </a:t>
            </a:r>
            <a:br>
              <a:rPr lang="en-AU" sz="3600" dirty="0"/>
            </a:br>
            <a:r>
              <a:rPr lang="en-AU" sz="3600" b="1" dirty="0"/>
              <a:t>Research Data </a:t>
            </a:r>
            <a:r>
              <a:rPr lang="en-AU" sz="3600" b="1" dirty="0" err="1"/>
              <a:t>Manag</a:t>
            </a:r>
            <a:r>
              <a:rPr lang="sl-SI" sz="3600" b="1" dirty="0" err="1"/>
              <a:t>ement</a:t>
            </a:r>
            <a:r>
              <a:rPr lang="en-AU" sz="3600" b="1" dirty="0"/>
              <a:t> Plan</a:t>
            </a:r>
            <a:endParaRPr lang="sl-SI" sz="3600" dirty="0"/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CE18D032-4DC9-1910-2BC1-16631216E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5225" y="1643430"/>
            <a:ext cx="4038600" cy="4525963"/>
          </a:xfrm>
        </p:spPr>
        <p:txBody>
          <a:bodyPr>
            <a:noAutofit/>
          </a:bodyPr>
          <a:lstStyle/>
          <a:p>
            <a:pPr marL="50800" indent="0">
              <a:buNone/>
            </a:pPr>
            <a:r>
              <a:rPr lang="sl-SI" sz="1800" dirty="0"/>
              <a:t>1</a:t>
            </a:r>
            <a:r>
              <a:rPr lang="sl-SI" sz="1800" b="1" dirty="0"/>
              <a:t>. </a:t>
            </a:r>
            <a:r>
              <a:rPr lang="en-US" sz="1800" b="1" dirty="0"/>
              <a:t>DATA COLLECTION: </a:t>
            </a:r>
            <a:endParaRPr lang="sl-SI" sz="1800" b="1" dirty="0"/>
          </a:p>
          <a:p>
            <a:pPr marL="50800" indent="0">
              <a:buNone/>
            </a:pPr>
            <a:endParaRPr lang="sl-SI" sz="1800" b="1" dirty="0"/>
          </a:p>
          <a:p>
            <a:pPr>
              <a:buFontTx/>
              <a:buChar char="-"/>
            </a:pPr>
            <a:r>
              <a:rPr lang="en-US" sz="1800" dirty="0"/>
              <a:t>purpose of data collection </a:t>
            </a:r>
            <a:endParaRPr lang="sl-SI" sz="1800" dirty="0"/>
          </a:p>
          <a:p>
            <a:pPr>
              <a:buFontTx/>
              <a:buChar char="-"/>
            </a:pPr>
            <a:r>
              <a:rPr lang="en-US" sz="1800" dirty="0"/>
              <a:t>connection of data collection with project objectives</a:t>
            </a:r>
            <a:endParaRPr lang="sl-SI" sz="1800" dirty="0"/>
          </a:p>
          <a:p>
            <a:pPr>
              <a:buFontTx/>
              <a:buChar char="-"/>
            </a:pPr>
            <a:endParaRPr lang="sl-SI" sz="1800" dirty="0"/>
          </a:p>
          <a:p>
            <a:pPr>
              <a:buFontTx/>
              <a:buChar char="-"/>
            </a:pPr>
            <a:endParaRPr lang="sl-SI" sz="1800" dirty="0"/>
          </a:p>
          <a:p>
            <a:pPr>
              <a:buFontTx/>
              <a:buChar char="-"/>
            </a:pPr>
            <a:endParaRPr lang="sl-SI" sz="1800" dirty="0"/>
          </a:p>
          <a:p>
            <a:pPr marL="50800" indent="0">
              <a:buNone/>
            </a:pPr>
            <a:endParaRPr lang="sl-SI" sz="1800" dirty="0"/>
          </a:p>
          <a:p>
            <a:pPr>
              <a:buFontTx/>
              <a:buChar char="-"/>
            </a:pPr>
            <a:endParaRPr lang="sl-SI" sz="1800" dirty="0"/>
          </a:p>
          <a:p>
            <a:pPr>
              <a:buFontTx/>
              <a:buChar char="-"/>
            </a:pPr>
            <a:endParaRPr lang="sl-SI" sz="1800" dirty="0"/>
          </a:p>
          <a:p>
            <a:pPr marL="50800" indent="0">
              <a:buNone/>
            </a:pPr>
            <a:r>
              <a:rPr lang="en-AU" sz="1800" b="1" dirty="0"/>
              <a:t>IMPORTANT!</a:t>
            </a:r>
          </a:p>
          <a:p>
            <a:pPr marL="50800" indent="0">
              <a:buNone/>
            </a:pPr>
            <a:r>
              <a:rPr lang="en-AU" sz="1800" dirty="0"/>
              <a:t>Be in touch with </a:t>
            </a:r>
            <a:r>
              <a:rPr lang="sl-SI" sz="1800" dirty="0"/>
              <a:t>N</a:t>
            </a:r>
            <a:r>
              <a:rPr lang="en-AU" sz="1800" dirty="0" err="1"/>
              <a:t>ational</a:t>
            </a:r>
            <a:r>
              <a:rPr lang="en-AU" sz="1800" dirty="0"/>
              <a:t> </a:t>
            </a:r>
            <a:r>
              <a:rPr lang="sl-SI" sz="1800" dirty="0"/>
              <a:t>data </a:t>
            </a:r>
            <a:r>
              <a:rPr lang="en-AU" sz="1800" dirty="0"/>
              <a:t>archive before beginning of the research 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8B4D5BAB-663D-5BE1-F28A-7B6F8C03D6DF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539007" y="1557778"/>
            <a:ext cx="4326902" cy="5130538"/>
          </a:xfrm>
        </p:spPr>
        <p:txBody>
          <a:bodyPr>
            <a:normAutofit/>
          </a:bodyPr>
          <a:lstStyle/>
          <a:p>
            <a:pPr marL="50800" indent="0">
              <a:buNone/>
            </a:pPr>
            <a:r>
              <a:rPr lang="en-US" sz="1800" dirty="0"/>
              <a:t>2. </a:t>
            </a:r>
            <a:r>
              <a:rPr lang="en-US" sz="1800" b="1" dirty="0"/>
              <a:t>DATA PROCESSING AND STORAGE</a:t>
            </a:r>
            <a:r>
              <a:rPr lang="sl-SI" sz="1800" b="1" dirty="0"/>
              <a:t>:</a:t>
            </a:r>
          </a:p>
          <a:p>
            <a:pPr marL="50800" indent="0">
              <a:buNone/>
            </a:pPr>
            <a:endParaRPr lang="sl-SI" sz="1800" b="1" dirty="0"/>
          </a:p>
          <a:p>
            <a:pPr>
              <a:buFontTx/>
              <a:buChar char="-"/>
            </a:pPr>
            <a:r>
              <a:rPr lang="en-US" sz="1800" dirty="0"/>
              <a:t>type and format of collected data </a:t>
            </a:r>
            <a:endParaRPr lang="sl-SI" sz="1800" dirty="0"/>
          </a:p>
          <a:p>
            <a:pPr>
              <a:buFontTx/>
              <a:buChar char="-"/>
            </a:pPr>
            <a:r>
              <a:rPr lang="en-US" sz="1800" dirty="0"/>
              <a:t>estimated data size - where/how the data will be stored </a:t>
            </a:r>
            <a:endParaRPr lang="sl-SI" sz="1800" dirty="0"/>
          </a:p>
          <a:p>
            <a:pPr>
              <a:buFontTx/>
              <a:buChar char="-"/>
            </a:pPr>
            <a:r>
              <a:rPr lang="en-US" sz="1800" dirty="0"/>
              <a:t>reuse of data (personal data, anonymization) </a:t>
            </a:r>
            <a:endParaRPr lang="sl-SI" sz="1800" dirty="0"/>
          </a:p>
          <a:p>
            <a:pPr>
              <a:buFontTx/>
              <a:buChar char="-"/>
            </a:pPr>
            <a:r>
              <a:rPr lang="en-US" sz="1800" dirty="0"/>
              <a:t>for whom the collected data will be useful, etc.</a:t>
            </a: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3499327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4EB94CC-6B07-2E99-B4EA-61CAF602A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2. </a:t>
            </a:r>
            <a:r>
              <a:rPr lang="en-AU" dirty="0"/>
              <a:t>Implementation phase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6813A001-5D40-09FC-BBA9-5216B51B1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4713" y="1600200"/>
            <a:ext cx="8498264" cy="5257800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AU" sz="4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Before the start/implementation of any research activities: </a:t>
            </a:r>
            <a:r>
              <a:rPr lang="en-AU" sz="4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signed Informed consent</a:t>
            </a:r>
            <a:r>
              <a:rPr lang="en-AU" sz="4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4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children and by parents.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AU" sz="4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Consent letter should be </a:t>
            </a:r>
            <a:r>
              <a:rPr lang="en-AU" sz="4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written in a simple way</a:t>
            </a:r>
            <a:r>
              <a:rPr lang="en-AU" sz="4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ensuring that children </a:t>
            </a:r>
            <a:r>
              <a:rPr lang="en-AU" sz="4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truly understand </a:t>
            </a:r>
            <a:r>
              <a:rPr lang="en-AU" sz="4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content of the consent, the purpose of the research and the consequences of participating.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AU" sz="4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 is crucial </a:t>
            </a:r>
            <a:r>
              <a:rPr lang="en-AU" sz="4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„take your time“. Follow the </a:t>
            </a:r>
            <a:r>
              <a:rPr lang="en-AU" sz="4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rythm</a:t>
            </a:r>
            <a:r>
              <a:rPr lang="en-AU" sz="4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 child</a:t>
            </a:r>
            <a:r>
              <a:rPr lang="en-AU" sz="4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AU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AU" sz="4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Listen carefully</a:t>
            </a:r>
            <a:r>
              <a:rPr lang="en-AU" sz="4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use compassionate and sincere communication, avoid any presumptions, use simple and clear terminology,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AU" sz="4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</a:t>
            </a:r>
            <a:r>
              <a:rPr lang="en-AU" sz="4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child centred approach </a:t>
            </a:r>
            <a:r>
              <a:rPr lang="en-AU" sz="4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the least adult role; consider children's experiences, opinions, feelings  …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AU" sz="4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want to please you and they respond to your reactions</a:t>
            </a:r>
            <a:r>
              <a:rPr lang="en-AU" sz="4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be careful to not encourage such behaviour!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AU" sz="4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AU" sz="4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appropriate methods </a:t>
            </a:r>
            <a:r>
              <a:rPr lang="en-AU" sz="4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</a:t>
            </a:r>
            <a:r>
              <a:rPr lang="en-AU" sz="4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start </a:t>
            </a:r>
            <a:r>
              <a:rPr lang="en-AU" sz="4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certain methodologies and than continue with others (start with participatory observation phase, art based approach before survey or interviews, etc.)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en-AU" sz="4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63661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endefinert utforming">
  <a:themeElements>
    <a:clrScheme name="Egendefinert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D0034"/>
      </a:accent1>
      <a:accent2>
        <a:srgbClr val="6D4BFA"/>
      </a:accent2>
      <a:accent3>
        <a:srgbClr val="B4B0FA"/>
      </a:accent3>
      <a:accent4>
        <a:srgbClr val="F2F1FC"/>
      </a:accent4>
      <a:accent5>
        <a:srgbClr val="0DBB82"/>
      </a:accent5>
      <a:accent6>
        <a:srgbClr val="A2E3BE"/>
      </a:accent6>
      <a:hlink>
        <a:srgbClr val="6D4BFA"/>
      </a:hlink>
      <a:folHlink>
        <a:srgbClr val="FF946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jubljana 23 - Legal grounds.potx" id="{6BC7ACA1-0836-4E9E-80BB-2AFD2ECE46B4}" vid="{C741F164-E962-437F-B920-83D348992EF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1343</Words>
  <Application>Microsoft Office PowerPoint</Application>
  <PresentationFormat>On-screen Show (4:3)</PresentationFormat>
  <Paragraphs>121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Wingdings</vt:lpstr>
      <vt:lpstr>Aller</vt:lpstr>
      <vt:lpstr>Calibri</vt:lpstr>
      <vt:lpstr>Haffer</vt:lpstr>
      <vt:lpstr>ITC Giovanni Std Book</vt:lpstr>
      <vt:lpstr>Arial</vt:lpstr>
      <vt:lpstr>Officeova tema</vt:lpstr>
      <vt:lpstr>Egendefinert utforming</vt:lpstr>
      <vt:lpstr>PowerPoint Presentation</vt:lpstr>
      <vt:lpstr>Introduction</vt:lpstr>
      <vt:lpstr>PowerPoint Presentation</vt:lpstr>
      <vt:lpstr>MiCREATE project</vt:lpstr>
      <vt:lpstr>RESEARCH </vt:lpstr>
      <vt:lpstr>CHALLENGES</vt:lpstr>
      <vt:lpstr>1. Preparation phase</vt:lpstr>
      <vt:lpstr>1. Preparation phase-  Research Data Management Plan</vt:lpstr>
      <vt:lpstr>2. Implementation phase</vt:lpstr>
      <vt:lpstr>3. Methodological issues</vt:lpstr>
      <vt:lpstr>4. Critical reflection – what we learned?</vt:lpstr>
      <vt:lpstr>PowerPoint Presentation</vt:lpstr>
      <vt:lpstr>Discussion &amp;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data management when working with children and youth</dc:title>
  <dc:creator>Ksenija</dc:creator>
  <cp:lastModifiedBy>Vipavc Brvar, Irena</cp:lastModifiedBy>
  <cp:revision>27</cp:revision>
  <cp:lastPrinted>2023-04-03T08:55:00Z</cp:lastPrinted>
  <dcterms:created xsi:type="dcterms:W3CDTF">2021-09-17T11:14:30Z</dcterms:created>
  <dcterms:modified xsi:type="dcterms:W3CDTF">2024-03-04T18:59:33Z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0x01010023A435EBDD9D0F4FB6D9A29AE5A5AC38</vt:lpwstr>
  </property>
</Properties>
</file>