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321" r:id="rId2"/>
    <p:sldId id="313" r:id="rId3"/>
    <p:sldId id="323" r:id="rId4"/>
    <p:sldId id="325" r:id="rId5"/>
    <p:sldId id="324" r:id="rId6"/>
    <p:sldId id="326" r:id="rId7"/>
    <p:sldId id="303" r:id="rId8"/>
    <p:sldId id="309" r:id="rId9"/>
    <p:sldId id="307" r:id="rId10"/>
    <p:sldId id="306" r:id="rId11"/>
    <p:sldId id="310" r:id="rId12"/>
    <p:sldId id="304" r:id="rId13"/>
    <p:sldId id="305" r:id="rId14"/>
    <p:sldId id="311" r:id="rId15"/>
    <p:sldId id="312" r:id="rId16"/>
    <p:sldId id="315" r:id="rId17"/>
    <p:sldId id="316" r:id="rId18"/>
    <p:sldId id="317" r:id="rId19"/>
    <p:sldId id="318" r:id="rId20"/>
    <p:sldId id="319" r:id="rId21"/>
    <p:sldId id="320" r:id="rId22"/>
  </p:sldIdLst>
  <p:sldSz cx="12192000" cy="6858000"/>
  <p:notesSz cx="6797675" cy="9929813"/>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89" autoAdjust="0"/>
    <p:restoredTop sz="80530" autoAdjust="0"/>
  </p:normalViewPr>
  <p:slideViewPr>
    <p:cSldViewPr>
      <p:cViewPr varScale="1">
        <p:scale>
          <a:sx n="66" d="100"/>
          <a:sy n="66" d="100"/>
        </p:scale>
        <p:origin x="940" y="32"/>
      </p:cViewPr>
      <p:guideLst>
        <p:guide orient="horz" pos="2160"/>
        <p:guide pos="288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Kopfzeilenplatzhalter 1"/>
          <p:cNvSpPr>
            <a:spLocks noGrp="1"/>
          </p:cNvSpPr>
          <p:nvPr>
            <p:ph type="hdr" sz="quarter"/>
          </p:nvPr>
        </p:nvSpPr>
        <p:spPr bwMode="auto">
          <a:xfrm>
            <a:off x="0" y="1"/>
            <a:ext cx="2945659" cy="373661"/>
          </a:xfrm>
          <a:prstGeom prst="rect">
            <a:avLst/>
          </a:prstGeom>
        </p:spPr>
        <p:txBody>
          <a:bodyPr vert="horz" lIns="88212" tIns="44106" rIns="88212" bIns="44106" rtlCol="0"/>
          <a:lstStyle>
            <a:lvl1pPr algn="l">
              <a:defRPr sz="1200"/>
            </a:lvl1pPr>
          </a:lstStyle>
          <a:p>
            <a:pPr>
              <a:defRPr/>
            </a:pPr>
            <a:endParaRPr lang="de-DE"/>
          </a:p>
        </p:txBody>
      </p:sp>
      <p:sp>
        <p:nvSpPr>
          <p:cNvPr id="5" name="Datumsplatzhalter 2"/>
          <p:cNvSpPr>
            <a:spLocks noGrp="1"/>
          </p:cNvSpPr>
          <p:nvPr>
            <p:ph type="dt" idx="1"/>
          </p:nvPr>
        </p:nvSpPr>
        <p:spPr bwMode="auto">
          <a:xfrm>
            <a:off x="3850443" y="1"/>
            <a:ext cx="2945659" cy="373661"/>
          </a:xfrm>
          <a:prstGeom prst="rect">
            <a:avLst/>
          </a:prstGeom>
        </p:spPr>
        <p:txBody>
          <a:bodyPr vert="horz" lIns="88212" tIns="44106" rIns="88212" bIns="44106" rtlCol="0"/>
          <a:lstStyle>
            <a:lvl1pPr algn="r">
              <a:defRPr sz="1200"/>
            </a:lvl1pPr>
          </a:lstStyle>
          <a:p>
            <a:pPr>
              <a:defRPr/>
            </a:pPr>
            <a:fld id="{B1359025-3C63-43C4-8B0E-710151024EA7}" type="datetimeFigureOut">
              <a:rPr lang="de-DE"/>
              <a:pPr>
                <a:defRPr/>
              </a:pPr>
              <a:t>16.09.2024</a:t>
            </a:fld>
            <a:endParaRPr lang="de-DE"/>
          </a:p>
        </p:txBody>
      </p:sp>
      <p:sp>
        <p:nvSpPr>
          <p:cNvPr id="6" name="Folienbildplatzhalter 3"/>
          <p:cNvSpPr>
            <a:spLocks noGrp="1" noRot="1" noChangeAspect="1"/>
          </p:cNvSpPr>
          <p:nvPr>
            <p:ph type="sldImg" idx="2"/>
          </p:nvPr>
        </p:nvSpPr>
        <p:spPr bwMode="auto">
          <a:xfrm>
            <a:off x="1166813" y="930275"/>
            <a:ext cx="4465637" cy="2513013"/>
          </a:xfrm>
          <a:prstGeom prst="rect">
            <a:avLst/>
          </a:prstGeom>
          <a:noFill/>
          <a:ln w="12700">
            <a:solidFill>
              <a:prstClr val="black"/>
            </a:solidFill>
          </a:ln>
        </p:spPr>
        <p:txBody>
          <a:bodyPr vert="horz" lIns="88212" tIns="44106" rIns="88212" bIns="44106" rtlCol="0" anchor="ctr"/>
          <a:lstStyle/>
          <a:p>
            <a:pPr>
              <a:defRPr/>
            </a:pPr>
            <a:endParaRPr lang="de-DE"/>
          </a:p>
        </p:txBody>
      </p:sp>
      <p:sp>
        <p:nvSpPr>
          <p:cNvPr id="7" name="Notizenplatzhalter 4"/>
          <p:cNvSpPr>
            <a:spLocks noGrp="1"/>
          </p:cNvSpPr>
          <p:nvPr>
            <p:ph type="body" sz="quarter" idx="3"/>
          </p:nvPr>
        </p:nvSpPr>
        <p:spPr bwMode="auto">
          <a:xfrm>
            <a:off x="679768" y="3584043"/>
            <a:ext cx="5438140" cy="2932398"/>
          </a:xfrm>
          <a:prstGeom prst="rect">
            <a:avLst/>
          </a:prstGeom>
        </p:spPr>
        <p:txBody>
          <a:bodyPr vert="horz" lIns="88212" tIns="44106" rIns="88212" bIns="44106"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8" name="Fußzeilenplatzhalter 5"/>
          <p:cNvSpPr>
            <a:spLocks noGrp="1"/>
          </p:cNvSpPr>
          <p:nvPr>
            <p:ph type="ftr" sz="quarter" idx="4"/>
          </p:nvPr>
        </p:nvSpPr>
        <p:spPr bwMode="auto">
          <a:xfrm>
            <a:off x="0" y="7073700"/>
            <a:ext cx="2945659" cy="373660"/>
          </a:xfrm>
          <a:prstGeom prst="rect">
            <a:avLst/>
          </a:prstGeom>
        </p:spPr>
        <p:txBody>
          <a:bodyPr vert="horz" lIns="88212" tIns="44106" rIns="88212" bIns="44106" rtlCol="0" anchor="b"/>
          <a:lstStyle>
            <a:lvl1pPr algn="l">
              <a:defRPr sz="1200"/>
            </a:lvl1pPr>
          </a:lstStyle>
          <a:p>
            <a:pPr>
              <a:defRPr/>
            </a:pPr>
            <a:endParaRPr lang="de-DE"/>
          </a:p>
        </p:txBody>
      </p:sp>
      <p:sp>
        <p:nvSpPr>
          <p:cNvPr id="9" name="Foliennummernplatzhalter 6"/>
          <p:cNvSpPr>
            <a:spLocks noGrp="1"/>
          </p:cNvSpPr>
          <p:nvPr>
            <p:ph type="sldNum" sz="quarter" idx="5"/>
          </p:nvPr>
        </p:nvSpPr>
        <p:spPr bwMode="auto">
          <a:xfrm>
            <a:off x="3850443" y="7073700"/>
            <a:ext cx="2945659" cy="373660"/>
          </a:xfrm>
          <a:prstGeom prst="rect">
            <a:avLst/>
          </a:prstGeom>
        </p:spPr>
        <p:txBody>
          <a:bodyPr vert="horz" lIns="88212" tIns="44106" rIns="88212" bIns="44106" rtlCol="0" anchor="b"/>
          <a:lstStyle>
            <a:lvl1pPr algn="r">
              <a:defRPr sz="1200"/>
            </a:lvl1pPr>
          </a:lstStyle>
          <a:p>
            <a:pPr>
              <a:defRPr/>
            </a:pPr>
            <a:fld id="{D750CF58-F8AE-4306-91E6-E5B4FBFABC01}" type="slidenum">
              <a:rPr/>
              <a:pPr>
                <a:defRPr/>
              </a:pPr>
              <a:t>‹Nr.›</a:t>
            </a:fld>
            <a:endParaRPr lang="de-DE"/>
          </a:p>
        </p:txBody>
      </p:sp>
    </p:spTree>
    <p:extLst>
      <p:ext uri="{BB962C8B-B14F-4D97-AF65-F5344CB8AC3E}">
        <p14:creationId xmlns:p14="http://schemas.microsoft.com/office/powerpoint/2010/main" val="4096372509"/>
      </p:ext>
    </p:extLst>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elfolie">
    <p:spTree>
      <p:nvGrpSpPr>
        <p:cNvPr id="1" name=""/>
        <p:cNvGrpSpPr/>
        <p:nvPr/>
      </p:nvGrpSpPr>
      <p:grpSpPr bwMode="auto">
        <a:xfrm>
          <a:off x="0" y="0"/>
          <a:ext cx="0" cy="0"/>
          <a:chOff x="0" y="0"/>
          <a:chExt cx="0" cy="0"/>
        </a:xfrm>
      </p:grpSpPr>
      <p:sp>
        <p:nvSpPr>
          <p:cNvPr id="4" name="Titel 1"/>
          <p:cNvSpPr>
            <a:spLocks noGrp="1"/>
          </p:cNvSpPr>
          <p:nvPr>
            <p:ph type="ctrTitle"/>
          </p:nvPr>
        </p:nvSpPr>
        <p:spPr bwMode="auto">
          <a:xfrm>
            <a:off x="300038" y="1268412"/>
            <a:ext cx="5976000" cy="3656515"/>
          </a:xfrm>
        </p:spPr>
        <p:txBody>
          <a:bodyPr anchor="t"/>
          <a:lstStyle>
            <a:lvl1pPr algn="l">
              <a:defRPr sz="6000"/>
            </a:lvl1pPr>
          </a:lstStyle>
          <a:p>
            <a:pPr>
              <a:defRPr/>
            </a:pPr>
            <a:r>
              <a:rPr lang="de-DE"/>
              <a:t>Mastertitelformat bearbeiten</a:t>
            </a:r>
            <a:endParaRPr/>
          </a:p>
        </p:txBody>
      </p:sp>
      <p:sp>
        <p:nvSpPr>
          <p:cNvPr id="5" name="Untertitel 2"/>
          <p:cNvSpPr>
            <a:spLocks noGrp="1"/>
          </p:cNvSpPr>
          <p:nvPr>
            <p:ph type="subTitle" idx="1"/>
          </p:nvPr>
        </p:nvSpPr>
        <p:spPr bwMode="auto">
          <a:xfrm>
            <a:off x="300037" y="5208436"/>
            <a:ext cx="5975351" cy="1396536"/>
          </a:xfrm>
        </p:spPr>
        <p:txBody>
          <a:bodyPr anchor="b"/>
          <a:lstStyle>
            <a:lvl1pPr marL="0" indent="0" algn="l">
              <a:buNone/>
              <a:defRPr sz="1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Master-Untertitelformat bearbeiten</a:t>
            </a:r>
            <a:endParaRPr/>
          </a:p>
        </p:txBody>
      </p:sp>
      <p:sp>
        <p:nvSpPr>
          <p:cNvPr id="6" name="Bildplatzhalter 9"/>
          <p:cNvSpPr>
            <a:spLocks noGrp="1"/>
          </p:cNvSpPr>
          <p:nvPr>
            <p:ph type="pic" sz="quarter" idx="14"/>
          </p:nvPr>
        </p:nvSpPr>
        <p:spPr bwMode="auto">
          <a:xfrm>
            <a:off x="6575425" y="1268412"/>
            <a:ext cx="5316538" cy="5292936"/>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Nur Bild (breit)">
    <p:spTree>
      <p:nvGrpSpPr>
        <p:cNvPr id="1" name=""/>
        <p:cNvGrpSpPr/>
        <p:nvPr/>
      </p:nvGrpSpPr>
      <p:grpSpPr bwMode="auto">
        <a:xfrm>
          <a:off x="0" y="0"/>
          <a:ext cx="0" cy="0"/>
          <a:chOff x="0" y="0"/>
          <a:chExt cx="0" cy="0"/>
        </a:xfrm>
      </p:grpSpPr>
      <p:sp>
        <p:nvSpPr>
          <p:cNvPr id="4" name="Datumsplatzhalter 2"/>
          <p:cNvSpPr>
            <a:spLocks noGrp="1"/>
          </p:cNvSpPr>
          <p:nvPr>
            <p:ph type="dt" sz="half" idx="10"/>
          </p:nvPr>
        </p:nvSpPr>
        <p:spPr bwMode="auto"/>
        <p:txBody>
          <a:bodyPr/>
          <a:lstStyle/>
          <a:p>
            <a:pPr>
              <a:defRPr/>
            </a:pPr>
            <a:r>
              <a:rPr lang="de-DE"/>
              <a:t>Name des Kapitels (optional)</a:t>
            </a:r>
            <a:endParaRPr/>
          </a:p>
        </p:txBody>
      </p:sp>
      <p:sp>
        <p:nvSpPr>
          <p:cNvPr id="5"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6"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
        <p:nvSpPr>
          <p:cNvPr id="7" name="Bildplatzhalter 9"/>
          <p:cNvSpPr>
            <a:spLocks noGrp="1"/>
          </p:cNvSpPr>
          <p:nvPr>
            <p:ph type="pic" sz="quarter" idx="15"/>
          </p:nvPr>
        </p:nvSpPr>
        <p:spPr bwMode="auto">
          <a:xfrm>
            <a:off x="300038" y="1268412"/>
            <a:ext cx="11591923" cy="4968875"/>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Vollbild">
    <p:spTree>
      <p:nvGrpSpPr>
        <p:cNvPr id="1" name=""/>
        <p:cNvGrpSpPr/>
        <p:nvPr/>
      </p:nvGrpSpPr>
      <p:grpSpPr bwMode="auto">
        <a:xfrm>
          <a:off x="0" y="0"/>
          <a:ext cx="0" cy="0"/>
          <a:chOff x="0" y="0"/>
          <a:chExt cx="0" cy="0"/>
        </a:xfrm>
      </p:grpSpPr>
      <p:sp>
        <p:nvSpPr>
          <p:cNvPr id="4" name="Bildplatzhalter 9"/>
          <p:cNvSpPr>
            <a:spLocks noGrp="1"/>
          </p:cNvSpPr>
          <p:nvPr>
            <p:ph type="pic" sz="quarter" idx="15"/>
          </p:nvPr>
        </p:nvSpPr>
        <p:spPr bwMode="auto">
          <a:xfrm>
            <a:off x="0" y="0"/>
            <a:ext cx="12192000" cy="6858000"/>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4" name="Titel 1"/>
          <p:cNvSpPr>
            <a:spLocks noGrp="1"/>
          </p:cNvSpPr>
          <p:nvPr>
            <p:ph type="title" hasCustomPrompt="1"/>
          </p:nvPr>
        </p:nvSpPr>
        <p:spPr bwMode="auto"/>
        <p:txBody>
          <a:bodyPr/>
          <a:lstStyle>
            <a:lvl1pPr>
              <a:defRPr/>
            </a:lvl1pPr>
          </a:lstStyle>
          <a:p>
            <a:pPr>
              <a:defRPr/>
            </a:pPr>
            <a:r>
              <a:rPr lang="de-DE"/>
              <a:t>Titel</a:t>
            </a:r>
            <a:endParaRPr/>
          </a:p>
        </p:txBody>
      </p:sp>
      <p:sp>
        <p:nvSpPr>
          <p:cNvPr id="5" name="Datumsplatzhalter 2"/>
          <p:cNvSpPr>
            <a:spLocks noGrp="1"/>
          </p:cNvSpPr>
          <p:nvPr>
            <p:ph type="dt" sz="half" idx="10"/>
          </p:nvPr>
        </p:nvSpPr>
        <p:spPr bwMode="auto"/>
        <p:txBody>
          <a:bodyPr/>
          <a:lstStyle/>
          <a:p>
            <a:pPr>
              <a:defRPr/>
            </a:pPr>
            <a:r>
              <a:rPr lang="de-DE"/>
              <a:t>Name des Kapitels (optional)</a:t>
            </a:r>
            <a:endParaRPr/>
          </a:p>
        </p:txBody>
      </p:sp>
      <p:sp>
        <p:nvSpPr>
          <p:cNvPr id="6"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7"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Tree>
  </p:cSld>
  <p:clrMapOvr>
    <a:masterClrMapping/>
  </p:clrMapOvr>
  <p:hf/>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4" name="Datumsplatzhalter 1"/>
          <p:cNvSpPr>
            <a:spLocks noGrp="1"/>
          </p:cNvSpPr>
          <p:nvPr>
            <p:ph type="dt" sz="half" idx="10"/>
          </p:nvPr>
        </p:nvSpPr>
        <p:spPr bwMode="auto"/>
        <p:txBody>
          <a:bodyPr/>
          <a:lstStyle/>
          <a:p>
            <a:pPr>
              <a:defRPr/>
            </a:pPr>
            <a:r>
              <a:rPr lang="de-DE"/>
              <a:t>Name des Kapitels (optional)</a:t>
            </a:r>
            <a:endParaRPr/>
          </a:p>
        </p:txBody>
      </p:sp>
      <p:sp>
        <p:nvSpPr>
          <p:cNvPr id="5" name="Fußzeilenplatzhalter 2"/>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6" name="Foliennummernplatzhalter 3"/>
          <p:cNvSpPr>
            <a:spLocks noGrp="1"/>
          </p:cNvSpPr>
          <p:nvPr>
            <p:ph type="sldNum" sz="quarter" idx="12"/>
          </p:nvPr>
        </p:nvSpPr>
        <p:spPr bwMode="auto"/>
        <p:txBody>
          <a:bodyPr/>
          <a:lstStyle/>
          <a:p>
            <a:pPr>
              <a:defRPr/>
            </a:pPr>
            <a:fld id="{968FC3C1-8B2E-4CF4-97FE-57A4E19AC873}" type="slidenum">
              <a:rPr/>
              <a:pPr>
                <a:defRPr/>
              </a:pPr>
              <a:t>‹Nr.›</a:t>
            </a:fld>
            <a:endParaRPr lang="de-DE"/>
          </a:p>
        </p:txBody>
      </p:sp>
    </p:spTree>
  </p:cSld>
  <p:clrMapOvr>
    <a:masterClrMapping/>
  </p:clrMapOvr>
  <p:hf/>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Ende">
    <p:spTree>
      <p:nvGrpSpPr>
        <p:cNvPr id="1" name=""/>
        <p:cNvGrpSpPr/>
        <p:nvPr/>
      </p:nvGrpSpPr>
      <p:grpSpPr bwMode="auto">
        <a:xfrm>
          <a:off x="0" y="0"/>
          <a:ext cx="0" cy="0"/>
          <a:chOff x="0" y="0"/>
          <a:chExt cx="0" cy="0"/>
        </a:xfrm>
      </p:grpSpPr>
      <p:sp>
        <p:nvSpPr>
          <p:cNvPr id="4" name="Titel 1"/>
          <p:cNvSpPr>
            <a:spLocks noGrp="1"/>
          </p:cNvSpPr>
          <p:nvPr>
            <p:ph type="ctrTitle"/>
          </p:nvPr>
        </p:nvSpPr>
        <p:spPr bwMode="auto">
          <a:xfrm>
            <a:off x="300037" y="1306513"/>
            <a:ext cx="11593185" cy="1690439"/>
          </a:xfrm>
        </p:spPr>
        <p:txBody>
          <a:bodyPr anchor="t"/>
          <a:lstStyle>
            <a:lvl1pPr algn="l">
              <a:defRPr sz="4000"/>
            </a:lvl1pPr>
          </a:lstStyle>
          <a:p>
            <a:pPr>
              <a:defRPr/>
            </a:pPr>
            <a:r>
              <a:rPr lang="de-DE"/>
              <a:t>Mastertitelformat bearbeiten</a:t>
            </a:r>
            <a:endParaRPr/>
          </a:p>
        </p:txBody>
      </p:sp>
      <p:sp>
        <p:nvSpPr>
          <p:cNvPr id="5" name="Untertitel 2"/>
          <p:cNvSpPr>
            <a:spLocks noGrp="1"/>
          </p:cNvSpPr>
          <p:nvPr>
            <p:ph type="subTitle" idx="1"/>
          </p:nvPr>
        </p:nvSpPr>
        <p:spPr bwMode="auto">
          <a:xfrm>
            <a:off x="300037" y="3248980"/>
            <a:ext cx="11591926" cy="3355992"/>
          </a:xfrm>
        </p:spPr>
        <p:txBody>
          <a:bodyPr anchor="b"/>
          <a:lstStyle>
            <a:lvl1pPr marL="0" indent="0" algn="l">
              <a:buNone/>
              <a:defRPr sz="1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Master-Untertitelformat bearbeiten</a:t>
            </a:r>
            <a:endParaRPr/>
          </a:p>
        </p:txBody>
      </p:sp>
    </p:spTree>
  </p:cSld>
  <p:clrMapOvr>
    <a:masterClrMapping/>
  </p:clrMapOvr>
  <p:hf/>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Kapitel">
    <p:spTree>
      <p:nvGrpSpPr>
        <p:cNvPr id="1" name=""/>
        <p:cNvGrpSpPr/>
        <p:nvPr/>
      </p:nvGrpSpPr>
      <p:grpSpPr bwMode="auto">
        <a:xfrm>
          <a:off x="0" y="0"/>
          <a:ext cx="0" cy="0"/>
          <a:chOff x="0" y="0"/>
          <a:chExt cx="0" cy="0"/>
        </a:xfrm>
      </p:grpSpPr>
      <p:sp>
        <p:nvSpPr>
          <p:cNvPr id="4" name="Titel 1"/>
          <p:cNvSpPr>
            <a:spLocks noGrp="1"/>
          </p:cNvSpPr>
          <p:nvPr>
            <p:ph type="ctrTitle"/>
          </p:nvPr>
        </p:nvSpPr>
        <p:spPr bwMode="auto">
          <a:xfrm>
            <a:off x="300038" y="1306513"/>
            <a:ext cx="5976000" cy="3642276"/>
          </a:xfrm>
        </p:spPr>
        <p:txBody>
          <a:bodyPr anchor="t"/>
          <a:lstStyle>
            <a:lvl1pPr algn="l">
              <a:defRPr sz="4000"/>
            </a:lvl1pPr>
          </a:lstStyle>
          <a:p>
            <a:pPr>
              <a:defRPr/>
            </a:pPr>
            <a:r>
              <a:rPr lang="de-DE"/>
              <a:t>Mastertitelformat bearbeiten</a:t>
            </a:r>
            <a:endParaRPr/>
          </a:p>
        </p:txBody>
      </p:sp>
      <p:sp>
        <p:nvSpPr>
          <p:cNvPr id="5" name="Untertitel 2"/>
          <p:cNvSpPr>
            <a:spLocks noGrp="1"/>
          </p:cNvSpPr>
          <p:nvPr>
            <p:ph type="subTitle" idx="1"/>
          </p:nvPr>
        </p:nvSpPr>
        <p:spPr bwMode="auto">
          <a:xfrm>
            <a:off x="300037" y="5208436"/>
            <a:ext cx="5975351" cy="1396536"/>
          </a:xfrm>
        </p:spPr>
        <p:txBody>
          <a:bodyPr anchor="b"/>
          <a:lstStyle>
            <a:lvl1pPr marL="0" indent="0" algn="l">
              <a:buNone/>
              <a:defRPr sz="1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Master-Untertitelformat bearbeiten</a:t>
            </a:r>
            <a:endParaRPr/>
          </a:p>
        </p:txBody>
      </p:sp>
      <p:sp>
        <p:nvSpPr>
          <p:cNvPr id="6" name="Bildplatzhalter 9"/>
          <p:cNvSpPr>
            <a:spLocks noGrp="1"/>
          </p:cNvSpPr>
          <p:nvPr>
            <p:ph type="pic" sz="quarter" idx="14"/>
          </p:nvPr>
        </p:nvSpPr>
        <p:spPr bwMode="auto">
          <a:xfrm>
            <a:off x="6575425" y="1268412"/>
            <a:ext cx="5316538" cy="5292936"/>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4" name="Titel 1"/>
          <p:cNvSpPr>
            <a:spLocks noGrp="1"/>
          </p:cNvSpPr>
          <p:nvPr>
            <p:ph type="title" hasCustomPrompt="1"/>
          </p:nvPr>
        </p:nvSpPr>
        <p:spPr bwMode="auto"/>
        <p:txBody>
          <a:bodyPr/>
          <a:lstStyle>
            <a:lvl1pPr>
              <a:defRPr/>
            </a:lvl1pPr>
          </a:lstStyle>
          <a:p>
            <a:pPr>
              <a:defRPr/>
            </a:pPr>
            <a:r>
              <a:rPr lang="de-DE"/>
              <a:t>Titel</a:t>
            </a:r>
            <a:endParaRPr/>
          </a:p>
        </p:txBody>
      </p:sp>
      <p:sp>
        <p:nvSpPr>
          <p:cNvPr id="5" name="Inhaltsplatzhalter 2"/>
          <p:cNvSpPr>
            <a:spLocks noGrp="1"/>
          </p:cNvSpPr>
          <p:nvPr>
            <p:ph idx="1"/>
          </p:nvPr>
        </p:nvSpPr>
        <p:spPr bwMode="auto"/>
        <p:txBody>
          <a:bodyPr/>
          <a:lstStyle>
            <a:lvl1pPr>
              <a:lnSpc>
                <a:spcPct val="120000"/>
              </a:lnSpc>
              <a:defRPr sz="3000"/>
            </a:lvl1pPr>
            <a:lvl2pPr>
              <a:defRPr sz="2400"/>
            </a:lvl2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r>
              <a:rPr lang="de-DE"/>
              <a:t>Name des Kapitels (optional)</a:t>
            </a:r>
            <a:endParaRPr/>
          </a:p>
        </p:txBody>
      </p:sp>
      <p:sp>
        <p:nvSpPr>
          <p:cNvPr id="7" name="Fußzeilenplatzhalter 4"/>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8" name="Foliennummernplatzhalter 5"/>
          <p:cNvSpPr>
            <a:spLocks noGrp="1"/>
          </p:cNvSpPr>
          <p:nvPr>
            <p:ph type="sldNum" sz="quarter" idx="12"/>
          </p:nvPr>
        </p:nvSpPr>
        <p:spPr bwMode="auto"/>
        <p:txBody>
          <a:bodyPr/>
          <a:lstStyle/>
          <a:p>
            <a:pPr>
              <a:defRPr/>
            </a:pPr>
            <a:fld id="{968FC3C1-8B2E-4CF4-97FE-57A4E19AC873}" type="slidenum">
              <a:rPr/>
              <a:pPr>
                <a:defRPr/>
              </a:pPr>
              <a:t>‹Nr.›</a:t>
            </a:fld>
            <a:endParaRPr lang="de-DE"/>
          </a:p>
        </p:txBody>
      </p:sp>
    </p:spTree>
  </p:cSld>
  <p:clrMapOvr>
    <a:masterClrMapping/>
  </p:clrMapOvr>
  <p:hf/>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Titel und Text">
    <p:spTree>
      <p:nvGrpSpPr>
        <p:cNvPr id="1" name=""/>
        <p:cNvGrpSpPr/>
        <p:nvPr/>
      </p:nvGrpSpPr>
      <p:grpSpPr bwMode="auto">
        <a:xfrm>
          <a:off x="0" y="0"/>
          <a:ext cx="0" cy="0"/>
          <a:chOff x="0" y="0"/>
          <a:chExt cx="0" cy="0"/>
        </a:xfrm>
      </p:grpSpPr>
      <p:sp>
        <p:nvSpPr>
          <p:cNvPr id="4" name="Titel 1"/>
          <p:cNvSpPr>
            <a:spLocks noGrp="1"/>
          </p:cNvSpPr>
          <p:nvPr>
            <p:ph type="title" hasCustomPrompt="1"/>
          </p:nvPr>
        </p:nvSpPr>
        <p:spPr bwMode="auto"/>
        <p:txBody>
          <a:bodyPr/>
          <a:lstStyle>
            <a:lvl1pPr>
              <a:defRPr/>
            </a:lvl1pPr>
          </a:lstStyle>
          <a:p>
            <a:pPr>
              <a:defRPr/>
            </a:pPr>
            <a:r>
              <a:rPr lang="de-DE"/>
              <a:t>Titel</a:t>
            </a:r>
            <a:endParaRPr/>
          </a:p>
        </p:txBody>
      </p:sp>
      <p:sp>
        <p:nvSpPr>
          <p:cNvPr id="5" name="Datumsplatzhalter 2"/>
          <p:cNvSpPr>
            <a:spLocks noGrp="1"/>
          </p:cNvSpPr>
          <p:nvPr>
            <p:ph type="dt" sz="half" idx="10"/>
          </p:nvPr>
        </p:nvSpPr>
        <p:spPr bwMode="auto"/>
        <p:txBody>
          <a:bodyPr/>
          <a:lstStyle/>
          <a:p>
            <a:pPr>
              <a:defRPr/>
            </a:pPr>
            <a:r>
              <a:rPr lang="de-DE"/>
              <a:t>Name des Kapitels (optional)</a:t>
            </a:r>
            <a:endParaRPr/>
          </a:p>
        </p:txBody>
      </p:sp>
      <p:sp>
        <p:nvSpPr>
          <p:cNvPr id="6"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7"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
        <p:nvSpPr>
          <p:cNvPr id="8" name="Textplatzhalter 6"/>
          <p:cNvSpPr>
            <a:spLocks noGrp="1"/>
          </p:cNvSpPr>
          <p:nvPr>
            <p:ph type="body" sz="quarter" idx="13"/>
          </p:nvPr>
        </p:nvSpPr>
        <p:spPr bwMode="auto">
          <a:xfrm>
            <a:off x="300037" y="2241550"/>
            <a:ext cx="11591924" cy="39957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Tree>
  </p:cSld>
  <p:clrMapOvr>
    <a:masterClrMapping/>
  </p:clrMapOvr>
  <p:hf/>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Titel, Text und Bild (schmal)">
    <p:spTree>
      <p:nvGrpSpPr>
        <p:cNvPr id="1" name=""/>
        <p:cNvGrpSpPr/>
        <p:nvPr/>
      </p:nvGrpSpPr>
      <p:grpSpPr bwMode="auto">
        <a:xfrm>
          <a:off x="0" y="0"/>
          <a:ext cx="0" cy="0"/>
          <a:chOff x="0" y="0"/>
          <a:chExt cx="0" cy="0"/>
        </a:xfrm>
      </p:grpSpPr>
      <p:sp>
        <p:nvSpPr>
          <p:cNvPr id="4" name="Titel 1"/>
          <p:cNvSpPr>
            <a:spLocks noGrp="1"/>
          </p:cNvSpPr>
          <p:nvPr>
            <p:ph type="title" hasCustomPrompt="1"/>
          </p:nvPr>
        </p:nvSpPr>
        <p:spPr bwMode="auto">
          <a:xfrm>
            <a:off x="300038" y="1324895"/>
            <a:ext cx="5975982" cy="688899"/>
          </a:xfrm>
        </p:spPr>
        <p:txBody>
          <a:bodyPr/>
          <a:lstStyle>
            <a:lvl1pPr>
              <a:defRPr/>
            </a:lvl1pPr>
          </a:lstStyle>
          <a:p>
            <a:pPr>
              <a:defRPr/>
            </a:pPr>
            <a:r>
              <a:rPr lang="de-DE"/>
              <a:t>Titel</a:t>
            </a:r>
            <a:endParaRPr/>
          </a:p>
        </p:txBody>
      </p:sp>
      <p:sp>
        <p:nvSpPr>
          <p:cNvPr id="5" name="Datumsplatzhalter 2"/>
          <p:cNvSpPr>
            <a:spLocks noGrp="1"/>
          </p:cNvSpPr>
          <p:nvPr>
            <p:ph type="dt" sz="half" idx="10"/>
          </p:nvPr>
        </p:nvSpPr>
        <p:spPr bwMode="auto"/>
        <p:txBody>
          <a:bodyPr/>
          <a:lstStyle/>
          <a:p>
            <a:pPr>
              <a:defRPr/>
            </a:pPr>
            <a:r>
              <a:rPr lang="de-DE"/>
              <a:t>Name des Kapitels (optional)</a:t>
            </a:r>
            <a:endParaRPr/>
          </a:p>
        </p:txBody>
      </p:sp>
      <p:sp>
        <p:nvSpPr>
          <p:cNvPr id="6"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7"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
        <p:nvSpPr>
          <p:cNvPr id="8" name="Textplatzhalter 6"/>
          <p:cNvSpPr>
            <a:spLocks noGrp="1"/>
          </p:cNvSpPr>
          <p:nvPr>
            <p:ph type="body" sz="quarter" idx="13"/>
          </p:nvPr>
        </p:nvSpPr>
        <p:spPr bwMode="auto">
          <a:xfrm>
            <a:off x="300038" y="2241550"/>
            <a:ext cx="5975982" cy="39957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9" name="Bildplatzhalter 9"/>
          <p:cNvSpPr>
            <a:spLocks noGrp="1"/>
          </p:cNvSpPr>
          <p:nvPr>
            <p:ph type="pic" sz="quarter" idx="14"/>
          </p:nvPr>
        </p:nvSpPr>
        <p:spPr bwMode="auto">
          <a:xfrm>
            <a:off x="6575425" y="1268412"/>
            <a:ext cx="5316538" cy="4968875"/>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Titel, Text und Bild (breit)">
    <p:spTree>
      <p:nvGrpSpPr>
        <p:cNvPr id="1" name=""/>
        <p:cNvGrpSpPr/>
        <p:nvPr/>
      </p:nvGrpSpPr>
      <p:grpSpPr bwMode="auto">
        <a:xfrm>
          <a:off x="0" y="0"/>
          <a:ext cx="0" cy="0"/>
          <a:chOff x="0" y="0"/>
          <a:chExt cx="0" cy="0"/>
        </a:xfrm>
      </p:grpSpPr>
      <p:sp>
        <p:nvSpPr>
          <p:cNvPr id="4" name="Titel 1"/>
          <p:cNvSpPr>
            <a:spLocks noGrp="1"/>
          </p:cNvSpPr>
          <p:nvPr>
            <p:ph type="title" hasCustomPrompt="1"/>
          </p:nvPr>
        </p:nvSpPr>
        <p:spPr bwMode="auto">
          <a:xfrm>
            <a:off x="300038" y="1324895"/>
            <a:ext cx="3659721" cy="688899"/>
          </a:xfrm>
        </p:spPr>
        <p:txBody>
          <a:bodyPr/>
          <a:lstStyle>
            <a:lvl1pPr>
              <a:defRPr/>
            </a:lvl1pPr>
          </a:lstStyle>
          <a:p>
            <a:pPr>
              <a:defRPr/>
            </a:pPr>
            <a:r>
              <a:rPr lang="de-DE"/>
              <a:t>Titel</a:t>
            </a:r>
            <a:endParaRPr/>
          </a:p>
        </p:txBody>
      </p:sp>
      <p:sp>
        <p:nvSpPr>
          <p:cNvPr id="5" name="Datumsplatzhalter 2"/>
          <p:cNvSpPr>
            <a:spLocks noGrp="1"/>
          </p:cNvSpPr>
          <p:nvPr>
            <p:ph type="dt" sz="half" idx="10"/>
          </p:nvPr>
        </p:nvSpPr>
        <p:spPr bwMode="auto"/>
        <p:txBody>
          <a:bodyPr/>
          <a:lstStyle/>
          <a:p>
            <a:pPr>
              <a:defRPr/>
            </a:pPr>
            <a:r>
              <a:rPr lang="de-DE"/>
              <a:t>Name des Kapitels (optional)</a:t>
            </a:r>
            <a:endParaRPr/>
          </a:p>
        </p:txBody>
      </p:sp>
      <p:sp>
        <p:nvSpPr>
          <p:cNvPr id="6"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7"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
        <p:nvSpPr>
          <p:cNvPr id="8" name="Textplatzhalter 6"/>
          <p:cNvSpPr>
            <a:spLocks noGrp="1"/>
          </p:cNvSpPr>
          <p:nvPr>
            <p:ph type="body" sz="quarter" idx="13"/>
          </p:nvPr>
        </p:nvSpPr>
        <p:spPr bwMode="auto">
          <a:xfrm>
            <a:off x="300038" y="2241550"/>
            <a:ext cx="3659721" cy="39957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9" name="Bildplatzhalter 9"/>
          <p:cNvSpPr>
            <a:spLocks noGrp="1"/>
          </p:cNvSpPr>
          <p:nvPr>
            <p:ph type="pic" sz="quarter" idx="14"/>
          </p:nvPr>
        </p:nvSpPr>
        <p:spPr bwMode="auto">
          <a:xfrm>
            <a:off x="4259796" y="1268412"/>
            <a:ext cx="7632167" cy="4968875"/>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Titel, Text und 2 Bilder">
    <p:spTree>
      <p:nvGrpSpPr>
        <p:cNvPr id="1" name=""/>
        <p:cNvGrpSpPr/>
        <p:nvPr/>
      </p:nvGrpSpPr>
      <p:grpSpPr bwMode="auto">
        <a:xfrm>
          <a:off x="0" y="0"/>
          <a:ext cx="0" cy="0"/>
          <a:chOff x="0" y="0"/>
          <a:chExt cx="0" cy="0"/>
        </a:xfrm>
      </p:grpSpPr>
      <p:sp>
        <p:nvSpPr>
          <p:cNvPr id="4" name="Titel 1"/>
          <p:cNvSpPr>
            <a:spLocks noGrp="1"/>
          </p:cNvSpPr>
          <p:nvPr>
            <p:ph type="title" hasCustomPrompt="1"/>
          </p:nvPr>
        </p:nvSpPr>
        <p:spPr bwMode="auto">
          <a:xfrm>
            <a:off x="300039" y="1324895"/>
            <a:ext cx="3156346" cy="688899"/>
          </a:xfrm>
        </p:spPr>
        <p:txBody>
          <a:bodyPr/>
          <a:lstStyle>
            <a:lvl1pPr>
              <a:defRPr/>
            </a:lvl1pPr>
          </a:lstStyle>
          <a:p>
            <a:pPr>
              <a:defRPr/>
            </a:pPr>
            <a:r>
              <a:rPr lang="de-DE"/>
              <a:t>Titel</a:t>
            </a:r>
            <a:endParaRPr/>
          </a:p>
        </p:txBody>
      </p:sp>
      <p:sp>
        <p:nvSpPr>
          <p:cNvPr id="5" name="Datumsplatzhalter 2"/>
          <p:cNvSpPr>
            <a:spLocks noGrp="1"/>
          </p:cNvSpPr>
          <p:nvPr>
            <p:ph type="dt" sz="half" idx="10"/>
          </p:nvPr>
        </p:nvSpPr>
        <p:spPr bwMode="auto"/>
        <p:txBody>
          <a:bodyPr/>
          <a:lstStyle/>
          <a:p>
            <a:pPr>
              <a:defRPr/>
            </a:pPr>
            <a:r>
              <a:rPr lang="de-DE"/>
              <a:t>Name des Kapitels (optional)</a:t>
            </a:r>
            <a:endParaRPr/>
          </a:p>
        </p:txBody>
      </p:sp>
      <p:sp>
        <p:nvSpPr>
          <p:cNvPr id="6"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7"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
        <p:nvSpPr>
          <p:cNvPr id="8" name="Textplatzhalter 6"/>
          <p:cNvSpPr>
            <a:spLocks noGrp="1"/>
          </p:cNvSpPr>
          <p:nvPr>
            <p:ph type="body" sz="quarter" idx="13"/>
          </p:nvPr>
        </p:nvSpPr>
        <p:spPr bwMode="auto">
          <a:xfrm>
            <a:off x="300039" y="2241550"/>
            <a:ext cx="3156346" cy="39957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9" name="Bildplatzhalter 9"/>
          <p:cNvSpPr>
            <a:spLocks noGrp="1"/>
          </p:cNvSpPr>
          <p:nvPr>
            <p:ph type="pic" sz="quarter" idx="14"/>
          </p:nvPr>
        </p:nvSpPr>
        <p:spPr bwMode="auto">
          <a:xfrm>
            <a:off x="7968208" y="1268412"/>
            <a:ext cx="3923755" cy="4968875"/>
          </a:xfrm>
          <a:prstGeom prst="rect">
            <a:avLst/>
          </a:prstGeom>
          <a:solidFill>
            <a:schemeClr val="accent4"/>
          </a:solidFill>
        </p:spPr>
        <p:txBody>
          <a:bodyPr anchor="ctr"/>
          <a:lstStyle>
            <a:lvl1pPr marL="0" indent="0" algn="ctr">
              <a:buNone/>
              <a:defRPr/>
            </a:lvl1pPr>
          </a:lstStyle>
          <a:p>
            <a:pPr>
              <a:defRPr/>
            </a:pPr>
            <a:endParaRPr lang="de-DE"/>
          </a:p>
        </p:txBody>
      </p:sp>
      <p:sp>
        <p:nvSpPr>
          <p:cNvPr id="10" name="Bildplatzhalter 9"/>
          <p:cNvSpPr>
            <a:spLocks noGrp="1"/>
          </p:cNvSpPr>
          <p:nvPr>
            <p:ph type="pic" sz="quarter" idx="15"/>
          </p:nvPr>
        </p:nvSpPr>
        <p:spPr bwMode="auto">
          <a:xfrm>
            <a:off x="3756421" y="1268412"/>
            <a:ext cx="3923755" cy="4968875"/>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4 Bilder und Text">
    <p:spTree>
      <p:nvGrpSpPr>
        <p:cNvPr id="1" name=""/>
        <p:cNvGrpSpPr/>
        <p:nvPr/>
      </p:nvGrpSpPr>
      <p:grpSpPr bwMode="auto">
        <a:xfrm>
          <a:off x="0" y="0"/>
          <a:ext cx="0" cy="0"/>
          <a:chOff x="0" y="0"/>
          <a:chExt cx="0" cy="0"/>
        </a:xfrm>
      </p:grpSpPr>
      <p:sp>
        <p:nvSpPr>
          <p:cNvPr id="4" name="Datumsplatzhalter 2"/>
          <p:cNvSpPr>
            <a:spLocks noGrp="1"/>
          </p:cNvSpPr>
          <p:nvPr>
            <p:ph type="dt" sz="half" idx="10"/>
          </p:nvPr>
        </p:nvSpPr>
        <p:spPr bwMode="auto"/>
        <p:txBody>
          <a:bodyPr/>
          <a:lstStyle/>
          <a:p>
            <a:pPr>
              <a:defRPr/>
            </a:pPr>
            <a:r>
              <a:rPr lang="de-DE"/>
              <a:t>Name des Kapitels (optional)</a:t>
            </a:r>
            <a:endParaRPr/>
          </a:p>
        </p:txBody>
      </p:sp>
      <p:sp>
        <p:nvSpPr>
          <p:cNvPr id="5"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6"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
        <p:nvSpPr>
          <p:cNvPr id="7" name="Textplatzhalter 6"/>
          <p:cNvSpPr>
            <a:spLocks noGrp="1"/>
          </p:cNvSpPr>
          <p:nvPr>
            <p:ph type="body" sz="quarter" idx="13"/>
          </p:nvPr>
        </p:nvSpPr>
        <p:spPr bwMode="auto">
          <a:xfrm>
            <a:off x="300039"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8" name="Bildplatzhalter 9"/>
          <p:cNvSpPr>
            <a:spLocks noGrp="1"/>
          </p:cNvSpPr>
          <p:nvPr>
            <p:ph type="pic" sz="quarter" idx="15"/>
          </p:nvPr>
        </p:nvSpPr>
        <p:spPr bwMode="auto">
          <a:xfrm>
            <a:off x="300039" y="1268413"/>
            <a:ext cx="2303573" cy="2232596"/>
          </a:xfrm>
          <a:prstGeom prst="rect">
            <a:avLst/>
          </a:prstGeom>
          <a:solidFill>
            <a:schemeClr val="accent4"/>
          </a:solidFill>
        </p:spPr>
        <p:txBody>
          <a:bodyPr anchor="ctr"/>
          <a:lstStyle>
            <a:lvl1pPr marL="0" indent="0" algn="ctr">
              <a:buNone/>
              <a:defRPr/>
            </a:lvl1pPr>
          </a:lstStyle>
          <a:p>
            <a:pPr>
              <a:defRPr/>
            </a:pPr>
            <a:endParaRPr lang="de-DE"/>
          </a:p>
        </p:txBody>
      </p:sp>
      <p:sp>
        <p:nvSpPr>
          <p:cNvPr id="9" name="Textplatzhalter 6"/>
          <p:cNvSpPr>
            <a:spLocks noGrp="1"/>
          </p:cNvSpPr>
          <p:nvPr>
            <p:ph type="body" sz="quarter" idx="16"/>
          </p:nvPr>
        </p:nvSpPr>
        <p:spPr bwMode="auto">
          <a:xfrm>
            <a:off x="2928331"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0" name="Bildplatzhalter 9"/>
          <p:cNvSpPr>
            <a:spLocks noGrp="1"/>
          </p:cNvSpPr>
          <p:nvPr>
            <p:ph type="pic" sz="quarter" idx="17"/>
          </p:nvPr>
        </p:nvSpPr>
        <p:spPr bwMode="auto">
          <a:xfrm>
            <a:off x="2928331" y="1268413"/>
            <a:ext cx="2303573" cy="2232596"/>
          </a:xfrm>
          <a:prstGeom prst="rect">
            <a:avLst/>
          </a:prstGeom>
          <a:solidFill>
            <a:schemeClr val="accent4"/>
          </a:solidFill>
        </p:spPr>
        <p:txBody>
          <a:bodyPr anchor="ctr"/>
          <a:lstStyle>
            <a:lvl1pPr marL="0" indent="0" algn="ctr">
              <a:buNone/>
              <a:defRPr/>
            </a:lvl1pPr>
          </a:lstStyle>
          <a:p>
            <a:pPr>
              <a:defRPr/>
            </a:pPr>
            <a:endParaRPr lang="de-DE"/>
          </a:p>
        </p:txBody>
      </p:sp>
      <p:sp>
        <p:nvSpPr>
          <p:cNvPr id="11" name="Textplatzhalter 6"/>
          <p:cNvSpPr>
            <a:spLocks noGrp="1"/>
          </p:cNvSpPr>
          <p:nvPr>
            <p:ph type="body" sz="quarter" idx="18"/>
          </p:nvPr>
        </p:nvSpPr>
        <p:spPr bwMode="auto">
          <a:xfrm>
            <a:off x="5556623"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2" name="Bildplatzhalter 9"/>
          <p:cNvSpPr>
            <a:spLocks noGrp="1"/>
          </p:cNvSpPr>
          <p:nvPr>
            <p:ph type="pic" sz="quarter" idx="19"/>
          </p:nvPr>
        </p:nvSpPr>
        <p:spPr bwMode="auto">
          <a:xfrm>
            <a:off x="5556623" y="1268413"/>
            <a:ext cx="2303573" cy="2232596"/>
          </a:xfrm>
          <a:prstGeom prst="rect">
            <a:avLst/>
          </a:prstGeom>
          <a:solidFill>
            <a:schemeClr val="accent4"/>
          </a:solidFill>
        </p:spPr>
        <p:txBody>
          <a:bodyPr anchor="ctr"/>
          <a:lstStyle>
            <a:lvl1pPr marL="0" indent="0" algn="ctr">
              <a:buNone/>
              <a:defRPr/>
            </a:lvl1pPr>
          </a:lstStyle>
          <a:p>
            <a:pPr>
              <a:defRPr/>
            </a:pPr>
            <a:endParaRPr lang="de-DE"/>
          </a:p>
        </p:txBody>
      </p:sp>
      <p:sp>
        <p:nvSpPr>
          <p:cNvPr id="13" name="Textplatzhalter 6"/>
          <p:cNvSpPr>
            <a:spLocks noGrp="1"/>
          </p:cNvSpPr>
          <p:nvPr>
            <p:ph type="body" sz="quarter" idx="20"/>
          </p:nvPr>
        </p:nvSpPr>
        <p:spPr bwMode="auto">
          <a:xfrm>
            <a:off x="8184914"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4" name="Bildplatzhalter 9"/>
          <p:cNvSpPr>
            <a:spLocks noGrp="1"/>
          </p:cNvSpPr>
          <p:nvPr>
            <p:ph type="pic" sz="quarter" idx="21"/>
          </p:nvPr>
        </p:nvSpPr>
        <p:spPr bwMode="auto">
          <a:xfrm>
            <a:off x="8184914" y="1268413"/>
            <a:ext cx="2303573" cy="2232596"/>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Nur Bild (schmal)">
    <p:spTree>
      <p:nvGrpSpPr>
        <p:cNvPr id="1" name=""/>
        <p:cNvGrpSpPr/>
        <p:nvPr/>
      </p:nvGrpSpPr>
      <p:grpSpPr bwMode="auto">
        <a:xfrm>
          <a:off x="0" y="0"/>
          <a:ext cx="0" cy="0"/>
          <a:chOff x="0" y="0"/>
          <a:chExt cx="0" cy="0"/>
        </a:xfrm>
      </p:grpSpPr>
      <p:sp>
        <p:nvSpPr>
          <p:cNvPr id="4" name="Datumsplatzhalter 2"/>
          <p:cNvSpPr>
            <a:spLocks noGrp="1"/>
          </p:cNvSpPr>
          <p:nvPr>
            <p:ph type="dt" sz="half" idx="10"/>
          </p:nvPr>
        </p:nvSpPr>
        <p:spPr bwMode="auto"/>
        <p:txBody>
          <a:bodyPr/>
          <a:lstStyle/>
          <a:p>
            <a:pPr>
              <a:defRPr/>
            </a:pPr>
            <a:r>
              <a:rPr lang="de-DE"/>
              <a:t>Name des Kapitels (optional)</a:t>
            </a:r>
            <a:endParaRPr/>
          </a:p>
        </p:txBody>
      </p:sp>
      <p:sp>
        <p:nvSpPr>
          <p:cNvPr id="5" name="Fußzeilenplatzhalter 3"/>
          <p:cNvSpPr>
            <a:spLocks noGrp="1"/>
          </p:cNvSpPr>
          <p:nvPr>
            <p:ph type="ftr" sz="quarter" idx="11"/>
          </p:nvPr>
        </p:nvSpPr>
        <p:spPr bwMode="auto"/>
        <p:txBody>
          <a:bodyPr/>
          <a:lstStyle/>
          <a:p>
            <a:pPr>
              <a:defRPr/>
            </a:pPr>
            <a:r>
              <a:rPr lang="de-DE"/>
              <a:t>Titel der Präsentation (Eingabe über "Einfügen &gt; Kopf- und Fußzeile")</a:t>
            </a:r>
            <a:endParaRPr/>
          </a:p>
        </p:txBody>
      </p:sp>
      <p:sp>
        <p:nvSpPr>
          <p:cNvPr id="6" name="Foliennummernplatzhalter 4"/>
          <p:cNvSpPr>
            <a:spLocks noGrp="1"/>
          </p:cNvSpPr>
          <p:nvPr>
            <p:ph type="sldNum" sz="quarter" idx="12"/>
          </p:nvPr>
        </p:nvSpPr>
        <p:spPr bwMode="auto"/>
        <p:txBody>
          <a:bodyPr/>
          <a:lstStyle/>
          <a:p>
            <a:pPr>
              <a:defRPr/>
            </a:pPr>
            <a:fld id="{968FC3C1-8B2E-4CF4-97FE-57A4E19AC873}" type="slidenum">
              <a:rPr/>
              <a:pPr>
                <a:defRPr/>
              </a:pPr>
              <a:t>‹Nr.›</a:t>
            </a:fld>
            <a:endParaRPr lang="de-DE"/>
          </a:p>
        </p:txBody>
      </p:sp>
      <p:sp>
        <p:nvSpPr>
          <p:cNvPr id="7" name="Bildplatzhalter 9"/>
          <p:cNvSpPr>
            <a:spLocks noGrp="1"/>
          </p:cNvSpPr>
          <p:nvPr>
            <p:ph type="pic" sz="quarter" idx="15"/>
          </p:nvPr>
        </p:nvSpPr>
        <p:spPr bwMode="auto">
          <a:xfrm>
            <a:off x="300039" y="1268412"/>
            <a:ext cx="7380138" cy="4968875"/>
          </a:xfrm>
          <a:prstGeom prst="rect">
            <a:avLst/>
          </a:prstGeom>
          <a:solidFill>
            <a:schemeClr val="accent4"/>
          </a:solidFill>
        </p:spPr>
        <p:txBody>
          <a:bodyPr anchor="ctr"/>
          <a:lstStyle>
            <a:lvl1pPr marL="0" indent="0" algn="ctr">
              <a:buNone/>
              <a:defRPr/>
            </a:lvl1pPr>
          </a:lstStyle>
          <a:p>
            <a:pPr>
              <a:defRPr/>
            </a:pPr>
            <a:endParaRPr lang="de-DE"/>
          </a:p>
        </p:txBody>
      </p:sp>
    </p:spTree>
  </p:cSld>
  <p:clrMapOvr>
    <a:masterClrMapping/>
  </p:clrMapOvr>
  <p:hf/>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bwMode="auto">
        <a:xfrm>
          <a:off x="0" y="0"/>
          <a:ext cx="0" cy="0"/>
          <a:chOff x="0" y="0"/>
          <a:chExt cx="0" cy="0"/>
        </a:xfrm>
      </p:grpSpPr>
      <p:sp>
        <p:nvSpPr>
          <p:cNvPr id="4" name="Titelplatzhalter 1"/>
          <p:cNvSpPr>
            <a:spLocks noGrp="1"/>
          </p:cNvSpPr>
          <p:nvPr>
            <p:ph type="title"/>
          </p:nvPr>
        </p:nvSpPr>
        <p:spPr bwMode="auto">
          <a:xfrm>
            <a:off x="300038" y="1324895"/>
            <a:ext cx="11591924" cy="688899"/>
          </a:xfrm>
          <a:prstGeom prst="rect">
            <a:avLst/>
          </a:prstGeom>
        </p:spPr>
        <p:txBody>
          <a:bodyPr vert="horz" lIns="0" tIns="0" rIns="0" bIns="0" rtlCol="0" anchor="t" anchorCtr="0">
            <a:noAutofit/>
          </a:bodyPr>
          <a:lstStyle/>
          <a:p>
            <a:pPr>
              <a:defRPr/>
            </a:pPr>
            <a:r>
              <a:rPr lang="de-DE"/>
              <a:t>Titel</a:t>
            </a:r>
            <a:endParaRPr/>
          </a:p>
        </p:txBody>
      </p:sp>
      <p:sp>
        <p:nvSpPr>
          <p:cNvPr id="5" name="Textplatzhalter 2"/>
          <p:cNvSpPr>
            <a:spLocks noGrp="1"/>
          </p:cNvSpPr>
          <p:nvPr>
            <p:ph type="body" idx="1"/>
          </p:nvPr>
        </p:nvSpPr>
        <p:spPr bwMode="auto">
          <a:xfrm>
            <a:off x="300037" y="2241550"/>
            <a:ext cx="11591924" cy="3995738"/>
          </a:xfrm>
          <a:prstGeom prst="rect">
            <a:avLst/>
          </a:prstGeom>
        </p:spPr>
        <p:txBody>
          <a:bodyPr vert="horz" lIns="0" tIns="0" rIns="0" bIns="0" rtlCol="0" anchor="t" anchorCtr="0">
            <a:no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2"/>
          </p:nvPr>
        </p:nvSpPr>
        <p:spPr bwMode="auto">
          <a:xfrm>
            <a:off x="10680514" y="6471135"/>
            <a:ext cx="780082" cy="204998"/>
          </a:xfrm>
          <a:prstGeom prst="rect">
            <a:avLst/>
          </a:prstGeom>
        </p:spPr>
        <p:txBody>
          <a:bodyPr vert="horz" wrap="none" lIns="0" tIns="0" rIns="0" bIns="0" rtlCol="0" anchor="t" anchorCtr="0">
            <a:noAutofit/>
          </a:bodyPr>
          <a:lstStyle>
            <a:lvl1pPr algn="r">
              <a:defRPr sz="900">
                <a:solidFill>
                  <a:schemeClr val="tx1"/>
                </a:solidFill>
              </a:defRPr>
            </a:lvl1pPr>
          </a:lstStyle>
          <a:p>
            <a:pPr>
              <a:defRPr/>
            </a:pPr>
            <a:r>
              <a:rPr lang="de-DE"/>
              <a:t>Name des Kapitels (optional)</a:t>
            </a:r>
            <a:endParaRPr/>
          </a:p>
        </p:txBody>
      </p:sp>
      <p:sp>
        <p:nvSpPr>
          <p:cNvPr id="7" name="Fußzeilenplatzhalter 4"/>
          <p:cNvSpPr>
            <a:spLocks noGrp="1"/>
          </p:cNvSpPr>
          <p:nvPr>
            <p:ph type="ftr" sz="quarter" idx="3"/>
          </p:nvPr>
        </p:nvSpPr>
        <p:spPr bwMode="auto">
          <a:xfrm>
            <a:off x="300038" y="6471135"/>
            <a:ext cx="10308468" cy="204998"/>
          </a:xfrm>
          <a:prstGeom prst="rect">
            <a:avLst/>
          </a:prstGeom>
        </p:spPr>
        <p:txBody>
          <a:bodyPr vert="horz" lIns="0" tIns="0" rIns="0" bIns="0" rtlCol="0" anchor="t" anchorCtr="0">
            <a:noAutofit/>
          </a:bodyPr>
          <a:lstStyle>
            <a:lvl1pPr algn="l">
              <a:defRPr sz="900">
                <a:solidFill>
                  <a:schemeClr val="tx1"/>
                </a:solidFill>
              </a:defRPr>
            </a:lvl1pPr>
          </a:lstStyle>
          <a:p>
            <a:pPr>
              <a:defRPr/>
            </a:pPr>
            <a:r>
              <a:rPr lang="de-DE"/>
              <a:t>Titel der Präsentation (Eingabe über "Einfügen &gt; Kopf- und Fußzeile")</a:t>
            </a:r>
            <a:endParaRPr/>
          </a:p>
        </p:txBody>
      </p:sp>
      <p:sp>
        <p:nvSpPr>
          <p:cNvPr id="8" name="Foliennummernplatzhalter 5"/>
          <p:cNvSpPr>
            <a:spLocks noGrp="1"/>
          </p:cNvSpPr>
          <p:nvPr>
            <p:ph type="sldNum" sz="quarter" idx="4"/>
          </p:nvPr>
        </p:nvSpPr>
        <p:spPr bwMode="auto">
          <a:xfrm>
            <a:off x="11532604" y="6471135"/>
            <a:ext cx="359358" cy="204998"/>
          </a:xfrm>
          <a:prstGeom prst="rect">
            <a:avLst/>
          </a:prstGeom>
        </p:spPr>
        <p:txBody>
          <a:bodyPr vert="horz" wrap="none" lIns="0" tIns="0" rIns="0" bIns="0" rtlCol="0" anchor="t" anchorCtr="0">
            <a:noAutofit/>
          </a:bodyPr>
          <a:lstStyle>
            <a:lvl1pPr algn="r">
              <a:defRPr sz="900">
                <a:solidFill>
                  <a:schemeClr val="tx1"/>
                </a:solidFill>
              </a:defRPr>
            </a:lvl1pPr>
          </a:lstStyle>
          <a:p>
            <a:pPr>
              <a:defRPr/>
            </a:pPr>
            <a:fld id="{968FC3C1-8B2E-4CF4-97FE-57A4E19AC873}" type="slidenum">
              <a:rPr/>
              <a:pPr>
                <a:defRPr/>
              </a:pPr>
              <a:t>‹Nr.›</a:t>
            </a:fld>
            <a:endParaRPr lang="de-DE"/>
          </a:p>
        </p:txBody>
      </p:sp>
      <p:pic>
        <p:nvPicPr>
          <p:cNvPr id="9" name="Grafik 7"/>
          <p:cNvPicPr>
            <a:picLocks noChangeAspect="1"/>
          </p:cNvPicPr>
          <p:nvPr userDrawn="1"/>
        </p:nvPicPr>
        <p:blipFill>
          <a:blip r:embed="rId16"/>
          <a:srcRect b="47187"/>
          <a:stretch/>
        </p:blipFill>
        <p:spPr bwMode="auto">
          <a:xfrm>
            <a:off x="249382" y="122313"/>
            <a:ext cx="1871433" cy="57038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l" defTabSz="914400">
        <a:lnSpc>
          <a:spcPct val="90000"/>
        </a:lnSpc>
        <a:spcBef>
          <a:spcPts val="0"/>
        </a:spcBef>
        <a:buNone/>
        <a:defRPr sz="4000" b="1">
          <a:solidFill>
            <a:schemeClr val="tx1"/>
          </a:solidFill>
          <a:latin typeface="+mj-lt"/>
          <a:ea typeface="+mj-ea"/>
          <a:cs typeface="+mj-cs"/>
        </a:defRPr>
      </a:lvl1pPr>
    </p:titleStyle>
    <p:body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iels.taubert@uni-bielefeld.de" TargetMode="Externa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w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www.buchreport.de/news/noch-allianz-oder-schon-kartell/"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hyperlink" Target="https://www.tu9.de/media/fullwidth/tu9-pm_openaccess_19-11-25.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pub.uni-bielefeld.de/record/2965484" TargetMode="External"/><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983824" y="1988840"/>
            <a:ext cx="10370368" cy="4285357"/>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algn="ctr"/>
            <a:r>
              <a:rPr lang="de-DE" sz="3200" b="1" dirty="0">
                <a:latin typeface="+mj-lt"/>
              </a:rPr>
              <a:t>Diamond OA: Vierte und finale Welle der Open-Access-Förderung?</a:t>
            </a:r>
          </a:p>
          <a:p>
            <a:endParaRPr lang="de-DE" sz="3200" dirty="0">
              <a:latin typeface="+mj-lt"/>
            </a:endParaRPr>
          </a:p>
          <a:p>
            <a:pPr algn="ctr"/>
            <a:r>
              <a:rPr lang="de-DE" sz="2800" dirty="0">
                <a:latin typeface="+mj-lt"/>
              </a:rPr>
              <a:t>Niels Taubert</a:t>
            </a:r>
          </a:p>
          <a:p>
            <a:pPr algn="ctr"/>
            <a:endParaRPr lang="de-DE" sz="1800" dirty="0">
              <a:latin typeface="+mj-lt"/>
            </a:endParaRPr>
          </a:p>
          <a:p>
            <a:pPr algn="ctr"/>
            <a:r>
              <a:rPr lang="de-DE" sz="1800" dirty="0">
                <a:latin typeface="+mj-lt"/>
              </a:rPr>
              <a:t>Fakultät für Soziologie | Universitätsbibliothek, Universität Bielefeld</a:t>
            </a:r>
          </a:p>
          <a:p>
            <a:pPr algn="ctr"/>
            <a:r>
              <a:rPr lang="de-DE" sz="1800" dirty="0">
                <a:latin typeface="+mj-lt"/>
                <a:hlinkClick r:id="rId2"/>
              </a:rPr>
              <a:t>niels.taubert@uni-bielefeld.de</a:t>
            </a:r>
            <a:endParaRPr lang="de-DE" sz="1800" dirty="0">
              <a:latin typeface="+mj-lt"/>
            </a:endParaRPr>
          </a:p>
          <a:p>
            <a:pPr algn="ctr"/>
            <a:endParaRPr lang="de-DE" sz="1800" dirty="0">
              <a:latin typeface="+mj-lt"/>
            </a:endParaRPr>
          </a:p>
          <a:p>
            <a:pPr algn="ctr"/>
            <a:r>
              <a:rPr lang="de-DE" sz="1800" dirty="0">
                <a:latin typeface="+mj-lt"/>
              </a:rPr>
              <a:t>Open-Access-Tage 2024, TH Köln</a:t>
            </a:r>
          </a:p>
        </p:txBody>
      </p:sp>
      <p:pic>
        <p:nvPicPr>
          <p:cNvPr id="7" name="Grafik 10"/>
          <p:cNvPicPr>
            <a:picLocks noChangeAspect="1"/>
          </p:cNvPicPr>
          <p:nvPr/>
        </p:nvPicPr>
        <p:blipFill>
          <a:blip r:embed="rId3"/>
          <a:stretch/>
        </p:blipFill>
        <p:spPr bwMode="auto">
          <a:xfrm>
            <a:off x="249382" y="122312"/>
            <a:ext cx="1871433" cy="1079999"/>
          </a:xfrm>
          <a:prstGeom prst="rect">
            <a:avLst/>
          </a:prstGeom>
        </p:spPr>
      </p:pic>
      <p:sp>
        <p:nvSpPr>
          <p:cNvPr id="9" name="Inhaltsplatzhalter 2">
            <a:extLst>
              <a:ext uri="{FF2B5EF4-FFF2-40B4-BE49-F238E27FC236}">
                <a16:creationId xmlns:a16="http://schemas.microsoft.com/office/drawing/2014/main" id="{EC962C08-0478-48FB-B912-BB38D8F26812}"/>
              </a:ext>
            </a:extLst>
          </p:cNvPr>
          <p:cNvSpPr txBox="1">
            <a:spLocks/>
          </p:cNvSpPr>
          <p:nvPr/>
        </p:nvSpPr>
        <p:spPr>
          <a:xfrm>
            <a:off x="838200" y="2534046"/>
            <a:ext cx="10515600" cy="4351338"/>
          </a:xfrm>
          <a:prstGeom prst="rect">
            <a:avLst/>
          </a:prstGeom>
        </p:spPr>
        <p:txBody>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514350" indent="-514350">
              <a:buFont typeface="Arial" panose="020B0604020202020204" pitchFamily="34" charset="0"/>
              <a:buAutoNum type="arabicPeriod"/>
            </a:pPr>
            <a:endParaRPr lang="de-DE" dirty="0"/>
          </a:p>
        </p:txBody>
      </p:sp>
    </p:spTree>
    <p:extLst>
      <p:ext uri="{BB962C8B-B14F-4D97-AF65-F5344CB8AC3E}">
        <p14:creationId xmlns:p14="http://schemas.microsoft.com/office/powerpoint/2010/main" val="1323690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pic>
        <p:nvPicPr>
          <p:cNvPr id="4" name="Grafik 3">
            <a:extLst>
              <a:ext uri="{FF2B5EF4-FFF2-40B4-BE49-F238E27FC236}">
                <a16:creationId xmlns:a16="http://schemas.microsoft.com/office/drawing/2014/main" id="{C383EF12-886C-4913-8EB4-5A11053EACB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95400" y="1190174"/>
            <a:ext cx="6760136" cy="5013176"/>
          </a:xfrm>
          <a:prstGeom prst="rect">
            <a:avLst/>
          </a:prstGeom>
        </p:spPr>
      </p:pic>
      <p:sp>
        <p:nvSpPr>
          <p:cNvPr id="6" name="Titel 1">
            <a:extLst>
              <a:ext uri="{FF2B5EF4-FFF2-40B4-BE49-F238E27FC236}">
                <a16:creationId xmlns:a16="http://schemas.microsoft.com/office/drawing/2014/main" id="{104342EE-273B-439D-9F9E-385EA888365D}"/>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4. </a:t>
            </a:r>
            <a:r>
              <a:rPr lang="de-DE" sz="3000" dirty="0">
                <a:effectLst/>
                <a:ea typeface="Calibri" panose="020F0502020204030204" pitchFamily="34" charset="0"/>
                <a:cs typeface="Times New Roman" panose="02020603050405020304" pitchFamily="18" charset="0"/>
              </a:rPr>
              <a:t>Mapping der deutschen Diamond-OA-Landschaft</a:t>
            </a:r>
          </a:p>
        </p:txBody>
      </p:sp>
    </p:spTree>
    <p:extLst>
      <p:ext uri="{BB962C8B-B14F-4D97-AF65-F5344CB8AC3E}">
        <p14:creationId xmlns:p14="http://schemas.microsoft.com/office/powerpoint/2010/main" val="2200473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9EF53BC-0B58-4BB0-B1FD-B3B4CE8212A9}"/>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4. </a:t>
            </a:r>
            <a:r>
              <a:rPr lang="de-DE" sz="3000" dirty="0">
                <a:effectLst/>
                <a:ea typeface="Calibri" panose="020F0502020204030204" pitchFamily="34" charset="0"/>
                <a:cs typeface="Times New Roman" panose="02020603050405020304" pitchFamily="18" charset="0"/>
              </a:rPr>
              <a:t>Mapping der deutschen Diamond-OA-Landschaft</a:t>
            </a:r>
          </a:p>
          <a:p>
            <a:endParaRPr lang="de-DE" sz="3200" dirty="0"/>
          </a:p>
        </p:txBody>
      </p:sp>
      <p:pic>
        <p:nvPicPr>
          <p:cNvPr id="6" name="Grafik 5">
            <a:extLst>
              <a:ext uri="{FF2B5EF4-FFF2-40B4-BE49-F238E27FC236}">
                <a16:creationId xmlns:a16="http://schemas.microsoft.com/office/drawing/2014/main" id="{9817D6AA-1FD2-4337-92EE-80967B8C3F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3632" y="1556792"/>
            <a:ext cx="6930585" cy="5040000"/>
          </a:xfrm>
          <a:prstGeom prst="rect">
            <a:avLst/>
          </a:prstGeom>
        </p:spPr>
      </p:pic>
    </p:spTree>
    <p:extLst>
      <p:ext uri="{BB962C8B-B14F-4D97-AF65-F5344CB8AC3E}">
        <p14:creationId xmlns:p14="http://schemas.microsoft.com/office/powerpoint/2010/main" val="1366757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39A36D45-1CA2-48E7-8353-34904D3FE617}"/>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4. </a:t>
            </a:r>
            <a:r>
              <a:rPr lang="de-DE" sz="3000" dirty="0">
                <a:effectLst/>
                <a:ea typeface="Calibri" panose="020F0502020204030204" pitchFamily="34" charset="0"/>
                <a:cs typeface="Times New Roman" panose="02020603050405020304" pitchFamily="18" charset="0"/>
              </a:rPr>
              <a:t>Mapping der deutschen Diamond-OA-Landschaft</a:t>
            </a:r>
          </a:p>
          <a:p>
            <a:endParaRPr lang="de-DE" sz="3200" dirty="0"/>
          </a:p>
        </p:txBody>
      </p:sp>
      <p:pic>
        <p:nvPicPr>
          <p:cNvPr id="6" name="Grafik 5">
            <a:extLst>
              <a:ext uri="{FF2B5EF4-FFF2-40B4-BE49-F238E27FC236}">
                <a16:creationId xmlns:a16="http://schemas.microsoft.com/office/drawing/2014/main" id="{3C6A3969-FDEA-429E-8863-891B9D83E7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2267" y="1388888"/>
            <a:ext cx="6927465" cy="5040000"/>
          </a:xfrm>
          <a:prstGeom prst="rect">
            <a:avLst/>
          </a:prstGeom>
        </p:spPr>
      </p:pic>
    </p:spTree>
    <p:extLst>
      <p:ext uri="{BB962C8B-B14F-4D97-AF65-F5344CB8AC3E}">
        <p14:creationId xmlns:p14="http://schemas.microsoft.com/office/powerpoint/2010/main" val="2307604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4. </a:t>
            </a:r>
            <a:r>
              <a:rPr lang="de-DE" sz="3000" dirty="0">
                <a:effectLst/>
                <a:ea typeface="Calibri" panose="020F0502020204030204" pitchFamily="34" charset="0"/>
                <a:cs typeface="Times New Roman" panose="02020603050405020304" pitchFamily="18" charset="0"/>
              </a:rPr>
              <a:t>Mapping der deutschen Diamond-OA-Landschaft</a:t>
            </a:r>
          </a:p>
          <a:p>
            <a:endParaRPr lang="de-DE" sz="3000" dirty="0"/>
          </a:p>
          <a:p>
            <a:endParaRPr lang="de-DE" sz="3000" dirty="0"/>
          </a:p>
        </p:txBody>
      </p:sp>
      <p:pic>
        <p:nvPicPr>
          <p:cNvPr id="8" name="Grafik 7">
            <a:extLst>
              <a:ext uri="{FF2B5EF4-FFF2-40B4-BE49-F238E27FC236}">
                <a16:creationId xmlns:a16="http://schemas.microsoft.com/office/drawing/2014/main" id="{D8C5634C-F014-464B-AF9D-FFEB8F3AF00D}"/>
              </a:ext>
            </a:extLst>
          </p:cNvPr>
          <p:cNvPicPr>
            <a:picLocks noChangeAspect="1"/>
          </p:cNvPicPr>
          <p:nvPr/>
        </p:nvPicPr>
        <p:blipFill>
          <a:blip r:embed="rId3"/>
          <a:stretch>
            <a:fillRect/>
          </a:stretch>
        </p:blipFill>
        <p:spPr>
          <a:xfrm>
            <a:off x="911424" y="1440018"/>
            <a:ext cx="10106025" cy="4467225"/>
          </a:xfrm>
          <a:prstGeom prst="rect">
            <a:avLst/>
          </a:prstGeom>
        </p:spPr>
      </p:pic>
    </p:spTree>
    <p:extLst>
      <p:ext uri="{BB962C8B-B14F-4D97-AF65-F5344CB8AC3E}">
        <p14:creationId xmlns:p14="http://schemas.microsoft.com/office/powerpoint/2010/main" val="533479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4. </a:t>
            </a:r>
            <a:r>
              <a:rPr lang="de-DE" sz="3000" dirty="0">
                <a:effectLst/>
                <a:ea typeface="Calibri" panose="020F0502020204030204" pitchFamily="34" charset="0"/>
                <a:cs typeface="Times New Roman" panose="02020603050405020304" pitchFamily="18" charset="0"/>
              </a:rPr>
              <a:t>Mapping der deutschen Diamond-OA-Landschaft</a:t>
            </a:r>
          </a:p>
        </p:txBody>
      </p:sp>
      <p:pic>
        <p:nvPicPr>
          <p:cNvPr id="6" name="Grafik 5">
            <a:extLst>
              <a:ext uri="{FF2B5EF4-FFF2-40B4-BE49-F238E27FC236}">
                <a16:creationId xmlns:a16="http://schemas.microsoft.com/office/drawing/2014/main" id="{8F882400-556B-445E-8489-B30788E528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206" y="1692000"/>
            <a:ext cx="5940794" cy="4320000"/>
          </a:xfrm>
          <a:prstGeom prst="rect">
            <a:avLst/>
          </a:prstGeom>
        </p:spPr>
      </p:pic>
      <p:pic>
        <p:nvPicPr>
          <p:cNvPr id="8" name="Grafik 7">
            <a:extLst>
              <a:ext uri="{FF2B5EF4-FFF2-40B4-BE49-F238E27FC236}">
                <a16:creationId xmlns:a16="http://schemas.microsoft.com/office/drawing/2014/main" id="{14E1E254-409D-470A-87FE-7ACD67D468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0" y="1692000"/>
            <a:ext cx="5940794" cy="4320000"/>
          </a:xfrm>
          <a:prstGeom prst="rect">
            <a:avLst/>
          </a:prstGeom>
        </p:spPr>
      </p:pic>
    </p:spTree>
    <p:extLst>
      <p:ext uri="{BB962C8B-B14F-4D97-AF65-F5344CB8AC3E}">
        <p14:creationId xmlns:p14="http://schemas.microsoft.com/office/powerpoint/2010/main" val="2723323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5. Qualitative Kartierung der Diamond-OA-Landschaft </a:t>
            </a:r>
            <a:endParaRPr lang="de-DE" sz="3200" dirty="0"/>
          </a:p>
          <a:p>
            <a:endParaRPr lang="de-DE" sz="3200" dirty="0"/>
          </a:p>
        </p:txBody>
      </p:sp>
      <p:sp>
        <p:nvSpPr>
          <p:cNvPr id="8" name="Inhaltsplatzhalter 2">
            <a:extLst>
              <a:ext uri="{FF2B5EF4-FFF2-40B4-BE49-F238E27FC236}">
                <a16:creationId xmlns:a16="http://schemas.microsoft.com/office/drawing/2014/main" id="{DA170C12-9034-4E6A-8A66-C9983A6339EC}"/>
              </a:ext>
            </a:extLst>
          </p:cNvPr>
          <p:cNvSpPr txBox="1">
            <a:spLocks/>
          </p:cNvSpPr>
          <p:nvPr/>
        </p:nvSpPr>
        <p:spPr bwMode="auto">
          <a:xfrm>
            <a:off x="838200" y="1825625"/>
            <a:ext cx="10946432" cy="4351338"/>
          </a:xfrm>
          <a:prstGeom prst="rect">
            <a:avLst/>
          </a:prstGeom>
        </p:spPr>
        <p:txBody>
          <a:bodyPr>
            <a:normAutofit/>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lnSpc>
                <a:spcPct val="100000"/>
              </a:lnSpc>
            </a:pPr>
            <a:r>
              <a:rPr lang="de-DE" b="1" dirty="0">
                <a:latin typeface="Calibri" panose="020F0502020204030204" pitchFamily="34" charset="0"/>
                <a:ea typeface="Calibri" panose="020F0502020204030204" pitchFamily="34" charset="0"/>
                <a:cs typeface="Calibri" panose="020F0502020204030204" pitchFamily="34" charset="0"/>
              </a:rPr>
              <a:t>M</a:t>
            </a:r>
            <a:r>
              <a:rPr lang="en-US" b="1" dirty="0" err="1">
                <a:latin typeface="Calibri" panose="020F0502020204030204" pitchFamily="34" charset="0"/>
                <a:ea typeface="Calibri" panose="020F0502020204030204" pitchFamily="34" charset="0"/>
                <a:cs typeface="Calibri" panose="020F0502020204030204" pitchFamily="34" charset="0"/>
              </a:rPr>
              <a:t>onetarisierte</a:t>
            </a:r>
            <a:r>
              <a:rPr lang="en-US" b="1" dirty="0">
                <a:latin typeface="Calibri" panose="020F0502020204030204" pitchFamily="34" charset="0"/>
                <a:ea typeface="Calibri" panose="020F0502020204030204" pitchFamily="34" charset="0"/>
                <a:cs typeface="Calibri" panose="020F0502020204030204" pitchFamily="34" charset="0"/>
              </a:rPr>
              <a:t> vs. </a:t>
            </a:r>
            <a:r>
              <a:rPr lang="en-US" b="1" dirty="0" err="1">
                <a:latin typeface="Calibri" panose="020F0502020204030204" pitchFamily="34" charset="0"/>
                <a:ea typeface="Calibri" panose="020F0502020204030204" pitchFamily="34" charset="0"/>
                <a:cs typeface="Calibri" panose="020F0502020204030204" pitchFamily="34" charset="0"/>
              </a:rPr>
              <a:t>Gaben-basierte</a:t>
            </a:r>
            <a:r>
              <a:rPr lang="en-US" b="1" dirty="0">
                <a:latin typeface="Calibri" panose="020F0502020204030204" pitchFamily="34" charset="0"/>
                <a:ea typeface="Calibri" panose="020F0502020204030204" pitchFamily="34" charset="0"/>
                <a:cs typeface="Calibri" panose="020F0502020204030204" pitchFamily="34" charset="0"/>
              </a:rPr>
              <a:t> </a:t>
            </a:r>
            <a:r>
              <a:rPr lang="en-US" b="1" dirty="0" err="1">
                <a:latin typeface="Calibri" panose="020F0502020204030204" pitchFamily="34" charset="0"/>
                <a:ea typeface="Calibri" panose="020F0502020204030204" pitchFamily="34" charset="0"/>
                <a:cs typeface="Calibri" panose="020F0502020204030204" pitchFamily="34" charset="0"/>
              </a:rPr>
              <a:t>Bearbeitung</a:t>
            </a:r>
            <a:r>
              <a:rPr lang="en-US" b="1" dirty="0">
                <a:latin typeface="Calibri" panose="020F0502020204030204" pitchFamily="34" charset="0"/>
                <a:ea typeface="Calibri" panose="020F0502020204030204" pitchFamily="34" charset="0"/>
                <a:cs typeface="Calibri" panose="020F0502020204030204" pitchFamily="34" charset="0"/>
              </a:rPr>
              <a:t> von </a:t>
            </a:r>
            <a:r>
              <a:rPr lang="en-US" b="1" dirty="0" err="1">
                <a:latin typeface="Calibri" panose="020F0502020204030204" pitchFamily="34" charset="0"/>
                <a:ea typeface="Calibri" panose="020F0502020204030204" pitchFamily="34" charset="0"/>
                <a:cs typeface="Calibri" panose="020F0502020204030204" pitchFamily="34" charset="0"/>
              </a:rPr>
              <a:t>Aufgaben</a:t>
            </a:r>
            <a:r>
              <a:rPr lang="en-US" b="1" dirty="0">
                <a:latin typeface="Calibri" panose="020F0502020204030204" pitchFamily="34" charset="0"/>
                <a:ea typeface="Calibri" panose="020F0502020204030204" pitchFamily="34" charset="0"/>
                <a:cs typeface="Calibri" panose="020F0502020204030204" pitchFamily="34" charset="0"/>
              </a:rPr>
              <a:t> </a:t>
            </a:r>
          </a:p>
          <a:p>
            <a:pPr lvl="2">
              <a:lnSpc>
                <a:spcPct val="100000"/>
              </a:lnSpc>
              <a:spcBef>
                <a:spcPts val="1200"/>
              </a:spcBef>
            </a:pPr>
            <a:r>
              <a:rPr lang="en-US" b="1" dirty="0" err="1">
                <a:latin typeface="Calibri" panose="020F0502020204030204" pitchFamily="34" charset="0"/>
                <a:ea typeface="Calibri" panose="020F0502020204030204" pitchFamily="34" charset="0"/>
                <a:cs typeface="Calibri" panose="020F0502020204030204" pitchFamily="34" charset="0"/>
              </a:rPr>
              <a:t>Monetarisierte</a:t>
            </a:r>
            <a:r>
              <a:rPr lang="en-US" b="1" dirty="0">
                <a:latin typeface="Calibri" panose="020F0502020204030204" pitchFamily="34" charset="0"/>
                <a:ea typeface="Calibri" panose="020F0502020204030204" pitchFamily="34" charset="0"/>
                <a:cs typeface="Calibri" panose="020F0502020204030204" pitchFamily="34" charset="0"/>
              </a:rPr>
              <a:t> </a:t>
            </a:r>
            <a:r>
              <a:rPr lang="en-US" b="1" dirty="0" err="1">
                <a:latin typeface="Calibri" panose="020F0502020204030204" pitchFamily="34" charset="0"/>
                <a:ea typeface="Calibri" panose="020F0502020204030204" pitchFamily="34" charset="0"/>
                <a:cs typeface="Calibri" panose="020F0502020204030204" pitchFamily="34" charset="0"/>
              </a:rPr>
              <a:t>Bearbeitung</a:t>
            </a:r>
            <a:r>
              <a:rPr lang="en-US" b="1" dirty="0">
                <a:latin typeface="Calibri" panose="020F0502020204030204" pitchFamily="34" charset="0"/>
                <a:ea typeface="Calibri" panose="020F0502020204030204" pitchFamily="34" charset="0"/>
                <a:cs typeface="Calibri" panose="020F0502020204030204" pitchFamily="34" charset="0"/>
              </a:rPr>
              <a:t> von </a:t>
            </a:r>
            <a:r>
              <a:rPr lang="en-US" b="1" dirty="0" err="1">
                <a:latin typeface="Calibri" panose="020F0502020204030204" pitchFamily="34" charset="0"/>
                <a:ea typeface="Calibri" panose="020F0502020204030204" pitchFamily="34" charset="0"/>
                <a:cs typeface="Calibri" panose="020F0502020204030204" pitchFamily="34" charset="0"/>
              </a:rPr>
              <a:t>Aufgaben</a:t>
            </a:r>
            <a:r>
              <a:rPr lang="en-US" dirty="0">
                <a:latin typeface="Calibri" panose="020F0502020204030204" pitchFamily="34" charset="0"/>
                <a:ea typeface="Calibri" panose="020F0502020204030204" pitchFamily="34" charset="0"/>
                <a:cs typeface="Calibri" panose="020F0502020204030204" pitchFamily="34" charset="0"/>
              </a:rPr>
              <a:t>: Das </a:t>
            </a:r>
            <a:r>
              <a:rPr lang="en-US" dirty="0" err="1">
                <a:latin typeface="Calibri" panose="020F0502020204030204" pitchFamily="34" charset="0"/>
                <a:ea typeface="Calibri" panose="020F0502020204030204" pitchFamily="34" charset="0"/>
                <a:cs typeface="Calibri" panose="020F0502020204030204" pitchFamily="34" charset="0"/>
              </a:rPr>
              <a:t>Motivationsmittel</a:t>
            </a:r>
            <a:r>
              <a:rPr lang="en-US" dirty="0">
                <a:latin typeface="Calibri" panose="020F0502020204030204" pitchFamily="34" charset="0"/>
                <a:ea typeface="Calibri" panose="020F0502020204030204" pitchFamily="34" charset="0"/>
                <a:cs typeface="Calibri" panose="020F0502020204030204" pitchFamily="34" charset="0"/>
              </a:rPr>
              <a:t> Geld </a:t>
            </a:r>
            <a:r>
              <a:rPr lang="en-US" dirty="0" err="1">
                <a:latin typeface="Calibri" panose="020F0502020204030204" pitchFamily="34" charset="0"/>
                <a:ea typeface="Calibri" panose="020F0502020204030204" pitchFamily="34" charset="0"/>
                <a:cs typeface="Calibri" panose="020F0502020204030204" pitchFamily="34" charset="0"/>
              </a:rPr>
              <a:t>wird</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eingesetzt</a:t>
            </a:r>
            <a:r>
              <a:rPr lang="en-US" dirty="0">
                <a:latin typeface="Calibri" panose="020F0502020204030204" pitchFamily="34" charset="0"/>
                <a:ea typeface="Calibri" panose="020F0502020204030204" pitchFamily="34" charset="0"/>
                <a:cs typeface="Calibri" panose="020F0502020204030204" pitchFamily="34" charset="0"/>
              </a:rPr>
              <a:t>, um die </a:t>
            </a:r>
            <a:r>
              <a:rPr lang="en-US" dirty="0" err="1">
                <a:latin typeface="Calibri" panose="020F0502020204030204" pitchFamily="34" charset="0"/>
                <a:ea typeface="Calibri" panose="020F0502020204030204" pitchFamily="34" charset="0"/>
                <a:cs typeface="Calibri" panose="020F0502020204030204" pitchFamily="34" charset="0"/>
              </a:rPr>
              <a:t>Erledigung</a:t>
            </a:r>
            <a:r>
              <a:rPr lang="en-US" dirty="0">
                <a:latin typeface="Calibri" panose="020F0502020204030204" pitchFamily="34" charset="0"/>
                <a:ea typeface="Calibri" panose="020F0502020204030204" pitchFamily="34" charset="0"/>
                <a:cs typeface="Calibri" panose="020F0502020204030204" pitchFamily="34" charset="0"/>
              </a:rPr>
              <a:t> von </a:t>
            </a:r>
            <a:r>
              <a:rPr lang="en-US" dirty="0" err="1">
                <a:latin typeface="Calibri" panose="020F0502020204030204" pitchFamily="34" charset="0"/>
                <a:ea typeface="Calibri" panose="020F0502020204030204" pitchFamily="34" charset="0"/>
                <a:cs typeface="Calibri" panose="020F0502020204030204" pitchFamily="34" charset="0"/>
              </a:rPr>
              <a:t>Aufgaben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zu</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gewährleisten</a:t>
            </a:r>
            <a:r>
              <a:rPr lang="en-US" dirty="0">
                <a:latin typeface="Calibri" panose="020F0502020204030204" pitchFamily="34" charset="0"/>
                <a:ea typeface="Calibri" panose="020F0502020204030204" pitchFamily="34" charset="0"/>
                <a:cs typeface="Calibri" panose="020F0502020204030204" pitchFamily="34" charset="0"/>
              </a:rPr>
              <a:t>. Es </a:t>
            </a:r>
            <a:r>
              <a:rPr lang="en-US" dirty="0" err="1">
                <a:latin typeface="Calibri" panose="020F0502020204030204" pitchFamily="34" charset="0"/>
                <a:ea typeface="Calibri" panose="020F0502020204030204" pitchFamily="34" charset="0"/>
                <a:cs typeface="Calibri" panose="020F0502020204030204" pitchFamily="34" charset="0"/>
              </a:rPr>
              <a:t>existieren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rechtsverbindliche</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Abmachungen</a:t>
            </a:r>
            <a:r>
              <a:rPr lang="en-US" dirty="0">
                <a:latin typeface="Calibri" panose="020F0502020204030204" pitchFamily="34" charset="0"/>
                <a:ea typeface="Calibri" panose="020F0502020204030204" pitchFamily="34" charset="0"/>
                <a:cs typeface="Calibri" panose="020F0502020204030204" pitchFamily="34" charset="0"/>
              </a:rPr>
              <a:t>, die Art und </a:t>
            </a:r>
            <a:r>
              <a:rPr lang="en-US" dirty="0" err="1">
                <a:latin typeface="Calibri" panose="020F0502020204030204" pitchFamily="34" charset="0"/>
                <a:ea typeface="Calibri" panose="020F0502020204030204" pitchFamily="34" charset="0"/>
                <a:cs typeface="Calibri" panose="020F0502020204030204" pitchFamily="34" charset="0"/>
              </a:rPr>
              <a:t>Umfang</a:t>
            </a:r>
            <a:r>
              <a:rPr lang="en-US" dirty="0">
                <a:latin typeface="Calibri" panose="020F0502020204030204" pitchFamily="34" charset="0"/>
                <a:ea typeface="Calibri" panose="020F0502020204030204" pitchFamily="34" charset="0"/>
                <a:cs typeface="Calibri" panose="020F0502020204030204" pitchFamily="34" charset="0"/>
              </a:rPr>
              <a:t> der </a:t>
            </a:r>
            <a:r>
              <a:rPr lang="en-US" dirty="0" err="1">
                <a:latin typeface="Calibri" panose="020F0502020204030204" pitchFamily="34" charset="0"/>
                <a:ea typeface="Calibri" panose="020F0502020204030204" pitchFamily="34" charset="0"/>
                <a:cs typeface="Calibri" panose="020F0502020204030204" pitchFamily="34" charset="0"/>
              </a:rPr>
              <a:t>Aufgaben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festlegen</a:t>
            </a:r>
            <a:r>
              <a:rPr lang="en-US" dirty="0">
                <a:latin typeface="Calibri" panose="020F0502020204030204" pitchFamily="34" charset="0"/>
                <a:ea typeface="Calibri" panose="020F0502020204030204" pitchFamily="34" charset="0"/>
                <a:cs typeface="Calibri" panose="020F0502020204030204" pitchFamily="34" charset="0"/>
              </a:rPr>
              <a:t>. </a:t>
            </a:r>
          </a:p>
          <a:p>
            <a:pPr lvl="2">
              <a:lnSpc>
                <a:spcPct val="100000"/>
              </a:lnSpc>
              <a:spcBef>
                <a:spcPts val="1200"/>
              </a:spcBef>
            </a:pPr>
            <a:r>
              <a:rPr lang="en-US" b="1" dirty="0" err="1">
                <a:latin typeface="Calibri" panose="020F0502020204030204" pitchFamily="34" charset="0"/>
                <a:ea typeface="Calibri" panose="020F0502020204030204" pitchFamily="34" charset="0"/>
                <a:cs typeface="Calibri" panose="020F0502020204030204" pitchFamily="34" charset="0"/>
              </a:rPr>
              <a:t>Gaben-basierte</a:t>
            </a:r>
            <a:r>
              <a:rPr lang="en-US" b="1" dirty="0">
                <a:latin typeface="Calibri" panose="020F0502020204030204" pitchFamily="34" charset="0"/>
                <a:ea typeface="Calibri" panose="020F0502020204030204" pitchFamily="34" charset="0"/>
                <a:cs typeface="Calibri" panose="020F0502020204030204" pitchFamily="34" charset="0"/>
              </a:rPr>
              <a:t> </a:t>
            </a:r>
            <a:r>
              <a:rPr lang="en-US" b="1" dirty="0" err="1">
                <a:latin typeface="Calibri" panose="020F0502020204030204" pitchFamily="34" charset="0"/>
                <a:ea typeface="Calibri" panose="020F0502020204030204" pitchFamily="34" charset="0"/>
                <a:cs typeface="Calibri" panose="020F0502020204030204" pitchFamily="34" charset="0"/>
              </a:rPr>
              <a:t>Bearbeitung</a:t>
            </a:r>
            <a:r>
              <a:rPr lang="en-US" b="1" dirty="0">
                <a:latin typeface="Calibri" panose="020F0502020204030204" pitchFamily="34" charset="0"/>
                <a:ea typeface="Calibri" panose="020F0502020204030204" pitchFamily="34" charset="0"/>
                <a:cs typeface="Calibri" panose="020F0502020204030204" pitchFamily="34" charset="0"/>
              </a:rPr>
              <a:t> von </a:t>
            </a:r>
            <a:r>
              <a:rPr lang="en-US" b="1" dirty="0" err="1">
                <a:latin typeface="Calibri" panose="020F0502020204030204" pitchFamily="34" charset="0"/>
                <a:ea typeface="Calibri" panose="020F0502020204030204" pitchFamily="34" charset="0"/>
                <a:cs typeface="Calibri" panose="020F0502020204030204" pitchFamily="34" charset="0"/>
              </a:rPr>
              <a:t>Aufgaben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Im</a:t>
            </a:r>
            <a:r>
              <a:rPr lang="en-US" dirty="0">
                <a:latin typeface="Calibri" panose="020F0502020204030204" pitchFamily="34" charset="0"/>
                <a:ea typeface="Calibri" panose="020F0502020204030204" pitchFamily="34" charset="0"/>
                <a:cs typeface="Calibri" panose="020F0502020204030204" pitchFamily="34" charset="0"/>
              </a:rPr>
              <a:t> Fall von </a:t>
            </a:r>
            <a:r>
              <a:rPr lang="en-US" dirty="0" err="1">
                <a:latin typeface="Calibri" panose="020F0502020204030204" pitchFamily="34" charset="0"/>
                <a:ea typeface="Calibri" panose="020F0502020204030204" pitchFamily="34" charset="0"/>
                <a:cs typeface="Calibri" panose="020F0502020204030204" pitchFamily="34" charset="0"/>
              </a:rPr>
              <a:t>Beiträgen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zu</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einem</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digitalen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öffentlichen</a:t>
            </a:r>
            <a:r>
              <a:rPr lang="en-US" dirty="0">
                <a:latin typeface="Calibri" panose="020F0502020204030204" pitchFamily="34" charset="0"/>
                <a:ea typeface="Calibri" panose="020F0502020204030204" pitchFamily="34" charset="0"/>
                <a:cs typeface="Calibri" panose="020F0502020204030204" pitchFamily="34" charset="0"/>
              </a:rPr>
              <a:t> Gut </a:t>
            </a:r>
            <a:r>
              <a:rPr lang="en-US" dirty="0" err="1">
                <a:latin typeface="Calibri" panose="020F0502020204030204" pitchFamily="34" charset="0"/>
                <a:ea typeface="Calibri" panose="020F0502020204030204" pitchFamily="34" charset="0"/>
                <a:cs typeface="Calibri" panose="020F0502020204030204" pitchFamily="34" charset="0"/>
              </a:rPr>
              <a:t>handelt</a:t>
            </a:r>
            <a:r>
              <a:rPr lang="en-US" dirty="0">
                <a:latin typeface="Calibri" panose="020F0502020204030204" pitchFamily="34" charset="0"/>
                <a:ea typeface="Calibri" panose="020F0502020204030204" pitchFamily="34" charset="0"/>
                <a:cs typeface="Calibri" panose="020F0502020204030204" pitchFamily="34" charset="0"/>
              </a:rPr>
              <a:t> es </a:t>
            </a:r>
            <a:r>
              <a:rPr lang="en-US" dirty="0" err="1">
                <a:latin typeface="Calibri" panose="020F0502020204030204" pitchFamily="34" charset="0"/>
                <a:ea typeface="Calibri" panose="020F0502020204030204" pitchFamily="34" charset="0"/>
                <a:cs typeface="Calibri" panose="020F0502020204030204" pitchFamily="34" charset="0"/>
              </a:rPr>
              <a:t>sich</a:t>
            </a:r>
            <a:r>
              <a:rPr lang="en-US" dirty="0">
                <a:latin typeface="Calibri" panose="020F0502020204030204" pitchFamily="34" charset="0"/>
                <a:ea typeface="Calibri" panose="020F0502020204030204" pitchFamily="34" charset="0"/>
                <a:cs typeface="Calibri" panose="020F0502020204030204" pitchFamily="34" charset="0"/>
              </a:rPr>
              <a:t> um </a:t>
            </a:r>
            <a:r>
              <a:rPr lang="en-US" dirty="0" err="1">
                <a:latin typeface="Calibri" panose="020F0502020204030204" pitchFamily="34" charset="0"/>
                <a:ea typeface="Calibri" panose="020F0502020204030204" pitchFamily="34" charset="0"/>
                <a:cs typeface="Calibri" panose="020F0502020204030204" pitchFamily="34" charset="0"/>
              </a:rPr>
              <a:t>freiwillige</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Leistungen</a:t>
            </a:r>
            <a:r>
              <a:rPr lang="en-US" dirty="0">
                <a:latin typeface="Calibri" panose="020F0502020204030204" pitchFamily="34" charset="0"/>
                <a:ea typeface="Calibri" panose="020F0502020204030204" pitchFamily="34" charset="0"/>
                <a:cs typeface="Calibri" panose="020F0502020204030204" pitchFamily="34" charset="0"/>
              </a:rPr>
              <a:t>. Ein/e </a:t>
            </a:r>
            <a:r>
              <a:rPr lang="en-US" dirty="0" err="1">
                <a:latin typeface="Calibri" panose="020F0502020204030204" pitchFamily="34" charset="0"/>
                <a:ea typeface="Calibri" panose="020F0502020204030204" pitchFamily="34" charset="0"/>
                <a:cs typeface="Calibri" panose="020F0502020204030204" pitchFamily="34" charset="0"/>
              </a:rPr>
              <a:t>Beitragende</a:t>
            </a:r>
            <a:r>
              <a:rPr lang="en-US" dirty="0">
                <a:latin typeface="Calibri" panose="020F0502020204030204" pitchFamily="34" charset="0"/>
                <a:ea typeface="Calibri" panose="020F0502020204030204" pitchFamily="34" charset="0"/>
                <a:cs typeface="Calibri" panose="020F0502020204030204" pitchFamily="34" charset="0"/>
              </a:rPr>
              <a:t>/r </a:t>
            </a:r>
            <a:r>
              <a:rPr lang="en-US" dirty="0" err="1">
                <a:latin typeface="Calibri" panose="020F0502020204030204" pitchFamily="34" charset="0"/>
                <a:ea typeface="Calibri" panose="020F0502020204030204" pitchFamily="34" charset="0"/>
                <a:cs typeface="Calibri" panose="020F0502020204030204" pitchFamily="34" charset="0"/>
              </a:rPr>
              <a:t>entscheidet</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nicht</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nur</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darüber</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ob</a:t>
            </a:r>
            <a:r>
              <a:rPr lang="en-US" dirty="0">
                <a:latin typeface="Calibri" panose="020F0502020204030204" pitchFamily="34" charset="0"/>
                <a:ea typeface="Calibri" panose="020F0502020204030204" pitchFamily="34" charset="0"/>
                <a:cs typeface="Calibri" panose="020F0502020204030204" pitchFamily="34" charset="0"/>
              </a:rPr>
              <a:t> er </a:t>
            </a:r>
            <a:r>
              <a:rPr lang="en-US" dirty="0" err="1">
                <a:latin typeface="Calibri" panose="020F0502020204030204" pitchFamily="34" charset="0"/>
                <a:ea typeface="Calibri" panose="020F0502020204030204" pitchFamily="34" charset="0"/>
                <a:cs typeface="Calibri" panose="020F0502020204030204" pitchFamily="34" charset="0"/>
              </a:rPr>
              <a:t>beitragen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möchte</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sondern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auch</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darüber</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wie</a:t>
            </a:r>
            <a:r>
              <a:rPr lang="en-US" dirty="0">
                <a:latin typeface="Calibri" panose="020F0502020204030204" pitchFamily="34" charset="0"/>
                <a:ea typeface="Calibri" panose="020F0502020204030204" pitchFamily="34" charset="0"/>
                <a:cs typeface="Calibri" panose="020F0502020204030204" pitchFamily="34" charset="0"/>
              </a:rPr>
              <a:t> er </a:t>
            </a:r>
            <a:r>
              <a:rPr lang="en-US" dirty="0" err="1">
                <a:latin typeface="Calibri" panose="020F0502020204030204" pitchFamily="34" charset="0"/>
                <a:ea typeface="Calibri" panose="020F0502020204030204" pitchFamily="34" charset="0"/>
                <a:cs typeface="Calibri" panose="020F0502020204030204" pitchFamily="34" charset="0"/>
              </a:rPr>
              <a:t>beitragen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möchte</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Beiträge</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können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nicht</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erzwungen</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werden</a:t>
            </a:r>
            <a:r>
              <a:rPr lang="en-US" dirty="0">
                <a:latin typeface="Calibri" panose="020F0502020204030204" pitchFamily="34" charset="0"/>
                <a:ea typeface="Calibri" panose="020F0502020204030204" pitchFamily="34" charset="0"/>
                <a:cs typeface="Calibri" panose="020F0502020204030204" pitchFamily="34" charset="0"/>
              </a:rPr>
              <a:t>.</a:t>
            </a:r>
            <a:br>
              <a:rPr lang="en-US" dirty="0">
                <a:latin typeface="Calibri" panose="020F0502020204030204" pitchFamily="34" charset="0"/>
                <a:ea typeface="Calibri" panose="020F0502020204030204" pitchFamily="34" charset="0"/>
                <a:cs typeface="Calibri" panose="020F0502020204030204" pitchFamily="34" charset="0"/>
              </a:rPr>
            </a:br>
            <a:endParaRPr lang="en-US" dirty="0">
              <a:latin typeface="Calibri" panose="020F0502020204030204" pitchFamily="34" charset="0"/>
              <a:ea typeface="Calibri" panose="020F0502020204030204" pitchFamily="34" charset="0"/>
              <a:cs typeface="Calibri" panose="020F0502020204030204" pitchFamily="34" charset="0"/>
            </a:endParaRPr>
          </a:p>
          <a:p>
            <a:pPr marL="176400" lvl="2" indent="-176400">
              <a:lnSpc>
                <a:spcPct val="100000"/>
              </a:lnSpc>
              <a:spcBef>
                <a:spcPts val="1200"/>
              </a:spcBef>
            </a:pPr>
            <a:r>
              <a:rPr lang="de-DE" b="1" dirty="0">
                <a:latin typeface="Calibri" panose="020F0502020204030204" pitchFamily="34" charset="0"/>
                <a:ea typeface="Calibri" panose="020F0502020204030204" pitchFamily="34" charset="0"/>
                <a:cs typeface="Calibri" panose="020F0502020204030204" pitchFamily="34" charset="0"/>
              </a:rPr>
              <a:t>Größe des Journal Teams: </a:t>
            </a:r>
            <a:r>
              <a:rPr lang="de-DE" dirty="0">
                <a:latin typeface="Calibri" panose="020F0502020204030204" pitchFamily="34" charset="0"/>
                <a:ea typeface="Calibri" panose="020F0502020204030204" pitchFamily="34" charset="0"/>
                <a:cs typeface="Calibri" panose="020F0502020204030204" pitchFamily="34" charset="0"/>
              </a:rPr>
              <a:t>Anzahl der Personen in wissenschaftlichen Redaktionen und ggf. in Service-Einrichtungen, die an der Produktion der Zeitschrift beteiligt sind (Editorial Board wird berücksichtigt, sofern es mitarbeitet und nicht nur repräsentiert).  </a:t>
            </a:r>
            <a:r>
              <a:rPr lang="de-DE" b="1" dirty="0">
                <a:latin typeface="Calibri" panose="020F0502020204030204" pitchFamily="34" charset="0"/>
                <a:ea typeface="Calibri" panose="020F0502020204030204" pitchFamily="34" charset="0"/>
                <a:cs typeface="Calibri" panose="020F0502020204030204" pitchFamily="34" charset="0"/>
              </a:rPr>
              <a:t> </a:t>
            </a:r>
            <a:endParaRPr lang="en-US"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509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5. Qualitative Kartierung der Diamond-OA-Landschaft </a:t>
            </a:r>
            <a:endParaRPr lang="de-DE" sz="3200" dirty="0"/>
          </a:p>
        </p:txBody>
      </p:sp>
      <p:pic>
        <p:nvPicPr>
          <p:cNvPr id="3" name="Grafik 2">
            <a:extLst>
              <a:ext uri="{FF2B5EF4-FFF2-40B4-BE49-F238E27FC236}">
                <a16:creationId xmlns:a16="http://schemas.microsoft.com/office/drawing/2014/main" id="{36D4D61A-47F1-4E02-B82C-402A5CB6933E}"/>
              </a:ext>
            </a:extLst>
          </p:cNvPr>
          <p:cNvPicPr>
            <a:picLocks noChangeAspect="1"/>
          </p:cNvPicPr>
          <p:nvPr/>
        </p:nvPicPr>
        <p:blipFill>
          <a:blip r:embed="rId3"/>
          <a:stretch>
            <a:fillRect/>
          </a:stretch>
        </p:blipFill>
        <p:spPr>
          <a:xfrm>
            <a:off x="2120815" y="970008"/>
            <a:ext cx="7920000" cy="5760000"/>
          </a:xfrm>
          <a:prstGeom prst="rect">
            <a:avLst/>
          </a:prstGeom>
        </p:spPr>
      </p:pic>
    </p:spTree>
    <p:extLst>
      <p:ext uri="{BB962C8B-B14F-4D97-AF65-F5344CB8AC3E}">
        <p14:creationId xmlns:p14="http://schemas.microsoft.com/office/powerpoint/2010/main" val="2999795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838200" y="2285993"/>
            <a:ext cx="10946432"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r>
              <a:rPr lang="de-DE" sz="1800" dirty="0">
                <a:latin typeface="Calibri" panose="020F0502020204030204" pitchFamily="34" charset="0"/>
                <a:ea typeface="Calibri" panose="020F0502020204030204" pitchFamily="34" charset="0"/>
                <a:cs typeface="Calibri" panose="020F0502020204030204" pitchFamily="34" charset="0"/>
              </a:rPr>
              <a:t>„Wenn ich ein großes Journal habe, dann sind dann meist diese Chief Editors. Die werden da irgendwie bezahlt. […] Und das fehlt halt bei uns weg. Ja. Und die haben dann gemerkt: „Okay, das machen wir jetzt so, dass wir sozusagen zehn, 15 Editors-in-Chief haben.“[…] Es läuft also so, wir haben zwei Managing Editors. Davon bin ich einer. Wir kriegen die Papers und wir verteilen die dann sozusagen an die Editors-in-Chief, also in dem Journal mache ich sozusagen 90 Prozent meiner Arbeit ist einfach, ich kriege ein Paper, schaue mir es an: „Ja, das sieht so aus, als könnte das hier L.S. [Name eines Editors-in-Chief] gut betreuen.“ […]. Und von dem Zeitpunkt an ist dann Lisa sozusagen wie so ein Editor-in-Chief. Die macht dann wirklich alles an dem Paper, bis es angenommen wurde, ja, beziehungsweise, bis es den Rest des Boards vorgeschlagen wird zur Annahme. Und dadurch verteilt sich die Arbeit.“ (I-06, Pos. 154-172)</a:t>
            </a:r>
          </a:p>
          <a:p>
            <a:pPr marL="0" lvl="1">
              <a:defRPr/>
            </a:pPr>
            <a:endParaRPr lang="de-DE" sz="1600" dirty="0">
              <a:latin typeface="Calibri" panose="020F0502020204030204" pitchFamily="34" charset="0"/>
              <a:ea typeface="Calibri" panose="020F0502020204030204" pitchFamily="34" charset="0"/>
              <a:cs typeface="Calibri" panose="020F0502020204030204" pitchFamily="34" charset="0"/>
            </a:endParaRPr>
          </a:p>
          <a:p>
            <a:pPr marL="0" lvl="1">
              <a:buFont typeface="Wingdings" panose="05000000000000000000" pitchFamily="2" charset="2"/>
              <a:buChar char="Ø"/>
              <a:defRPr/>
            </a:pPr>
            <a:r>
              <a:rPr lang="de-DE" sz="1800" dirty="0">
                <a:latin typeface="Calibri" panose="020F0502020204030204" pitchFamily="34" charset="0"/>
                <a:ea typeface="Calibri" panose="020F0502020204030204" pitchFamily="34" charset="0"/>
                <a:cs typeface="Calibri" panose="020F0502020204030204" pitchFamily="34" charset="0"/>
              </a:rPr>
              <a:t>Arbeitsteilung basiert auf der Produktionseinheiten ‚Einreichung‘ und ist nicht differenziert nach Aufgaben </a:t>
            </a:r>
          </a:p>
          <a:p>
            <a:pPr marL="0" lvl="1">
              <a:defRPr/>
            </a:pPr>
            <a:endParaRPr lang="de-DE" sz="2000" b="1" dirty="0">
              <a:latin typeface="Arial"/>
              <a:cs typeface="Arial"/>
            </a:endParaRPr>
          </a:p>
          <a:p>
            <a:pPr marL="0" lvl="1">
              <a:defRPr/>
            </a:pPr>
            <a:r>
              <a:rPr lang="de-DE" sz="2000" b="1" dirty="0">
                <a:latin typeface="Arial"/>
                <a:cs typeface="Arial"/>
              </a:rPr>
              <a:t>Rahmenbedingungen</a:t>
            </a:r>
          </a:p>
          <a:p>
            <a:pPr marL="0" lvl="1">
              <a:buFont typeface="Wingdings" panose="05000000000000000000" pitchFamily="2" charset="2"/>
              <a:buChar char="Ø"/>
              <a:defRPr/>
            </a:pPr>
            <a:r>
              <a:rPr lang="de-DE" sz="1800" dirty="0">
                <a:latin typeface="Calibri" panose="020F0502020204030204" pitchFamily="34" charset="0"/>
                <a:ea typeface="Calibri" panose="020F0502020204030204" pitchFamily="34" charset="0"/>
                <a:cs typeface="Calibri" panose="020F0502020204030204" pitchFamily="34" charset="0"/>
              </a:rPr>
              <a:t>Satz wird auf der Grundlage von </a:t>
            </a:r>
            <a:r>
              <a:rPr lang="de-DE" sz="1800" dirty="0" err="1">
                <a:latin typeface="Calibri" panose="020F0502020204030204" pitchFamily="34" charset="0"/>
                <a:ea typeface="Calibri" panose="020F0502020204030204" pitchFamily="34" charset="0"/>
                <a:cs typeface="Calibri" panose="020F0502020204030204" pitchFamily="34" charset="0"/>
              </a:rPr>
              <a:t>LaTeX</a:t>
            </a:r>
            <a:r>
              <a:rPr lang="de-DE" sz="1800" dirty="0">
                <a:latin typeface="Calibri" panose="020F0502020204030204" pitchFamily="34" charset="0"/>
                <a:ea typeface="Calibri" panose="020F0502020204030204" pitchFamily="34" charset="0"/>
                <a:cs typeface="Calibri" panose="020F0502020204030204" pitchFamily="34" charset="0"/>
              </a:rPr>
              <a:t> an die Autor*innen delegiert.</a:t>
            </a:r>
          </a:p>
          <a:p>
            <a:pPr marL="0" lvl="1">
              <a:buFont typeface="Wingdings" panose="05000000000000000000" pitchFamily="2" charset="2"/>
              <a:buChar char="Ø"/>
              <a:defRPr/>
            </a:pPr>
            <a:r>
              <a:rPr lang="de-DE" sz="1800" dirty="0">
                <a:latin typeface="Calibri" panose="020F0502020204030204" pitchFamily="34" charset="0"/>
                <a:ea typeface="Calibri" panose="020F0502020204030204" pitchFamily="34" charset="0"/>
                <a:cs typeface="Calibri" panose="020F0502020204030204" pitchFamily="34" charset="0"/>
              </a:rPr>
              <a:t>Pragmatische Haltung bei der Entscheidung über Annahme oder Ablehnung eines Manuskripts.</a:t>
            </a:r>
          </a:p>
          <a:p>
            <a:pPr marL="0" lvl="1">
              <a:buFont typeface="Wingdings" panose="05000000000000000000" pitchFamily="2" charset="2"/>
              <a:buChar char="Ø"/>
              <a:defRPr/>
            </a:pPr>
            <a:r>
              <a:rPr lang="de-DE" sz="1800" dirty="0">
                <a:latin typeface="Calibri" panose="020F0502020204030204" pitchFamily="34" charset="0"/>
                <a:ea typeface="Calibri" panose="020F0502020204030204" pitchFamily="34" charset="0"/>
                <a:cs typeface="Calibri" panose="020F0502020204030204" pitchFamily="34" charset="0"/>
              </a:rPr>
              <a:t>‚Gerechte‘, i.S. von gleichmäßige Verteilung der Arbeitsbelastung.  </a:t>
            </a:r>
          </a:p>
          <a:p>
            <a:pPr marL="0" lvl="1">
              <a:buFont typeface="Arial" panose="020B0604020202020204" pitchFamily="34" charset="0"/>
              <a:buChar char="•"/>
              <a:defRPr/>
            </a:pPr>
            <a:endParaRPr lang="de-DE" sz="1600" dirty="0">
              <a:latin typeface="Arial"/>
              <a:cs typeface="Arial"/>
            </a:endParaRPr>
          </a:p>
          <a:p>
            <a:pPr marL="0" lvl="1">
              <a:buFont typeface="Arial" panose="020B0604020202020204" pitchFamily="34" charset="0"/>
              <a:buChar char="•"/>
              <a:defRPr/>
            </a:pPr>
            <a:endParaRPr lang="en-US" sz="1600"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6. Positionierung und ihre Folgen </a:t>
            </a:r>
          </a:p>
          <a:p>
            <a:endParaRPr lang="de-DE" sz="3200" dirty="0"/>
          </a:p>
        </p:txBody>
      </p:sp>
      <p:sp>
        <p:nvSpPr>
          <p:cNvPr id="8" name="Inhaltsplatzhalter 2">
            <a:extLst>
              <a:ext uri="{FF2B5EF4-FFF2-40B4-BE49-F238E27FC236}">
                <a16:creationId xmlns:a16="http://schemas.microsoft.com/office/drawing/2014/main" id="{DA170C12-9034-4E6A-8A66-C9983A6339EC}"/>
              </a:ext>
            </a:extLst>
          </p:cNvPr>
          <p:cNvSpPr txBox="1">
            <a:spLocks/>
          </p:cNvSpPr>
          <p:nvPr/>
        </p:nvSpPr>
        <p:spPr bwMode="auto">
          <a:xfrm>
            <a:off x="838200" y="1825625"/>
            <a:ext cx="10946432" cy="4351338"/>
          </a:xfrm>
          <a:prstGeom prst="rect">
            <a:avLst/>
          </a:prstGeom>
        </p:spPr>
        <p:txBody>
          <a:bodyPr>
            <a:normAutofit/>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lnSpc>
                <a:spcPct val="100000"/>
              </a:lnSpc>
              <a:buNone/>
            </a:pPr>
            <a:r>
              <a:rPr lang="de-DE" sz="2400" b="1" dirty="0"/>
              <a:t>Oberer linker Quadrant: ‚Miracle </a:t>
            </a:r>
            <a:r>
              <a:rPr lang="de-DE" sz="2400" b="1" dirty="0" err="1"/>
              <a:t>of</a:t>
            </a:r>
            <a:r>
              <a:rPr lang="de-DE" sz="2400" b="1" dirty="0"/>
              <a:t> </a:t>
            </a:r>
            <a:r>
              <a:rPr lang="de-DE" sz="2400" b="1" dirty="0" err="1"/>
              <a:t>the</a:t>
            </a:r>
            <a:r>
              <a:rPr lang="de-DE" sz="2400" b="1" dirty="0"/>
              <a:t> </a:t>
            </a:r>
            <a:r>
              <a:rPr lang="de-DE" sz="2400" b="1" dirty="0" err="1"/>
              <a:t>crowds</a:t>
            </a:r>
            <a:r>
              <a:rPr lang="de-DE" sz="2400" b="1" dirty="0"/>
              <a:t>‘-Modell </a:t>
            </a:r>
            <a:endParaRPr lang="en-US" sz="2400" b="1" dirty="0"/>
          </a:p>
        </p:txBody>
      </p:sp>
      <p:pic>
        <p:nvPicPr>
          <p:cNvPr id="6" name="Grafik 5">
            <a:extLst>
              <a:ext uri="{FF2B5EF4-FFF2-40B4-BE49-F238E27FC236}">
                <a16:creationId xmlns:a16="http://schemas.microsoft.com/office/drawing/2014/main" id="{551ACB18-7E05-4F0B-A4CB-99D0758A4BC1}"/>
              </a:ext>
            </a:extLst>
          </p:cNvPr>
          <p:cNvPicPr>
            <a:picLocks noChangeAspect="1"/>
          </p:cNvPicPr>
          <p:nvPr/>
        </p:nvPicPr>
        <p:blipFill>
          <a:blip r:embed="rId3"/>
          <a:stretch>
            <a:fillRect/>
          </a:stretch>
        </p:blipFill>
        <p:spPr bwMode="auto">
          <a:xfrm>
            <a:off x="8960256" y="179890"/>
            <a:ext cx="2982361" cy="2168990"/>
          </a:xfrm>
          <a:prstGeom prst="rect">
            <a:avLst/>
          </a:prstGeom>
        </p:spPr>
      </p:pic>
      <p:sp>
        <p:nvSpPr>
          <p:cNvPr id="2" name="Ellipse 1">
            <a:extLst>
              <a:ext uri="{FF2B5EF4-FFF2-40B4-BE49-F238E27FC236}">
                <a16:creationId xmlns:a16="http://schemas.microsoft.com/office/drawing/2014/main" id="{C56EA35A-5B35-440A-A208-7B21B303ADE9}"/>
              </a:ext>
            </a:extLst>
          </p:cNvPr>
          <p:cNvSpPr/>
          <p:nvPr/>
        </p:nvSpPr>
        <p:spPr bwMode="auto">
          <a:xfrm>
            <a:off x="8959749" y="89721"/>
            <a:ext cx="1871434" cy="132556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016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1015102" y="2296436"/>
            <a:ext cx="10946432"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buFont typeface="Arial" panose="020B0604020202020204" pitchFamily="34" charset="0"/>
              <a:buChar char="•"/>
              <a:defRPr/>
            </a:pPr>
            <a:endParaRPr lang="de-DE" sz="1600" dirty="0">
              <a:latin typeface="Arial"/>
            </a:endParaRPr>
          </a:p>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Tagesgeschäft:</a:t>
            </a:r>
            <a:r>
              <a:rPr lang="de-DE" sz="1800" dirty="0">
                <a:latin typeface="Calibri" panose="020F0502020204030204" pitchFamily="34" charset="0"/>
                <a:ea typeface="Calibri" panose="020F0502020204030204" pitchFamily="34" charset="0"/>
                <a:cs typeface="Calibri" panose="020F0502020204030204" pitchFamily="34" charset="0"/>
              </a:rPr>
              <a:t> Ausreichende Ressourcen zur Bewältigung eingehender Manuskripte und Produktion angenommener Artikel. </a:t>
            </a:r>
          </a:p>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Professionalisierung:</a:t>
            </a:r>
            <a:r>
              <a:rPr lang="de-DE" sz="1800" dirty="0">
                <a:latin typeface="Calibri" panose="020F0502020204030204" pitchFamily="34" charset="0"/>
                <a:ea typeface="Calibri" panose="020F0502020204030204" pitchFamily="34" charset="0"/>
                <a:cs typeface="Calibri" panose="020F0502020204030204" pitchFamily="34" charset="0"/>
              </a:rPr>
              <a:t> Ungewöhnlicher Umfang an Services (z.B. Qualitätschecks, Plagiat Checks, Bild Manipulation)</a:t>
            </a:r>
            <a:r>
              <a:rPr lang="en-US" sz="1800" dirty="0">
                <a:latin typeface="Calibri" panose="020F0502020204030204" pitchFamily="34" charset="0"/>
                <a:ea typeface="Calibri" panose="020F0502020204030204" pitchFamily="34" charset="0"/>
                <a:cs typeface="Calibri" panose="020F0502020204030204" pitchFamily="34" charset="0"/>
              </a:rPr>
              <a:t> (I-17, pos. 395-396), </a:t>
            </a:r>
            <a:r>
              <a:rPr lang="en-US" sz="1800" dirty="0" err="1">
                <a:latin typeface="Calibri" panose="020F0502020204030204" pitchFamily="34" charset="0"/>
                <a:ea typeface="Calibri" panose="020F0502020204030204" pitchFamily="34" charset="0"/>
                <a:cs typeface="Calibri" panose="020F0502020204030204" pitchFamily="34" charset="0"/>
              </a:rPr>
              <a:t>Bereitstellung</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dirty="0" err="1">
                <a:latin typeface="Calibri" panose="020F0502020204030204" pitchFamily="34" charset="0"/>
                <a:ea typeface="Calibri" panose="020F0502020204030204" pitchFamily="34" charset="0"/>
                <a:cs typeface="Calibri" panose="020F0502020204030204" pitchFamily="34" charset="0"/>
              </a:rPr>
              <a:t>eines</a:t>
            </a:r>
            <a:r>
              <a:rPr lang="en-US" sz="1800" dirty="0">
                <a:latin typeface="Calibri" panose="020F0502020204030204" pitchFamily="34" charset="0"/>
                <a:ea typeface="Calibri" panose="020F0502020204030204" pitchFamily="34" charset="0"/>
                <a:cs typeface="Calibri" panose="020F0502020204030204" pitchFamily="34" charset="0"/>
              </a:rPr>
              <a:t> Preprint-</a:t>
            </a:r>
            <a:r>
              <a:rPr lang="en-US" sz="1800" dirty="0" err="1">
                <a:latin typeface="Calibri" panose="020F0502020204030204" pitchFamily="34" charset="0"/>
                <a:ea typeface="Calibri" panose="020F0502020204030204" pitchFamily="34" charset="0"/>
                <a:cs typeface="Calibri" panose="020F0502020204030204" pitchFamily="34" charset="0"/>
              </a:rPr>
              <a:t>Repositoriums</a:t>
            </a:r>
            <a:r>
              <a:rPr lang="en-US" sz="1800" b="1" dirty="0">
                <a:latin typeface="Calibri" panose="020F0502020204030204" pitchFamily="34" charset="0"/>
                <a:ea typeface="Calibri" panose="020F0502020204030204" pitchFamily="34" charset="0"/>
                <a:cs typeface="Calibri" panose="020F0502020204030204" pitchFamily="34" charset="0"/>
              </a:rPr>
              <a:t> </a:t>
            </a:r>
            <a:r>
              <a:rPr lang="en-US" sz="1800" dirty="0" err="1">
                <a:latin typeface="Calibri" panose="020F0502020204030204" pitchFamily="34" charset="0"/>
                <a:ea typeface="Calibri" panose="020F0502020204030204" pitchFamily="34" charset="0"/>
                <a:cs typeface="Calibri" panose="020F0502020204030204" pitchFamily="34" charset="0"/>
              </a:rPr>
              <a:t>für</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dirty="0" err="1">
                <a:latin typeface="Calibri" panose="020F0502020204030204" pitchFamily="34" charset="0"/>
                <a:ea typeface="Calibri" panose="020F0502020204030204" pitchFamily="34" charset="0"/>
                <a:cs typeface="Calibri" panose="020F0502020204030204" pitchFamily="34" charset="0"/>
              </a:rPr>
              <a:t>Einreichungen</a:t>
            </a:r>
            <a:r>
              <a:rPr lang="en-US" sz="1800" b="1" dirty="0">
                <a:latin typeface="Calibri" panose="020F0502020204030204" pitchFamily="34" charset="0"/>
                <a:ea typeface="Calibri" panose="020F0502020204030204" pitchFamily="34" charset="0"/>
                <a:cs typeface="Calibri" panose="020F0502020204030204" pitchFamily="34" charset="0"/>
              </a:rPr>
              <a:t> </a:t>
            </a:r>
            <a:r>
              <a:rPr lang="en-US" sz="1800" dirty="0">
                <a:latin typeface="Calibri" panose="020F0502020204030204" pitchFamily="34" charset="0"/>
                <a:ea typeface="Calibri" panose="020F0502020204030204" pitchFamily="34" charset="0"/>
                <a:cs typeface="Calibri" panose="020F0502020204030204" pitchFamily="34" charset="0"/>
              </a:rPr>
              <a:t>(I-17, pos. 458-466), </a:t>
            </a:r>
            <a:r>
              <a:rPr lang="en-US" sz="1800" dirty="0" err="1">
                <a:latin typeface="Calibri" panose="020F0502020204030204" pitchFamily="34" charset="0"/>
                <a:ea typeface="Calibri" panose="020F0502020204030204" pitchFamily="34" charset="0"/>
                <a:cs typeface="Calibri" panose="020F0502020204030204" pitchFamily="34" charset="0"/>
              </a:rPr>
              <a:t>umfangreiches</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dirty="0" err="1">
                <a:latin typeface="Calibri" panose="020F0502020204030204" pitchFamily="34" charset="0"/>
                <a:ea typeface="Calibri" panose="020F0502020204030204" pitchFamily="34" charset="0"/>
                <a:cs typeface="Calibri" panose="020F0502020204030204" pitchFamily="34" charset="0"/>
              </a:rPr>
              <a:t>Lektorat</a:t>
            </a:r>
            <a:r>
              <a:rPr lang="en-US" sz="1800" dirty="0">
                <a:latin typeface="Calibri" panose="020F0502020204030204" pitchFamily="34" charset="0"/>
                <a:ea typeface="Calibri" panose="020F0502020204030204" pitchFamily="34" charset="0"/>
                <a:cs typeface="Calibri" panose="020F0502020204030204" pitchFamily="34" charset="0"/>
              </a:rPr>
              <a:t>. Arbeit </a:t>
            </a:r>
            <a:r>
              <a:rPr lang="en-US" sz="1800" dirty="0" err="1">
                <a:latin typeface="Calibri" panose="020F0502020204030204" pitchFamily="34" charset="0"/>
                <a:ea typeface="Calibri" panose="020F0502020204030204" pitchFamily="34" charset="0"/>
                <a:cs typeface="Calibri" panose="020F0502020204030204" pitchFamily="34" charset="0"/>
              </a:rPr>
              <a:t>wird</a:t>
            </a:r>
            <a:r>
              <a:rPr lang="en-US" sz="1800" dirty="0">
                <a:latin typeface="Calibri" panose="020F0502020204030204" pitchFamily="34" charset="0"/>
                <a:ea typeface="Calibri" panose="020F0502020204030204" pitchFamily="34" charset="0"/>
                <a:cs typeface="Calibri" panose="020F0502020204030204" pitchFamily="34" charset="0"/>
              </a:rPr>
              <a:t> von </a:t>
            </a:r>
            <a:r>
              <a:rPr lang="en-US" sz="1800" dirty="0" err="1">
                <a:latin typeface="Calibri" panose="020F0502020204030204" pitchFamily="34" charset="0"/>
                <a:ea typeface="Calibri" panose="020F0502020204030204" pitchFamily="34" charset="0"/>
                <a:cs typeface="Calibri" panose="020F0502020204030204" pitchFamily="34" charset="0"/>
              </a:rPr>
              <a:t>bezahlten</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dirty="0" err="1">
                <a:latin typeface="Calibri" panose="020F0502020204030204" pitchFamily="34" charset="0"/>
                <a:ea typeface="Calibri" panose="020F0502020204030204" pitchFamily="34" charset="0"/>
                <a:cs typeface="Calibri" panose="020F0502020204030204" pitchFamily="34" charset="0"/>
              </a:rPr>
              <a:t>Spezialisten</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dirty="0" err="1">
                <a:latin typeface="Calibri" panose="020F0502020204030204" pitchFamily="34" charset="0"/>
                <a:ea typeface="Calibri" panose="020F0502020204030204" pitchFamily="34" charset="0"/>
                <a:cs typeface="Calibri" panose="020F0502020204030204" pitchFamily="34" charset="0"/>
              </a:rPr>
              <a:t>geleistet</a:t>
            </a:r>
            <a:r>
              <a:rPr lang="en-US" sz="1800" dirty="0">
                <a:latin typeface="Calibri" panose="020F0502020204030204" pitchFamily="34" charset="0"/>
                <a:ea typeface="Calibri" panose="020F0502020204030204" pitchFamily="34" charset="0"/>
                <a:cs typeface="Calibri" panose="020F0502020204030204" pitchFamily="34" charset="0"/>
              </a:rPr>
              <a:t>. I- 17, pos. 422-441).</a:t>
            </a:r>
          </a:p>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Raum zur Weiterentwicklung des Journals </a:t>
            </a:r>
            <a:r>
              <a:rPr lang="de-DE" sz="1800" dirty="0">
                <a:latin typeface="Calibri" panose="020F0502020204030204" pitchFamily="34" charset="0"/>
                <a:ea typeface="Calibri" panose="020F0502020204030204" pitchFamily="34" charset="0"/>
                <a:cs typeface="Calibri" panose="020F0502020204030204" pitchFamily="34" charset="0"/>
              </a:rPr>
              <a:t>über das Tagesgeschäft hinaus: </a:t>
            </a:r>
            <a:r>
              <a:rPr lang="en-US" sz="1800" dirty="0">
                <a:latin typeface="Calibri" panose="020F0502020204030204" pitchFamily="34" charset="0"/>
                <a:ea typeface="Calibri" panose="020F0502020204030204" pitchFamily="34" charset="0"/>
                <a:cs typeface="Calibri" panose="020F0502020204030204" pitchFamily="34" charset="0"/>
              </a:rPr>
              <a:t>“Again, this is all community driven, and we're constantly in contact with the community. If there would be a need, we would consider this and we're constantly getting feedbacks. We have different events and workshops and just in constant contact with the community and if it When there's a need, we would consider this.” (I-17, pos. 184-188)</a:t>
            </a:r>
          </a:p>
          <a:p>
            <a:pPr marL="176400" lvl="1" indent="-176400">
              <a:buFont typeface="Arial" panose="020B0604020202020204" pitchFamily="34" charset="0"/>
              <a:buChar char="•"/>
              <a:defRPr/>
            </a:pPr>
            <a:endParaRPr lang="en-US" sz="2000" dirty="0">
              <a:latin typeface="+mn-lt"/>
            </a:endParaRPr>
          </a:p>
          <a:p>
            <a:pPr marL="176400" lvl="1" indent="-176400">
              <a:buFont typeface="Arial" panose="020B0604020202020204" pitchFamily="34" charset="0"/>
              <a:buChar char="•"/>
              <a:defRPr/>
            </a:pPr>
            <a:endParaRPr lang="en-US" sz="2000" dirty="0">
              <a:latin typeface="+mn-lt"/>
            </a:endParaRPr>
          </a:p>
          <a:p>
            <a:pPr marL="0" lvl="1">
              <a:buFont typeface="Arial" panose="020B0604020202020204" pitchFamily="34" charset="0"/>
              <a:buChar char="•"/>
              <a:defRPr/>
            </a:pPr>
            <a:endParaRPr lang="en-US" sz="1600"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6. Positionierung und ihre Folgen </a:t>
            </a:r>
          </a:p>
          <a:p>
            <a:endParaRPr lang="de-DE" sz="3200" dirty="0"/>
          </a:p>
        </p:txBody>
      </p:sp>
      <p:sp>
        <p:nvSpPr>
          <p:cNvPr id="8" name="Inhaltsplatzhalter 2">
            <a:extLst>
              <a:ext uri="{FF2B5EF4-FFF2-40B4-BE49-F238E27FC236}">
                <a16:creationId xmlns:a16="http://schemas.microsoft.com/office/drawing/2014/main" id="{DA170C12-9034-4E6A-8A66-C9983A6339EC}"/>
              </a:ext>
            </a:extLst>
          </p:cNvPr>
          <p:cNvSpPr txBox="1">
            <a:spLocks/>
          </p:cNvSpPr>
          <p:nvPr/>
        </p:nvSpPr>
        <p:spPr bwMode="auto">
          <a:xfrm>
            <a:off x="838200" y="1825625"/>
            <a:ext cx="10946432" cy="4351338"/>
          </a:xfrm>
          <a:prstGeom prst="rect">
            <a:avLst/>
          </a:prstGeom>
        </p:spPr>
        <p:txBody>
          <a:bodyPr>
            <a:normAutofit/>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lnSpc>
                <a:spcPct val="100000"/>
              </a:lnSpc>
              <a:buNone/>
            </a:pPr>
            <a:r>
              <a:rPr lang="de-DE" sz="2400" b="1" dirty="0"/>
              <a:t>Oberer rechter Quadrant: Ressourcenstarke Journale</a:t>
            </a:r>
            <a:endParaRPr lang="en-US" sz="2400" b="1" dirty="0"/>
          </a:p>
        </p:txBody>
      </p:sp>
      <p:pic>
        <p:nvPicPr>
          <p:cNvPr id="6" name="Grafik 5">
            <a:extLst>
              <a:ext uri="{FF2B5EF4-FFF2-40B4-BE49-F238E27FC236}">
                <a16:creationId xmlns:a16="http://schemas.microsoft.com/office/drawing/2014/main" id="{551ACB18-7E05-4F0B-A4CB-99D0758A4BC1}"/>
              </a:ext>
            </a:extLst>
          </p:cNvPr>
          <p:cNvPicPr>
            <a:picLocks noChangeAspect="1"/>
          </p:cNvPicPr>
          <p:nvPr/>
        </p:nvPicPr>
        <p:blipFill>
          <a:blip r:embed="rId3"/>
          <a:stretch>
            <a:fillRect/>
          </a:stretch>
        </p:blipFill>
        <p:spPr bwMode="auto">
          <a:xfrm>
            <a:off x="8960256" y="179890"/>
            <a:ext cx="2982361" cy="2168990"/>
          </a:xfrm>
          <a:prstGeom prst="rect">
            <a:avLst/>
          </a:prstGeom>
        </p:spPr>
      </p:pic>
      <p:sp>
        <p:nvSpPr>
          <p:cNvPr id="2" name="Ellipse 1">
            <a:extLst>
              <a:ext uri="{FF2B5EF4-FFF2-40B4-BE49-F238E27FC236}">
                <a16:creationId xmlns:a16="http://schemas.microsoft.com/office/drawing/2014/main" id="{C56EA35A-5B35-440A-A208-7B21B303ADE9}"/>
              </a:ext>
            </a:extLst>
          </p:cNvPr>
          <p:cNvSpPr/>
          <p:nvPr/>
        </p:nvSpPr>
        <p:spPr bwMode="auto">
          <a:xfrm>
            <a:off x="10284000" y="135031"/>
            <a:ext cx="1871434" cy="132556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7125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943884" y="2285588"/>
            <a:ext cx="11248115"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Tendenz zur Unterfinanzierung:</a:t>
            </a:r>
            <a:r>
              <a:rPr lang="de-DE" sz="1800" dirty="0">
                <a:latin typeface="Calibri" panose="020F0502020204030204" pitchFamily="34" charset="0"/>
                <a:ea typeface="Calibri" panose="020F0502020204030204" pitchFamily="34" charset="0"/>
                <a:cs typeface="Calibri" panose="020F0502020204030204" pitchFamily="34" charset="0"/>
              </a:rPr>
              <a:t>  „Diese finanziellen Zuwendungen […] reichen aber überhaupt nicht aus. Wir können uns kein gutes Lektorat leisten. Und bei englischsprachigen Zeitschriften wäre das sinnvoll einen Nativ-Speaker im Lektorat zu haben […] Wir arbeiten unter finanziellen Bedingungen, die eine […] professionelle Arbeit kaum in Betracht kommen lassen. Wir müssen uns professionalisieren. Wir sind Amateure in dem Sinne. Und Amateure bezieht sich jetzt nicht auf unsere Kompetenz, sondern auf unsere Ressourcen.“ (I-20, Pos. 624-640)</a:t>
            </a:r>
          </a:p>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Drittmittelfinanzierung und Notwendigkeit zur Transformation: </a:t>
            </a:r>
            <a:r>
              <a:rPr lang="de-DE" sz="1800" dirty="0">
                <a:latin typeface="Calibri" panose="020F0502020204030204" pitchFamily="34" charset="0"/>
                <a:ea typeface="Calibri" panose="020F0502020204030204" pitchFamily="34" charset="0"/>
                <a:cs typeface="Calibri" panose="020F0502020204030204" pitchFamily="34" charset="0"/>
              </a:rPr>
              <a:t>„Aber die Situation im September ist natürlich dramatisch, weil uns bricht natürlich der komplette Personalbereich sozusagen weg. Das bedeutet dann, ja, wir müssen die Arbeit neu verteilen und N. hat viel zu tun, ich habe viel zu tun und das ist dann natürlich richtig schwierig. […] Weil um es mal ganz deutlich zu machen […] bräuchte man einen neuen Geldgeber. Und bei der DFG in der Förderlinie ist ganz klar, drei Jahre […] und dann ist Schluss.“( I-16, Pos. 772-787)</a:t>
            </a:r>
            <a:endParaRPr lang="en-US" sz="1800" dirty="0">
              <a:latin typeface="Calibri" panose="020F0502020204030204" pitchFamily="34" charset="0"/>
              <a:ea typeface="Calibri" panose="020F0502020204030204" pitchFamily="34" charset="0"/>
              <a:cs typeface="Calibri" panose="020F0502020204030204" pitchFamily="34" charset="0"/>
            </a:endParaRPr>
          </a:p>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Kooperation mit technischen Partnern: „</a:t>
            </a:r>
            <a:r>
              <a:rPr lang="de-DE" sz="1800" dirty="0">
                <a:latin typeface="Calibri" panose="020F0502020204030204" pitchFamily="34" charset="0"/>
                <a:ea typeface="Calibri" panose="020F0502020204030204" pitchFamily="34" charset="0"/>
                <a:cs typeface="Calibri" panose="020F0502020204030204" pitchFamily="34" charset="0"/>
              </a:rPr>
              <a:t>Also wir sollten für die [Name der Universitätsbibliothek] sozusagen immer so als Muster herhalten für nachfolgende Journals. Also an uns wollten die sozusagen ausprobieren, wie das sozusagen geht. […] Bei uns werden jetzt sozusagen die Pflöcke, die Maßstäbe für alle anderen gesetzt. Und dann wurden wir sozusagen nicht nur als J-16 gesehen, sondern immer war dann diese Denke im Hintergrund, ja, also schon maßgeschneidert für euch, aber vor allen Dingen ihr müsst jetzt eine Blaupause sein. (I-16, Pos. 689-705)</a:t>
            </a:r>
            <a:endParaRPr lang="en-US" sz="1800" dirty="0">
              <a:latin typeface="Calibri" panose="020F0502020204030204" pitchFamily="34" charset="0"/>
              <a:ea typeface="Calibri" panose="020F0502020204030204" pitchFamily="34" charset="0"/>
              <a:cs typeface="Calibri" panose="020F0502020204030204" pitchFamily="34" charset="0"/>
            </a:endParaRPr>
          </a:p>
          <a:p>
            <a:pPr marL="176400" lvl="1" indent="-176400">
              <a:buFont typeface="Arial" panose="020B0604020202020204" pitchFamily="34" charset="0"/>
              <a:buChar char="•"/>
              <a:defRPr/>
            </a:pPr>
            <a:endParaRPr lang="en-US" sz="2000" dirty="0">
              <a:latin typeface="+mn-lt"/>
            </a:endParaRPr>
          </a:p>
          <a:p>
            <a:pPr marL="0" lvl="1">
              <a:buFont typeface="Arial" panose="020B0604020202020204" pitchFamily="34" charset="0"/>
              <a:buChar char="•"/>
              <a:defRPr/>
            </a:pPr>
            <a:endParaRPr lang="en-US" sz="1600"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6. Positionierung und ihre Folgen </a:t>
            </a:r>
          </a:p>
          <a:p>
            <a:endParaRPr lang="de-DE" sz="3200" dirty="0"/>
          </a:p>
        </p:txBody>
      </p:sp>
      <p:sp>
        <p:nvSpPr>
          <p:cNvPr id="8" name="Inhaltsplatzhalter 2">
            <a:extLst>
              <a:ext uri="{FF2B5EF4-FFF2-40B4-BE49-F238E27FC236}">
                <a16:creationId xmlns:a16="http://schemas.microsoft.com/office/drawing/2014/main" id="{DA170C12-9034-4E6A-8A66-C9983A6339EC}"/>
              </a:ext>
            </a:extLst>
          </p:cNvPr>
          <p:cNvSpPr txBox="1">
            <a:spLocks/>
          </p:cNvSpPr>
          <p:nvPr/>
        </p:nvSpPr>
        <p:spPr bwMode="auto">
          <a:xfrm>
            <a:off x="838200" y="1825625"/>
            <a:ext cx="10946432" cy="4351338"/>
          </a:xfrm>
          <a:prstGeom prst="rect">
            <a:avLst/>
          </a:prstGeom>
        </p:spPr>
        <p:txBody>
          <a:bodyPr>
            <a:normAutofit/>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lnSpc>
                <a:spcPct val="100000"/>
              </a:lnSpc>
              <a:buNone/>
            </a:pPr>
            <a:r>
              <a:rPr lang="de-DE" sz="2400" b="1" dirty="0"/>
              <a:t>Unterer rechter Quadrant: Ressourcenarme Journale</a:t>
            </a:r>
            <a:endParaRPr lang="en-US" sz="2400" b="1" dirty="0"/>
          </a:p>
        </p:txBody>
      </p:sp>
      <p:pic>
        <p:nvPicPr>
          <p:cNvPr id="6" name="Grafik 5">
            <a:extLst>
              <a:ext uri="{FF2B5EF4-FFF2-40B4-BE49-F238E27FC236}">
                <a16:creationId xmlns:a16="http://schemas.microsoft.com/office/drawing/2014/main" id="{551ACB18-7E05-4F0B-A4CB-99D0758A4BC1}"/>
              </a:ext>
            </a:extLst>
          </p:cNvPr>
          <p:cNvPicPr>
            <a:picLocks noChangeAspect="1"/>
          </p:cNvPicPr>
          <p:nvPr/>
        </p:nvPicPr>
        <p:blipFill>
          <a:blip r:embed="rId3"/>
          <a:stretch>
            <a:fillRect/>
          </a:stretch>
        </p:blipFill>
        <p:spPr bwMode="auto">
          <a:xfrm>
            <a:off x="8960256" y="179890"/>
            <a:ext cx="2982361" cy="2168990"/>
          </a:xfrm>
          <a:prstGeom prst="rect">
            <a:avLst/>
          </a:prstGeom>
        </p:spPr>
      </p:pic>
      <p:sp>
        <p:nvSpPr>
          <p:cNvPr id="2" name="Ellipse 1">
            <a:extLst>
              <a:ext uri="{FF2B5EF4-FFF2-40B4-BE49-F238E27FC236}">
                <a16:creationId xmlns:a16="http://schemas.microsoft.com/office/drawing/2014/main" id="{C56EA35A-5B35-440A-A208-7B21B303ADE9}"/>
              </a:ext>
            </a:extLst>
          </p:cNvPr>
          <p:cNvSpPr/>
          <p:nvPr/>
        </p:nvSpPr>
        <p:spPr bwMode="auto">
          <a:xfrm>
            <a:off x="10340796" y="970873"/>
            <a:ext cx="1871434" cy="132556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790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1055440" y="1868563"/>
            <a:ext cx="9937104"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432000" lvl="1" indent="-432000">
              <a:buFont typeface="Wingdings" panose="05000000000000000000" pitchFamily="2" charset="2"/>
              <a:buChar char="Ø"/>
              <a:defRPr/>
            </a:pPr>
            <a:r>
              <a:rPr lang="de-DE" dirty="0">
                <a:effectLst/>
                <a:latin typeface="Calibri" panose="020F0502020204030204" pitchFamily="34" charset="0"/>
                <a:ea typeface="Calibri" panose="020F0502020204030204" pitchFamily="34" charset="0"/>
                <a:cs typeface="Times New Roman" panose="02020603050405020304" pitchFamily="18" charset="0"/>
              </a:rPr>
              <a:t>Fokus auf Modelle: Mit ‚DEAL‘ und ‚Diamond‘ rückt die Tagung bestimmte </a:t>
            </a:r>
            <a:r>
              <a:rPr lang="de-DE" b="1" dirty="0">
                <a:effectLst/>
                <a:latin typeface="Calibri" panose="020F0502020204030204" pitchFamily="34" charset="0"/>
                <a:ea typeface="Calibri" panose="020F0502020204030204" pitchFamily="34" charset="0"/>
                <a:cs typeface="Times New Roman" panose="02020603050405020304" pitchFamily="18" charset="0"/>
              </a:rPr>
              <a:t>Open-Access-Modelle in den Mittelpunkt.</a:t>
            </a:r>
          </a:p>
          <a:p>
            <a:pPr marL="432000" lvl="1" indent="-432000">
              <a:buFont typeface="Wingdings" panose="05000000000000000000" pitchFamily="2" charset="2"/>
              <a:buChar char="Ø"/>
              <a:defRPr/>
            </a:pPr>
            <a:endParaRPr lang="de-DE" b="1" dirty="0">
              <a:effectLst/>
              <a:latin typeface="Calibri" panose="020F0502020204030204" pitchFamily="34" charset="0"/>
              <a:ea typeface="Calibri" panose="020F0502020204030204" pitchFamily="34" charset="0"/>
              <a:cs typeface="Times New Roman" panose="02020603050405020304" pitchFamily="18" charset="0"/>
            </a:endParaRPr>
          </a:p>
          <a:p>
            <a:pPr marL="432000" lvl="1" indent="-432000">
              <a:buFont typeface="Wingdings" panose="05000000000000000000" pitchFamily="2" charset="2"/>
              <a:buChar char="Ø"/>
              <a:defRPr/>
            </a:pPr>
            <a:r>
              <a:rPr lang="de-DE" dirty="0">
                <a:effectLst/>
                <a:latin typeface="Calibri" panose="020F0502020204030204" pitchFamily="34" charset="0"/>
                <a:ea typeface="Calibri" panose="020F0502020204030204" pitchFamily="34" charset="0"/>
                <a:cs typeface="Times New Roman" panose="02020603050405020304" pitchFamily="18" charset="0"/>
              </a:rPr>
              <a:t>Zweiklang aus </a:t>
            </a:r>
            <a:r>
              <a:rPr lang="de-DE" b="1" dirty="0">
                <a:effectLst/>
                <a:latin typeface="Calibri" panose="020F0502020204030204" pitchFamily="34" charset="0"/>
                <a:ea typeface="Calibri" panose="020F0502020204030204" pitchFamily="34" charset="0"/>
                <a:cs typeface="Times New Roman" panose="02020603050405020304" pitchFamily="18" charset="0"/>
              </a:rPr>
              <a:t>Souveränität und Abhängigkeit:</a:t>
            </a:r>
            <a:r>
              <a:rPr lang="de-DE" dirty="0">
                <a:effectLst/>
                <a:latin typeface="Calibri" panose="020F0502020204030204" pitchFamily="34" charset="0"/>
                <a:ea typeface="Calibri" panose="020F0502020204030204" pitchFamily="34" charset="0"/>
                <a:cs typeface="Times New Roman" panose="02020603050405020304" pitchFamily="18" charset="0"/>
              </a:rPr>
              <a:t> Gewisses skeptisches Moment. Dem Titel nach führt die Realisierung eines offenen Zugangs und der umfassenden Nutzbarkeit von Forschungsergebnissen </a:t>
            </a:r>
            <a:r>
              <a:rPr lang="de-DE" b="1" dirty="0">
                <a:effectLst/>
                <a:latin typeface="Calibri" panose="020F0502020204030204" pitchFamily="34" charset="0"/>
                <a:ea typeface="Calibri" panose="020F0502020204030204" pitchFamily="34" charset="0"/>
                <a:cs typeface="Times New Roman" panose="02020603050405020304" pitchFamily="18" charset="0"/>
              </a:rPr>
              <a:t>nicht unbedingt zur Vergrößerung von Handlungsoptionen, sondern möglicherweise auch zu Beschränkungen des Möglichkeitsraums</a:t>
            </a:r>
            <a:r>
              <a:rPr lang="de-DE" dirty="0">
                <a:effectLst/>
                <a:latin typeface="Calibri" panose="020F0502020204030204" pitchFamily="34" charset="0"/>
                <a:ea typeface="Calibri" panose="020F0502020204030204" pitchFamily="34" charset="0"/>
                <a:cs typeface="Times New Roman" panose="02020603050405020304" pitchFamily="18" charset="0"/>
              </a:rPr>
              <a:t>. </a:t>
            </a:r>
          </a:p>
          <a:p>
            <a:pPr marL="0" lvl="1">
              <a:buFont typeface="Wingdings" panose="05000000000000000000" pitchFamily="2" charset="2"/>
              <a:buChar char="Ø"/>
              <a:defRPr/>
            </a:pPr>
            <a:endParaRPr lang="en-US"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8" name="Titel 1">
            <a:extLst>
              <a:ext uri="{FF2B5EF4-FFF2-40B4-BE49-F238E27FC236}">
                <a16:creationId xmlns:a16="http://schemas.microsoft.com/office/drawing/2014/main" id="{8F76F346-18DD-4846-91E8-52D486DF6AEC}"/>
              </a:ext>
            </a:extLst>
          </p:cNvPr>
          <p:cNvSpPr txBox="1">
            <a:spLocks/>
          </p:cNvSpPr>
          <p:nvPr/>
        </p:nvSpPr>
        <p:spPr>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1. Zwei Anmerkungen zum Motto der OA-Tage 2024</a:t>
            </a:r>
            <a:endParaRPr lang="en-GB" sz="3000" dirty="0"/>
          </a:p>
        </p:txBody>
      </p:sp>
    </p:spTree>
    <p:extLst>
      <p:ext uri="{BB962C8B-B14F-4D97-AF65-F5344CB8AC3E}">
        <p14:creationId xmlns:p14="http://schemas.microsoft.com/office/powerpoint/2010/main" val="3331059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6" name="Grafik 5">
            <a:extLst>
              <a:ext uri="{FF2B5EF4-FFF2-40B4-BE49-F238E27FC236}">
                <a16:creationId xmlns:a16="http://schemas.microsoft.com/office/drawing/2014/main" id="{551ACB18-7E05-4F0B-A4CB-99D0758A4BC1}"/>
              </a:ext>
            </a:extLst>
          </p:cNvPr>
          <p:cNvPicPr>
            <a:picLocks noChangeAspect="1"/>
          </p:cNvPicPr>
          <p:nvPr/>
        </p:nvPicPr>
        <p:blipFill>
          <a:blip r:embed="rId2"/>
          <a:stretch>
            <a:fillRect/>
          </a:stretch>
        </p:blipFill>
        <p:spPr bwMode="auto">
          <a:xfrm>
            <a:off x="9480377" y="147347"/>
            <a:ext cx="2462241" cy="1790721"/>
          </a:xfrm>
          <a:prstGeom prst="rect">
            <a:avLst/>
          </a:prstGeom>
        </p:spPr>
      </p:pic>
      <p:sp>
        <p:nvSpPr>
          <p:cNvPr id="5" name="Rectangle 3"/>
          <p:cNvSpPr>
            <a:spLocks/>
          </p:cNvSpPr>
          <p:nvPr/>
        </p:nvSpPr>
        <p:spPr bwMode="auto">
          <a:xfrm>
            <a:off x="695401" y="1991850"/>
            <a:ext cx="11496599"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Eingeschränkte Prozesskontrolle durch Gaben: </a:t>
            </a:r>
            <a:r>
              <a:rPr lang="de-DE" sz="1800" dirty="0">
                <a:latin typeface="Calibri" panose="020F0502020204030204" pitchFamily="34" charset="0"/>
                <a:ea typeface="Calibri" panose="020F0502020204030204" pitchFamily="34" charset="0"/>
                <a:cs typeface="Calibri" panose="020F0502020204030204" pitchFamily="34" charset="0"/>
              </a:rPr>
              <a:t>F: „Veröffentlichen Sie die Artikel trotzdem, sobald einer fertig ist? Oder geschieht das nach Nummern?“ B: „Das ist/. Nein, also das WÜRDEN wir gerne. Aber das funktioniert technisch grad nicht. Also wir müssen grad tatsächlich leider warten, bis der letzte Artikel da ist. Da hätte ich halt, also da kann ich jetzt von [Name Universität] diesem technischen Support auch nicht sagen, ich WILL aber dass es tut. Sondern bin ja dankbar, dass sie es machen. Und das müssen wir halt leider in Kauf nehmen.“ (I-12, Pos. 551-559)</a:t>
            </a:r>
          </a:p>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Transfer der Arbeit an hoch-engagierte Mitglieder:  </a:t>
            </a:r>
            <a:r>
              <a:rPr lang="de-DE" sz="1800" dirty="0">
                <a:latin typeface="Calibri" panose="020F0502020204030204" pitchFamily="34" charset="0"/>
                <a:ea typeface="Calibri" panose="020F0502020204030204" pitchFamily="34" charset="0"/>
                <a:cs typeface="Calibri" panose="020F0502020204030204" pitchFamily="34" charset="0"/>
              </a:rPr>
              <a:t>„Aber in mir hat sich irgendwann dann das geregt, was – sehr spät – was in jedem Start-up passiert. Dass man dieses Gefühl hat: „Du bist allein gelassen. Du musst es selber schaffen, du kannst dich nicht auf die olle DFG verlassen, du kannst dich auch nicht auf die APCs verlassen und gar nicht, sondern du bist einfach allein. Du musstest schauen, dass du das einfach irgendwie hinkriegst. Mit welchen Mitteln auch immer.“ Das Interessante ist aber, dass man da entweder aufhört […] Oder man macht weiter.“  (I-09, Pos. 1568-1576)</a:t>
            </a:r>
          </a:p>
          <a:p>
            <a:pPr marL="176400" lvl="1" indent="-176400">
              <a:spcBef>
                <a:spcPts val="1200"/>
              </a:spcBef>
              <a:buFont typeface="Arial" panose="020B0604020202020204" pitchFamily="34" charset="0"/>
              <a:buChar char="•"/>
              <a:defRPr/>
            </a:pPr>
            <a:r>
              <a:rPr lang="de-DE" sz="1800" b="1" dirty="0">
                <a:latin typeface="Calibri" panose="020F0502020204030204" pitchFamily="34" charset="0"/>
                <a:ea typeface="Calibri" panose="020F0502020204030204" pitchFamily="34" charset="0"/>
                <a:cs typeface="Calibri" panose="020F0502020204030204" pitchFamily="34" charset="0"/>
              </a:rPr>
              <a:t>Unverzichtbare Teammitglieder und Stabilität des Journals</a:t>
            </a:r>
            <a:r>
              <a:rPr lang="de-DE" sz="1800" dirty="0">
                <a:latin typeface="Calibri" panose="020F0502020204030204" pitchFamily="34" charset="0"/>
                <a:ea typeface="Calibri" panose="020F0502020204030204" pitchFamily="34" charset="0"/>
                <a:cs typeface="Calibri" panose="020F0502020204030204" pitchFamily="34" charset="0"/>
              </a:rPr>
              <a:t>: Aber „Ich bin seit der Gründung dabei, ich habe schon mehrmals versucht, mich ablösen zu lassen. Ist schwierig, weil ich dann am Ende der einzige bin, der genau weiß, wie es läuft und so und das nervt mich halt auch. […] Und jetzt gehen wir mal ganz zum Anfang zurück. Diamond Open Access, ja, heißt das dann am Ende, dass Leute so etwas machen, wie wir hier machen? […] Mein Plädoyer ist halt, man müsste doch das nochmal ernsthaft mit Ressourcen hinterlegen und NICHT DARAUF HOFFEN, DASS ES DANN SCHON IRGENDWELCHE LEUTE MACHEN.“(I-11, Pos. 1013-1040)</a:t>
            </a:r>
            <a:endParaRPr lang="en-US" sz="1800" dirty="0">
              <a:latin typeface="Calibri" panose="020F0502020204030204" pitchFamily="34" charset="0"/>
              <a:ea typeface="Calibri" panose="020F0502020204030204" pitchFamily="34" charset="0"/>
              <a:cs typeface="Calibri" panose="020F0502020204030204" pitchFamily="34" charset="0"/>
            </a:endParaRPr>
          </a:p>
          <a:p>
            <a:pPr marL="176400" lvl="1" indent="-176400">
              <a:buFont typeface="Arial" panose="020B0604020202020204" pitchFamily="34" charset="0"/>
              <a:buChar char="•"/>
              <a:defRPr/>
            </a:pPr>
            <a:endParaRPr lang="en-US" sz="2000" dirty="0">
              <a:latin typeface="+mn-lt"/>
            </a:endParaRPr>
          </a:p>
          <a:p>
            <a:pPr marL="0" lvl="1">
              <a:buFont typeface="Arial" panose="020B0604020202020204" pitchFamily="34" charset="0"/>
              <a:buChar char="•"/>
              <a:defRPr/>
            </a:pPr>
            <a:endParaRPr lang="en-US" sz="1600" dirty="0">
              <a:latin typeface="Arial"/>
              <a:cs typeface="Arial"/>
            </a:endParaRPr>
          </a:p>
        </p:txBody>
      </p:sp>
      <p:pic>
        <p:nvPicPr>
          <p:cNvPr id="7" name="Grafik 10"/>
          <p:cNvPicPr>
            <a:picLocks noChangeAspect="1"/>
          </p:cNvPicPr>
          <p:nvPr/>
        </p:nvPicPr>
        <p:blipFill>
          <a:blip r:embed="rId3"/>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6. Positionierung und ihre Folgen </a:t>
            </a:r>
          </a:p>
          <a:p>
            <a:endParaRPr lang="de-DE" sz="3200" dirty="0"/>
          </a:p>
        </p:txBody>
      </p:sp>
      <p:sp>
        <p:nvSpPr>
          <p:cNvPr id="8" name="Inhaltsplatzhalter 2">
            <a:extLst>
              <a:ext uri="{FF2B5EF4-FFF2-40B4-BE49-F238E27FC236}">
                <a16:creationId xmlns:a16="http://schemas.microsoft.com/office/drawing/2014/main" id="{DA170C12-9034-4E6A-8A66-C9983A6339EC}"/>
              </a:ext>
            </a:extLst>
          </p:cNvPr>
          <p:cNvSpPr txBox="1">
            <a:spLocks/>
          </p:cNvSpPr>
          <p:nvPr/>
        </p:nvSpPr>
        <p:spPr bwMode="auto">
          <a:xfrm>
            <a:off x="695401" y="1468516"/>
            <a:ext cx="10946432" cy="4351338"/>
          </a:xfrm>
          <a:prstGeom prst="rect">
            <a:avLst/>
          </a:prstGeom>
        </p:spPr>
        <p:txBody>
          <a:bodyPr>
            <a:normAutofit/>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lnSpc>
                <a:spcPct val="100000"/>
              </a:lnSpc>
              <a:buNone/>
            </a:pPr>
            <a:r>
              <a:rPr lang="de-DE" sz="2400" b="1" dirty="0"/>
              <a:t>Unterer linker Quadrant: Ambivalenz der Gabe  </a:t>
            </a:r>
            <a:endParaRPr lang="en-US" sz="2400" b="1" dirty="0"/>
          </a:p>
        </p:txBody>
      </p:sp>
      <p:sp>
        <p:nvSpPr>
          <p:cNvPr id="2" name="Ellipse 1">
            <a:extLst>
              <a:ext uri="{FF2B5EF4-FFF2-40B4-BE49-F238E27FC236}">
                <a16:creationId xmlns:a16="http://schemas.microsoft.com/office/drawing/2014/main" id="{C56EA35A-5B35-440A-A208-7B21B303ADE9}"/>
              </a:ext>
            </a:extLst>
          </p:cNvPr>
          <p:cNvSpPr/>
          <p:nvPr/>
        </p:nvSpPr>
        <p:spPr bwMode="auto">
          <a:xfrm>
            <a:off x="9520737" y="868825"/>
            <a:ext cx="1526525" cy="101679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911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720388" y="1894816"/>
            <a:ext cx="11496599"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176400" lvl="1" indent="-176400">
              <a:buFont typeface="Arial" panose="020B0604020202020204" pitchFamily="34" charset="0"/>
              <a:buChar char="•"/>
              <a:defRPr/>
            </a:pPr>
            <a:endParaRPr lang="en-US" sz="2000" dirty="0">
              <a:latin typeface="+mn-lt"/>
            </a:endParaRPr>
          </a:p>
          <a:p>
            <a:pPr marL="0" lvl="1">
              <a:buFont typeface="Arial" panose="020B0604020202020204" pitchFamily="34" charset="0"/>
              <a:buChar char="•"/>
              <a:defRPr/>
            </a:pPr>
            <a:endParaRPr lang="en-US" sz="1600"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0A870614-565E-4ACB-9416-79CAD2D9E95A}"/>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200"/>
              <a:t>7. </a:t>
            </a:r>
            <a:r>
              <a:rPr lang="de-DE" sz="3200" dirty="0"/>
              <a:t>Schluss</a:t>
            </a:r>
          </a:p>
          <a:p>
            <a:endParaRPr lang="de-DE" sz="3200" dirty="0"/>
          </a:p>
        </p:txBody>
      </p:sp>
      <p:sp>
        <p:nvSpPr>
          <p:cNvPr id="8" name="Inhaltsplatzhalter 2">
            <a:extLst>
              <a:ext uri="{FF2B5EF4-FFF2-40B4-BE49-F238E27FC236}">
                <a16:creationId xmlns:a16="http://schemas.microsoft.com/office/drawing/2014/main" id="{DA170C12-9034-4E6A-8A66-C9983A6339EC}"/>
              </a:ext>
            </a:extLst>
          </p:cNvPr>
          <p:cNvSpPr txBox="1">
            <a:spLocks/>
          </p:cNvSpPr>
          <p:nvPr/>
        </p:nvSpPr>
        <p:spPr bwMode="auto">
          <a:xfrm>
            <a:off x="839416" y="1475274"/>
            <a:ext cx="10946432" cy="4351338"/>
          </a:xfrm>
          <a:prstGeom prst="rect">
            <a:avLst/>
          </a:prstGeom>
        </p:spPr>
        <p:txBody>
          <a:bodyPr>
            <a:normAutofit/>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lnSpc>
                <a:spcPct val="100000"/>
              </a:lnSpc>
              <a:spcBef>
                <a:spcPts val="1200"/>
              </a:spcBef>
              <a:buFont typeface="Wingdings" panose="05000000000000000000" pitchFamily="2" charset="2"/>
              <a:buChar char="Ø"/>
            </a:pPr>
            <a:r>
              <a:rPr lang="de-DE" sz="1800" dirty="0">
                <a:latin typeface="Calibri" panose="020F0502020204030204" pitchFamily="34" charset="0"/>
                <a:ea typeface="Calibri" panose="020F0502020204030204" pitchFamily="34" charset="0"/>
                <a:cs typeface="Calibri" panose="020F0502020204030204" pitchFamily="34" charset="0"/>
              </a:rPr>
              <a:t>Ich komme zum Zweiklang von Abhängigkeit und Souveränität zurück. Ich habe zu zeigen versucht, dass in jedem Modell beides angelegt ist. </a:t>
            </a:r>
            <a:r>
              <a:rPr lang="de-DE" sz="1800" b="1" dirty="0">
                <a:latin typeface="Calibri" panose="020F0502020204030204" pitchFamily="34" charset="0"/>
                <a:ea typeface="Calibri" panose="020F0502020204030204" pitchFamily="34" charset="0"/>
                <a:cs typeface="Calibri" panose="020F0502020204030204" pitchFamily="34" charset="0"/>
              </a:rPr>
              <a:t>Abhängigkeit</a:t>
            </a:r>
            <a:r>
              <a:rPr lang="de-DE" sz="1800" dirty="0">
                <a:latin typeface="Calibri" panose="020F0502020204030204" pitchFamily="34" charset="0"/>
                <a:ea typeface="Calibri" panose="020F0502020204030204" pitchFamily="34" charset="0"/>
                <a:cs typeface="Calibri" panose="020F0502020204030204" pitchFamily="34" charset="0"/>
              </a:rPr>
              <a:t> und </a:t>
            </a:r>
            <a:r>
              <a:rPr lang="de-DE" sz="1800" b="1" dirty="0">
                <a:latin typeface="Calibri" panose="020F0502020204030204" pitchFamily="34" charset="0"/>
                <a:ea typeface="Calibri" panose="020F0502020204030204" pitchFamily="34" charset="0"/>
                <a:cs typeface="Calibri" panose="020F0502020204030204" pitchFamily="34" charset="0"/>
              </a:rPr>
              <a:t>Souveränität</a:t>
            </a:r>
            <a:r>
              <a:rPr lang="de-DE" sz="1800" dirty="0">
                <a:latin typeface="Calibri" panose="020F0502020204030204" pitchFamily="34" charset="0"/>
                <a:ea typeface="Calibri" panose="020F0502020204030204" pitchFamily="34" charset="0"/>
                <a:cs typeface="Calibri" panose="020F0502020204030204" pitchFamily="34" charset="0"/>
              </a:rPr>
              <a:t> ist demnach </a:t>
            </a:r>
            <a:r>
              <a:rPr lang="de-DE" sz="1800" b="1" dirty="0">
                <a:latin typeface="Calibri" panose="020F0502020204030204" pitchFamily="34" charset="0"/>
                <a:ea typeface="Calibri" panose="020F0502020204030204" pitchFamily="34" charset="0"/>
                <a:cs typeface="Calibri" panose="020F0502020204030204" pitchFamily="34" charset="0"/>
              </a:rPr>
              <a:t>immer relativ </a:t>
            </a:r>
            <a:r>
              <a:rPr lang="de-DE" sz="1800" dirty="0">
                <a:latin typeface="Calibri" panose="020F0502020204030204" pitchFamily="34" charset="0"/>
                <a:ea typeface="Calibri" panose="020F0502020204030204" pitchFamily="34" charset="0"/>
                <a:cs typeface="Calibri" panose="020F0502020204030204" pitchFamily="34" charset="0"/>
              </a:rPr>
              <a:t>zu verstehen und wir sollten über die </a:t>
            </a:r>
            <a:r>
              <a:rPr lang="de-DE" sz="1800" b="1" dirty="0">
                <a:latin typeface="Calibri" panose="020F0502020204030204" pitchFamily="34" charset="0"/>
                <a:ea typeface="Calibri" panose="020F0502020204030204" pitchFamily="34" charset="0"/>
                <a:cs typeface="Calibri" panose="020F0502020204030204" pitchFamily="34" charset="0"/>
              </a:rPr>
              <a:t>Arten von Abhängigkeiten </a:t>
            </a:r>
            <a:r>
              <a:rPr lang="de-DE" sz="1800" dirty="0">
                <a:latin typeface="Calibri" panose="020F0502020204030204" pitchFamily="34" charset="0"/>
                <a:ea typeface="Calibri" panose="020F0502020204030204" pitchFamily="34" charset="0"/>
                <a:cs typeface="Calibri" panose="020F0502020204030204" pitchFamily="34" charset="0"/>
              </a:rPr>
              <a:t>diskutieren,</a:t>
            </a:r>
            <a:r>
              <a:rPr lang="de-DE" sz="1800" b="1" dirty="0">
                <a:latin typeface="Calibri" panose="020F0502020204030204" pitchFamily="34" charset="0"/>
                <a:ea typeface="Calibri" panose="020F0502020204030204" pitchFamily="34" charset="0"/>
                <a:cs typeface="Calibri" panose="020F0502020204030204" pitchFamily="34" charset="0"/>
              </a:rPr>
              <a:t> </a:t>
            </a:r>
            <a:r>
              <a:rPr lang="de-DE" sz="1800" dirty="0">
                <a:latin typeface="Calibri" panose="020F0502020204030204" pitchFamily="34" charset="0"/>
                <a:ea typeface="Calibri" panose="020F0502020204030204" pitchFamily="34" charset="0"/>
                <a:cs typeface="Calibri" panose="020F0502020204030204" pitchFamily="34" charset="0"/>
              </a:rPr>
              <a:t>die mit den verschiedenen OA-Modellen entstehen. </a:t>
            </a:r>
          </a:p>
          <a:p>
            <a:pPr>
              <a:lnSpc>
                <a:spcPct val="100000"/>
              </a:lnSpc>
              <a:spcBef>
                <a:spcPts val="1200"/>
              </a:spcBef>
              <a:buFont typeface="Wingdings" panose="05000000000000000000" pitchFamily="2" charset="2"/>
              <a:buChar char="Ø"/>
            </a:pPr>
            <a:r>
              <a:rPr lang="de-DE" sz="1800" dirty="0">
                <a:latin typeface="Calibri" panose="020F0502020204030204" pitchFamily="34" charset="0"/>
                <a:ea typeface="Calibri" panose="020F0502020204030204" pitchFamily="34" charset="0"/>
                <a:cs typeface="Calibri" panose="020F0502020204030204" pitchFamily="34" charset="0"/>
              </a:rPr>
              <a:t>Mit Blick auf mein Kernthema, Diamond Open Access, lässt die derzeitige </a:t>
            </a:r>
            <a:r>
              <a:rPr lang="de-DE" sz="1800" b="1" dirty="0">
                <a:latin typeface="Calibri" panose="020F0502020204030204" pitchFamily="34" charset="0"/>
                <a:ea typeface="Calibri" panose="020F0502020204030204" pitchFamily="34" charset="0"/>
                <a:cs typeface="Calibri" panose="020F0502020204030204" pitchFamily="34" charset="0"/>
              </a:rPr>
              <a:t>Struktur der Landschaft deutscher Journale </a:t>
            </a:r>
            <a:r>
              <a:rPr lang="de-DE" sz="1800" dirty="0">
                <a:latin typeface="Calibri" panose="020F0502020204030204" pitchFamily="34" charset="0"/>
                <a:ea typeface="Calibri" panose="020F0502020204030204" pitchFamily="34" charset="0"/>
                <a:cs typeface="Calibri" panose="020F0502020204030204" pitchFamily="34" charset="0"/>
              </a:rPr>
              <a:t>die zitierten </a:t>
            </a:r>
            <a:r>
              <a:rPr lang="de-DE" sz="1800" b="1" dirty="0">
                <a:latin typeface="Calibri" panose="020F0502020204030204" pitchFamily="34" charset="0"/>
                <a:ea typeface="Calibri" panose="020F0502020204030204" pitchFamily="34" charset="0"/>
                <a:cs typeface="Calibri" panose="020F0502020204030204" pitchFamily="34" charset="0"/>
              </a:rPr>
              <a:t>wissenschaftspolitischen Erwartungen unrealistisch</a:t>
            </a:r>
            <a:r>
              <a:rPr lang="de-DE" sz="1800" dirty="0">
                <a:latin typeface="Calibri" panose="020F0502020204030204" pitchFamily="34" charset="0"/>
                <a:ea typeface="Calibri" panose="020F0502020204030204" pitchFamily="34" charset="0"/>
                <a:cs typeface="Calibri" panose="020F0502020204030204" pitchFamily="34" charset="0"/>
              </a:rPr>
              <a:t> erscheinen. Schwerpunkt der Landschaft bilden Journale in den Geistes- und Sozialwissenschaften und hier vor allem kleinere und mittlere Zeitschriften. Für große Journale fehlt es bislang zumindest in Deutschland an Vorbildern. Die existierenden mittleren Diamond-OA-Journale werden oftmals in Kooperation mit Verlagen herausgegeben. </a:t>
            </a:r>
          </a:p>
          <a:p>
            <a:pPr>
              <a:lnSpc>
                <a:spcPct val="100000"/>
              </a:lnSpc>
              <a:spcBef>
                <a:spcPts val="1200"/>
              </a:spcBef>
              <a:buFont typeface="Wingdings" panose="05000000000000000000" pitchFamily="2" charset="2"/>
              <a:buChar char="Ø"/>
            </a:pPr>
            <a:r>
              <a:rPr lang="de-DE" sz="1800" dirty="0">
                <a:latin typeface="Calibri" panose="020F0502020204030204" pitchFamily="34" charset="0"/>
                <a:ea typeface="Calibri" panose="020F0502020204030204" pitchFamily="34" charset="0"/>
                <a:cs typeface="Calibri" panose="020F0502020204030204" pitchFamily="34" charset="0"/>
              </a:rPr>
              <a:t>Die infrastrukturelle Förderung, die die DFG beabsichtigt, ist ein wichtiger Schritt zur Stärkung der Diamond-OA-Landschaft in Deutschland. Die wesentliche Abhängigkeit, die diesem Modell innewohnt, ist damit nicht beseitigt: </a:t>
            </a:r>
            <a:r>
              <a:rPr lang="de-DE" sz="1800" b="1" dirty="0">
                <a:latin typeface="Calibri" panose="020F0502020204030204" pitchFamily="34" charset="0"/>
                <a:ea typeface="Calibri" panose="020F0502020204030204" pitchFamily="34" charset="0"/>
                <a:cs typeface="Calibri" panose="020F0502020204030204" pitchFamily="34" charset="0"/>
              </a:rPr>
              <a:t>Unbezahlte Arbeit prekär Beschäftigter </a:t>
            </a:r>
            <a:r>
              <a:rPr lang="de-DE" sz="1800" dirty="0">
                <a:latin typeface="Calibri" panose="020F0502020204030204" pitchFamily="34" charset="0"/>
                <a:ea typeface="Calibri" panose="020F0502020204030204" pitchFamily="34" charset="0"/>
                <a:cs typeface="Calibri" panose="020F0502020204030204" pitchFamily="34" charset="0"/>
              </a:rPr>
              <a:t>kann immer in die </a:t>
            </a:r>
            <a:r>
              <a:rPr lang="de-DE" sz="1800" b="1" dirty="0">
                <a:latin typeface="Calibri" panose="020F0502020204030204" pitchFamily="34" charset="0"/>
                <a:ea typeface="Calibri" panose="020F0502020204030204" pitchFamily="34" charset="0"/>
                <a:cs typeface="Calibri" panose="020F0502020204030204" pitchFamily="34" charset="0"/>
              </a:rPr>
              <a:t>Instabilität von Journalen </a:t>
            </a:r>
            <a:r>
              <a:rPr lang="de-DE" sz="1800" dirty="0">
                <a:latin typeface="Calibri" panose="020F0502020204030204" pitchFamily="34" charset="0"/>
                <a:ea typeface="Calibri" panose="020F0502020204030204" pitchFamily="34" charset="0"/>
                <a:cs typeface="Calibri" panose="020F0502020204030204" pitchFamily="34" charset="0"/>
              </a:rPr>
              <a:t>umschlagen. </a:t>
            </a:r>
          </a:p>
          <a:p>
            <a:pPr>
              <a:lnSpc>
                <a:spcPct val="100000"/>
              </a:lnSpc>
              <a:spcBef>
                <a:spcPts val="1200"/>
              </a:spcBef>
              <a:buFont typeface="Wingdings" panose="05000000000000000000" pitchFamily="2" charset="2"/>
              <a:buChar char="Ø"/>
            </a:pPr>
            <a:r>
              <a:rPr lang="de-DE" sz="1800" dirty="0">
                <a:latin typeface="Calibri" panose="020F0502020204030204" pitchFamily="34" charset="0"/>
                <a:ea typeface="Calibri" panose="020F0502020204030204" pitchFamily="34" charset="0"/>
                <a:cs typeface="Calibri" panose="020F0502020204030204" pitchFamily="34" charset="0"/>
              </a:rPr>
              <a:t>Es bedarf daher einer </a:t>
            </a:r>
            <a:r>
              <a:rPr lang="de-DE" sz="1800" b="1" dirty="0">
                <a:latin typeface="Calibri" panose="020F0502020204030204" pitchFamily="34" charset="0"/>
                <a:ea typeface="Calibri" panose="020F0502020204030204" pitchFamily="34" charset="0"/>
                <a:cs typeface="Calibri" panose="020F0502020204030204" pitchFamily="34" charset="0"/>
              </a:rPr>
              <a:t>dauerhaften Finanzierung </a:t>
            </a:r>
            <a:r>
              <a:rPr lang="de-DE" sz="1800" dirty="0">
                <a:latin typeface="Calibri" panose="020F0502020204030204" pitchFamily="34" charset="0"/>
                <a:ea typeface="Calibri" panose="020F0502020204030204" pitchFamily="34" charset="0"/>
                <a:cs typeface="Calibri" panose="020F0502020204030204" pitchFamily="34" charset="0"/>
              </a:rPr>
              <a:t>von Tätigkeiten in wissenschaftlichen Redaktionen jenseits lokal gegebener Zufälligkeiten, die in den Institutionen am Sitz der Redaktionen anzutreffen sind. </a:t>
            </a:r>
            <a:endParaRPr lang="en-US" sz="1800" dirty="0"/>
          </a:p>
        </p:txBody>
      </p:sp>
    </p:spTree>
    <p:extLst>
      <p:ext uri="{BB962C8B-B14F-4D97-AF65-F5344CB8AC3E}">
        <p14:creationId xmlns:p14="http://schemas.microsoft.com/office/powerpoint/2010/main" val="71387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838200" y="2050858"/>
            <a:ext cx="9452196"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432000" lvl="1" indent="-432000">
              <a:spcBef>
                <a:spcPts val="1800"/>
              </a:spcBef>
              <a:buFont typeface="Wingdings" panose="05000000000000000000" pitchFamily="2" charset="2"/>
              <a:buChar char="Ø"/>
              <a:defRPr/>
            </a:pPr>
            <a:r>
              <a:rPr lang="de-DE" sz="2000" b="1" dirty="0">
                <a:effectLst/>
                <a:latin typeface="Calibri" panose="020F0502020204030204" pitchFamily="34" charset="0"/>
                <a:ea typeface="Calibri" panose="020F0502020204030204" pitchFamily="34" charset="0"/>
                <a:cs typeface="Times New Roman" panose="02020603050405020304" pitchFamily="18" charset="0"/>
              </a:rPr>
              <a:t>Entwicklung von Software zum Betrieb institutioneller Repositorien </a:t>
            </a:r>
            <a:r>
              <a:rPr lang="de-DE" sz="2000" dirty="0">
                <a:effectLst/>
                <a:latin typeface="Calibri" panose="020F0502020204030204" pitchFamily="34" charset="0"/>
                <a:ea typeface="Calibri" panose="020F0502020204030204" pitchFamily="34" charset="0"/>
                <a:cs typeface="Times New Roman" panose="02020603050405020304" pitchFamily="18" charset="0"/>
              </a:rPr>
              <a:t>wie OPUS,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EPrints</a:t>
            </a:r>
            <a:r>
              <a:rPr lang="de-DE" sz="2000" dirty="0">
                <a:effectLst/>
                <a:latin typeface="Calibri" panose="020F0502020204030204" pitchFamily="34" charset="0"/>
                <a:ea typeface="Calibri" panose="020F0502020204030204" pitchFamily="34" charset="0"/>
                <a:cs typeface="Times New Roman" panose="02020603050405020304" pitchFamily="18" charset="0"/>
              </a:rPr>
              <a:t> und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DSpace</a:t>
            </a:r>
            <a:r>
              <a:rPr lang="de-DE" sz="2000" dirty="0">
                <a:effectLst/>
                <a:latin typeface="Calibri" panose="020F0502020204030204" pitchFamily="34" charset="0"/>
                <a:ea typeface="Calibri" panose="020F0502020204030204" pitchFamily="34" charset="0"/>
                <a:cs typeface="Times New Roman" panose="02020603050405020304" pitchFamily="18" charset="0"/>
              </a:rPr>
              <a:t> fand zwischen 1997 -2002 statt. </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marL="432000" lvl="1" indent="-432000">
              <a:spcBef>
                <a:spcPts val="1800"/>
              </a:spcBef>
              <a:buFont typeface="Wingdings" panose="05000000000000000000" pitchFamily="2" charset="2"/>
              <a:buChar char="Ø"/>
              <a:defRPr/>
            </a:pPr>
            <a:r>
              <a:rPr lang="de-DE" sz="2000" b="1" dirty="0">
                <a:effectLst/>
                <a:latin typeface="Calibri" panose="020F0502020204030204" pitchFamily="34" charset="0"/>
                <a:ea typeface="Calibri" panose="020F0502020204030204" pitchFamily="34" charset="0"/>
                <a:cs typeface="Times New Roman" panose="02020603050405020304" pitchFamily="18" charset="0"/>
              </a:rPr>
              <a:t>Kontroverse Zielsetzungen.</a:t>
            </a:r>
            <a:r>
              <a:rPr lang="de-DE" sz="2000" dirty="0">
                <a:effectLst/>
                <a:latin typeface="Calibri" panose="020F0502020204030204" pitchFamily="34" charset="0"/>
                <a:ea typeface="Calibri" panose="020F0502020204030204" pitchFamily="34" charset="0"/>
                <a:cs typeface="Times New Roman" panose="02020603050405020304" pitchFamily="18" charset="0"/>
              </a:rPr>
              <a:t> (a) Freier Zugang zu Publikationen, die sich hinter Bezahlschranken befinden (Crow, 2002;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Harnad</a:t>
            </a:r>
            <a:r>
              <a:rPr lang="de-DE" sz="2000" dirty="0">
                <a:effectLst/>
                <a:latin typeface="Calibri" panose="020F0502020204030204" pitchFamily="34" charset="0"/>
                <a:ea typeface="Calibri" panose="020F0502020204030204" pitchFamily="34" charset="0"/>
                <a:cs typeface="Times New Roman" panose="02020603050405020304" pitchFamily="18" charset="0"/>
              </a:rPr>
              <a:t>, 2013) vs. (b) Herstellung eines Zugangs zu allen Produkten intellektueller Arbeit aus Forschung und Lehre wie Graue Literatur, Technische Reports, Working Papers (Lynch, 2003,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Kennison</a:t>
            </a:r>
            <a:r>
              <a:rPr lang="de-DE" sz="2000" dirty="0">
                <a:effectLst/>
                <a:latin typeface="Calibri" panose="020F0502020204030204" pitchFamily="34" charset="0"/>
                <a:ea typeface="Calibri" panose="020F0502020204030204" pitchFamily="34" charset="0"/>
                <a:cs typeface="Times New Roman" panose="02020603050405020304" pitchFamily="18" charset="0"/>
              </a:rPr>
              <a:t> et al., 2013).</a:t>
            </a:r>
          </a:p>
          <a:p>
            <a:pPr marL="432000" lvl="1" indent="-432000">
              <a:spcBef>
                <a:spcPts val="1800"/>
              </a:spcBef>
              <a:buFont typeface="Wingdings" panose="05000000000000000000" pitchFamily="2" charset="2"/>
              <a:buChar char="Ø"/>
              <a:defRPr/>
            </a:pPr>
            <a:r>
              <a:rPr lang="de-DE" sz="2000" b="1" dirty="0">
                <a:latin typeface="Calibri" panose="020F0502020204030204" pitchFamily="34" charset="0"/>
                <a:ea typeface="Calibri" panose="020F0502020204030204" pitchFamily="34" charset="0"/>
                <a:cs typeface="Times New Roman" panose="02020603050405020304" pitchFamily="18" charset="0"/>
              </a:rPr>
              <a:t>Abhängigkeiten des Modells.</a:t>
            </a:r>
            <a:r>
              <a:rPr lang="de-DE" sz="2000" dirty="0">
                <a:latin typeface="Calibri" panose="020F0502020204030204" pitchFamily="34" charset="0"/>
                <a:ea typeface="Calibri" panose="020F0502020204030204" pitchFamily="34" charset="0"/>
                <a:cs typeface="Times New Roman" panose="02020603050405020304" pitchFamily="18" charset="0"/>
              </a:rPr>
              <a:t> Mitarbeit von </a:t>
            </a:r>
            <a:r>
              <a:rPr lang="de-DE" sz="2000" dirty="0" err="1">
                <a:latin typeface="Calibri" panose="020F0502020204030204" pitchFamily="34" charset="0"/>
                <a:ea typeface="Calibri" panose="020F0502020204030204" pitchFamily="34" charset="0"/>
                <a:cs typeface="Times New Roman" panose="02020603050405020304" pitchFamily="18" charset="0"/>
              </a:rPr>
              <a:t>Wissenschaftler:innen</a:t>
            </a:r>
            <a:r>
              <a:rPr lang="de-DE" sz="2000" dirty="0">
                <a:latin typeface="Calibri" panose="020F0502020204030204" pitchFamily="34" charset="0"/>
                <a:ea typeface="Calibri" panose="020F0502020204030204" pitchFamily="34" charset="0"/>
                <a:cs typeface="Times New Roman" panose="02020603050405020304" pitchFamily="18" charset="0"/>
              </a:rPr>
              <a:t>, Enttäuschung über den Umfang der Selbstarchivierung (z.B.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Arlitsch</a:t>
            </a:r>
            <a:r>
              <a:rPr lang="de-DE" sz="2000" dirty="0">
                <a:effectLst/>
                <a:latin typeface="Calibri" panose="020F0502020204030204" pitchFamily="34" charset="0"/>
                <a:ea typeface="Calibri" panose="020F0502020204030204" pitchFamily="34" charset="0"/>
                <a:cs typeface="Times New Roman" panose="02020603050405020304" pitchFamily="18" charset="0"/>
              </a:rPr>
              <a:t> &amp; Grant, 2018; Novak &amp; Day, 2018; Nicholas et al., 2012; Xia, 2008;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Westrienen</a:t>
            </a:r>
            <a:r>
              <a:rPr lang="de-DE" sz="2000" dirty="0">
                <a:effectLst/>
                <a:latin typeface="Calibri" panose="020F0502020204030204" pitchFamily="34" charset="0"/>
                <a:ea typeface="Calibri" panose="020F0502020204030204" pitchFamily="34" charset="0"/>
                <a:cs typeface="Times New Roman" panose="02020603050405020304" pitchFamily="18" charset="0"/>
              </a:rPr>
              <a:t> &amp; Lynch, 2005</a:t>
            </a:r>
            <a:r>
              <a:rPr lang="de-DE" sz="2000" dirty="0">
                <a:latin typeface="Calibri" panose="020F0502020204030204" pitchFamily="34" charset="0"/>
                <a:ea typeface="Calibri" panose="020F0502020204030204" pitchFamily="34" charset="0"/>
                <a:cs typeface="Times New Roman" panose="02020603050405020304" pitchFamily="18" charset="0"/>
              </a:rPr>
              <a:t>).</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p>
            <a:pPr marL="432000" lvl="1" indent="-432000">
              <a:buFont typeface="Wingdings" panose="05000000000000000000" pitchFamily="2" charset="2"/>
              <a:buChar char="Ø"/>
              <a:defRPr/>
            </a:pPr>
            <a:endParaRPr lang="de-DE" b="1" dirty="0">
              <a:effectLst/>
              <a:latin typeface="Calibri" panose="020F0502020204030204" pitchFamily="34" charset="0"/>
              <a:ea typeface="Calibri" panose="020F0502020204030204" pitchFamily="34" charset="0"/>
              <a:cs typeface="Times New Roman" panose="02020603050405020304" pitchFamily="18" charset="0"/>
            </a:endParaRPr>
          </a:p>
          <a:p>
            <a:pPr marL="0" lvl="1">
              <a:buFont typeface="Wingdings" panose="05000000000000000000" pitchFamily="2" charset="2"/>
              <a:buChar char="Ø"/>
              <a:defRPr/>
            </a:pPr>
            <a:endParaRPr lang="en-US"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8" name="Titel 1">
            <a:extLst>
              <a:ext uri="{FF2B5EF4-FFF2-40B4-BE49-F238E27FC236}">
                <a16:creationId xmlns:a16="http://schemas.microsoft.com/office/drawing/2014/main" id="{8F76F346-18DD-4846-91E8-52D486DF6AEC}"/>
              </a:ext>
            </a:extLst>
          </p:cNvPr>
          <p:cNvSpPr txBox="1">
            <a:spLocks/>
          </p:cNvSpPr>
          <p:nvPr/>
        </p:nvSpPr>
        <p:spPr>
          <a:xfrm>
            <a:off x="838200" y="1320428"/>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2400" dirty="0"/>
              <a:t>1. Welle: Institutionelle Repositorien</a:t>
            </a:r>
            <a:endParaRPr lang="en-GB" sz="2400" dirty="0"/>
          </a:p>
        </p:txBody>
      </p:sp>
      <p:sp>
        <p:nvSpPr>
          <p:cNvPr id="9" name="Inhaltsplatzhalter 2">
            <a:extLst>
              <a:ext uri="{FF2B5EF4-FFF2-40B4-BE49-F238E27FC236}">
                <a16:creationId xmlns:a16="http://schemas.microsoft.com/office/drawing/2014/main" id="{EC962C08-0478-48FB-B912-BB38D8F26812}"/>
              </a:ext>
            </a:extLst>
          </p:cNvPr>
          <p:cNvSpPr txBox="1">
            <a:spLocks/>
          </p:cNvSpPr>
          <p:nvPr/>
        </p:nvSpPr>
        <p:spPr>
          <a:xfrm>
            <a:off x="805216" y="2530497"/>
            <a:ext cx="10515600" cy="4351338"/>
          </a:xfrm>
          <a:prstGeom prst="rect">
            <a:avLst/>
          </a:prstGeom>
        </p:spPr>
        <p:txBody>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None/>
            </a:pPr>
            <a:endParaRPr lang="de-DE" dirty="0"/>
          </a:p>
        </p:txBody>
      </p:sp>
      <p:sp>
        <p:nvSpPr>
          <p:cNvPr id="2" name="Gewitterblitz 1">
            <a:extLst>
              <a:ext uri="{FF2B5EF4-FFF2-40B4-BE49-F238E27FC236}">
                <a16:creationId xmlns:a16="http://schemas.microsoft.com/office/drawing/2014/main" id="{FAC63A4B-F5EC-4B0D-8AD7-4EAA8B61978D}"/>
              </a:ext>
            </a:extLst>
          </p:cNvPr>
          <p:cNvSpPr/>
          <p:nvPr/>
        </p:nvSpPr>
        <p:spPr bwMode="auto">
          <a:xfrm>
            <a:off x="-7333" y="3974177"/>
            <a:ext cx="1296144" cy="1080120"/>
          </a:xfrm>
          <a:prstGeom prst="lightningBol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itel 1">
            <a:extLst>
              <a:ext uri="{FF2B5EF4-FFF2-40B4-BE49-F238E27FC236}">
                <a16:creationId xmlns:a16="http://schemas.microsoft.com/office/drawing/2014/main" id="{315A9097-C39F-408F-9811-6D18DEE0EBA3}"/>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2. Rückblick</a:t>
            </a:r>
            <a:endParaRPr lang="en-GB" sz="3000" dirty="0"/>
          </a:p>
        </p:txBody>
      </p:sp>
    </p:spTree>
    <p:extLst>
      <p:ext uri="{BB962C8B-B14F-4D97-AF65-F5344CB8AC3E}">
        <p14:creationId xmlns:p14="http://schemas.microsoft.com/office/powerpoint/2010/main" val="787869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838200" y="1983209"/>
            <a:ext cx="11057464"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432000" lvl="1" indent="-432000">
              <a:spcBef>
                <a:spcPts val="1800"/>
              </a:spcBef>
              <a:buFont typeface="Wingdings" panose="05000000000000000000" pitchFamily="2" charset="2"/>
              <a:buChar char="Ø"/>
              <a:defRPr/>
            </a:pPr>
            <a:r>
              <a:rPr lang="de-DE" sz="2000" b="1" dirty="0">
                <a:effectLst/>
                <a:latin typeface="Calibri" panose="020F0502020204030204" pitchFamily="34" charset="0"/>
                <a:ea typeface="Calibri" panose="020F0502020204030204" pitchFamily="34" charset="0"/>
                <a:cs typeface="Times New Roman" panose="02020603050405020304" pitchFamily="18" charset="0"/>
              </a:rPr>
              <a:t>Entwicklung von </a:t>
            </a:r>
            <a:r>
              <a:rPr lang="de-DE" sz="2000" dirty="0">
                <a:effectLst/>
                <a:latin typeface="Calibri" panose="020F0502020204030204" pitchFamily="34" charset="0"/>
                <a:ea typeface="Calibri" panose="020F0502020204030204" pitchFamily="34" charset="0"/>
                <a:cs typeface="Times New Roman" panose="02020603050405020304" pitchFamily="18" charset="0"/>
              </a:rPr>
              <a:t>kommerziellen, kostenpflichtigen OA-Modellen basierend auf Publikations-gebühren durch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BioMed</a:t>
            </a:r>
            <a:r>
              <a:rPr lang="de-DE" sz="2000" dirty="0">
                <a:effectLst/>
                <a:latin typeface="Calibri" panose="020F0502020204030204" pitchFamily="34" charset="0"/>
                <a:ea typeface="Calibri" panose="020F0502020204030204" pitchFamily="34" charset="0"/>
                <a:cs typeface="Times New Roman" panose="02020603050405020304" pitchFamily="18" charset="0"/>
              </a:rPr>
              <a:t> Central und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PLoS</a:t>
            </a:r>
            <a:r>
              <a:rPr lang="de-DE" sz="2000" dirty="0">
                <a:latin typeface="Calibri" panose="020F0502020204030204" pitchFamily="34" charset="0"/>
                <a:ea typeface="Calibri" panose="020F0502020204030204" pitchFamily="34" charset="0"/>
                <a:cs typeface="Times New Roman" panose="02020603050405020304" pitchFamily="18" charset="0"/>
              </a:rPr>
              <a:t> um die Jahrtausendwende. </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p>
            <a:pPr marL="432000" lvl="1" indent="-432000">
              <a:spcBef>
                <a:spcPts val="1800"/>
              </a:spcBef>
              <a:buFont typeface="Wingdings" panose="05000000000000000000" pitchFamily="2" charset="2"/>
              <a:buChar char="Ø"/>
              <a:defRPr/>
            </a:pPr>
            <a:r>
              <a:rPr lang="de-DE" sz="2000" dirty="0">
                <a:effectLst/>
                <a:latin typeface="Calibri" panose="020F0502020204030204" pitchFamily="34" charset="0"/>
                <a:ea typeface="Calibri" panose="020F0502020204030204" pitchFamily="34" charset="0"/>
                <a:cs typeface="Times New Roman" panose="02020603050405020304" pitchFamily="18" charset="0"/>
              </a:rPr>
              <a:t>Ab 2008: </a:t>
            </a:r>
            <a:r>
              <a:rPr lang="de-DE" sz="2000" b="1" dirty="0">
                <a:effectLst/>
                <a:latin typeface="Calibri" panose="020F0502020204030204" pitchFamily="34" charset="0"/>
                <a:ea typeface="Calibri" panose="020F0502020204030204" pitchFamily="34" charset="0"/>
                <a:cs typeface="Times New Roman" panose="02020603050405020304" pitchFamily="18" charset="0"/>
              </a:rPr>
              <a:t>Aufbau von </a:t>
            </a:r>
            <a:r>
              <a:rPr lang="de-DE" sz="2000" b="1" dirty="0">
                <a:latin typeface="Calibri" panose="020F0502020204030204" pitchFamily="34" charset="0"/>
                <a:ea typeface="Calibri" panose="020F0502020204030204" pitchFamily="34" charset="0"/>
                <a:cs typeface="Times New Roman" panose="02020603050405020304" pitchFamily="18" charset="0"/>
              </a:rPr>
              <a:t>Publikationsfonds </a:t>
            </a:r>
            <a:r>
              <a:rPr lang="de-DE" sz="2000" dirty="0">
                <a:latin typeface="Calibri" panose="020F0502020204030204" pitchFamily="34" charset="0"/>
                <a:ea typeface="Calibri" panose="020F0502020204030204" pitchFamily="34" charset="0"/>
                <a:cs typeface="Times New Roman" panose="02020603050405020304" pitchFamily="18" charset="0"/>
              </a:rPr>
              <a:t>an </a:t>
            </a:r>
            <a:r>
              <a:rPr lang="de-DE" sz="2000" dirty="0">
                <a:effectLst/>
                <a:latin typeface="Calibri" panose="020F0502020204030204" pitchFamily="34" charset="0"/>
                <a:ea typeface="Calibri" panose="020F0502020204030204" pitchFamily="34" charset="0"/>
                <a:cs typeface="Times New Roman" panose="02020603050405020304" pitchFamily="18" charset="0"/>
              </a:rPr>
              <a:t>Bibliotheken und Forschungseinrichtungen in Deutsch-land, zeitgleich Übernahme von Publikationsgebühren im Rahmen des 7. EU Forschungsrahmen-programms. Publikationsfonds sind heute in weiten Teilen der deutschen Institutionen-Landschaft eingeführt. Lt. Open-Access-Atlas haben 282 Forschungseinrichtungen Zugang zu Publikationsfonds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Kindling</a:t>
            </a:r>
            <a:r>
              <a:rPr lang="de-DE" sz="2000" dirty="0">
                <a:effectLst/>
                <a:latin typeface="Calibri" panose="020F0502020204030204" pitchFamily="34" charset="0"/>
                <a:ea typeface="Calibri" panose="020F0502020204030204" pitchFamily="34" charset="0"/>
                <a:cs typeface="Times New Roman" panose="02020603050405020304" pitchFamily="18" charset="0"/>
              </a:rPr>
              <a:t> et al. 2024).</a:t>
            </a:r>
          </a:p>
          <a:p>
            <a:pPr marL="432000" lvl="1" indent="-432000">
              <a:spcBef>
                <a:spcPts val="1800"/>
              </a:spcBef>
              <a:buFont typeface="Wingdings" panose="05000000000000000000" pitchFamily="2" charset="2"/>
              <a:buChar char="Ø"/>
              <a:defRPr/>
            </a:pPr>
            <a:r>
              <a:rPr lang="de-DE" sz="2000" b="1" dirty="0">
                <a:effectLst/>
                <a:latin typeface="Calibri" panose="020F0502020204030204" pitchFamily="34" charset="0"/>
                <a:ea typeface="Calibri" panose="020F0502020204030204" pitchFamily="34" charset="0"/>
                <a:cs typeface="Times New Roman" panose="02020603050405020304" pitchFamily="18" charset="0"/>
              </a:rPr>
              <a:t>Abhängigkeit von der Integrität der Verlagshäuser.  </a:t>
            </a:r>
            <a:r>
              <a:rPr lang="de-DE" sz="2000" dirty="0">
                <a:latin typeface="Calibri" panose="020F0502020204030204" pitchFamily="34" charset="0"/>
                <a:ea typeface="Calibri" panose="020F0502020204030204" pitchFamily="34" charset="0"/>
                <a:cs typeface="Times New Roman" panose="02020603050405020304" pitchFamily="18" charset="0"/>
              </a:rPr>
              <a:t>APC-basiertes OA funktioniert nur, wenn finanzielle Motive nicht über wissenschaftliche Qualität gestellt werden. (Siehe Diskussion um</a:t>
            </a:r>
            <a:r>
              <a:rPr lang="de-DE" sz="2000" dirty="0">
                <a:effectLst/>
                <a:latin typeface="Calibri" panose="020F0502020204030204" pitchFamily="34" charset="0"/>
                <a:ea typeface="Calibri" panose="020F0502020204030204" pitchFamily="34" charset="0"/>
                <a:cs typeface="Times New Roman" panose="02020603050405020304" pitchFamily="18" charset="0"/>
              </a:rPr>
              <a:t>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Predatory</a:t>
            </a:r>
            <a:r>
              <a:rPr lang="de-DE" sz="2000" dirty="0">
                <a:effectLst/>
                <a:latin typeface="Calibri" panose="020F0502020204030204" pitchFamily="34" charset="0"/>
                <a:ea typeface="Calibri" panose="020F0502020204030204" pitchFamily="34" charset="0"/>
                <a:cs typeface="Times New Roman" panose="02020603050405020304" pitchFamily="18" charset="0"/>
              </a:rPr>
              <a:t> Journals, Special-</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Issue</a:t>
            </a:r>
            <a:r>
              <a:rPr lang="de-DE" sz="2000" dirty="0">
                <a:effectLst/>
                <a:latin typeface="Calibri" panose="020F0502020204030204" pitchFamily="34" charset="0"/>
                <a:ea typeface="Calibri" panose="020F0502020204030204" pitchFamily="34" charset="0"/>
                <a:cs typeface="Times New Roman" panose="02020603050405020304" pitchFamily="18" charset="0"/>
              </a:rPr>
              <a:t>-Flut, Cascading Strategien und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Retraction</a:t>
            </a:r>
            <a:r>
              <a:rPr lang="de-DE" sz="2000" dirty="0">
                <a:effectLst/>
                <a:latin typeface="Calibri" panose="020F0502020204030204" pitchFamily="34" charset="0"/>
                <a:ea typeface="Calibri" panose="020F0502020204030204" pitchFamily="34" charset="0"/>
                <a:cs typeface="Times New Roman" panose="02020603050405020304" pitchFamily="18" charset="0"/>
              </a:rPr>
              <a:t>-Skandale)</a:t>
            </a:r>
            <a:r>
              <a:rPr lang="de-DE" sz="2000" dirty="0">
                <a:latin typeface="Calibri" panose="020F0502020204030204" pitchFamily="34" charset="0"/>
                <a:ea typeface="Calibri" panose="020F0502020204030204" pitchFamily="34" charset="0"/>
                <a:cs typeface="Times New Roman" panose="02020603050405020304" pitchFamily="18" charset="0"/>
              </a:rPr>
              <a:t>. </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p>
            <a:pPr marL="0" lvl="1">
              <a:buFont typeface="Wingdings" panose="05000000000000000000" pitchFamily="2" charset="2"/>
              <a:buChar char="Ø"/>
              <a:defRPr/>
            </a:pPr>
            <a:endParaRPr lang="en-US"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8" name="Titel 1">
            <a:extLst>
              <a:ext uri="{FF2B5EF4-FFF2-40B4-BE49-F238E27FC236}">
                <a16:creationId xmlns:a16="http://schemas.microsoft.com/office/drawing/2014/main" id="{8F76F346-18DD-4846-91E8-52D486DF6AEC}"/>
              </a:ext>
            </a:extLst>
          </p:cNvPr>
          <p:cNvSpPr txBox="1">
            <a:spLocks/>
          </p:cNvSpPr>
          <p:nvPr/>
        </p:nvSpPr>
        <p:spPr>
          <a:xfrm>
            <a:off x="838200" y="1320428"/>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2400" dirty="0"/>
              <a:t>2. Welle: Gold OA und Publikationsgebühren</a:t>
            </a:r>
            <a:endParaRPr lang="en-GB" sz="2400" dirty="0"/>
          </a:p>
        </p:txBody>
      </p:sp>
      <p:sp>
        <p:nvSpPr>
          <p:cNvPr id="2" name="Gewitterblitz 1">
            <a:extLst>
              <a:ext uri="{FF2B5EF4-FFF2-40B4-BE49-F238E27FC236}">
                <a16:creationId xmlns:a16="http://schemas.microsoft.com/office/drawing/2014/main" id="{FAC63A4B-F5EC-4B0D-8AD7-4EAA8B61978D}"/>
              </a:ext>
            </a:extLst>
          </p:cNvPr>
          <p:cNvSpPr/>
          <p:nvPr/>
        </p:nvSpPr>
        <p:spPr bwMode="auto">
          <a:xfrm>
            <a:off x="22341" y="4293096"/>
            <a:ext cx="1296144" cy="1080120"/>
          </a:xfrm>
          <a:prstGeom prst="lightningBol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itel 1">
            <a:extLst>
              <a:ext uri="{FF2B5EF4-FFF2-40B4-BE49-F238E27FC236}">
                <a16:creationId xmlns:a16="http://schemas.microsoft.com/office/drawing/2014/main" id="{4C4261BF-1994-425B-9B3A-0A1AE93402BE}"/>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2. Rückblick</a:t>
            </a:r>
            <a:endParaRPr lang="en-GB" sz="3000" dirty="0"/>
          </a:p>
        </p:txBody>
      </p:sp>
    </p:spTree>
    <p:extLst>
      <p:ext uri="{BB962C8B-B14F-4D97-AF65-F5344CB8AC3E}">
        <p14:creationId xmlns:p14="http://schemas.microsoft.com/office/powerpoint/2010/main" val="214397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841069" y="2174819"/>
            <a:ext cx="11057464"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432000" lvl="1" indent="-432000">
              <a:spcBef>
                <a:spcPts val="1800"/>
              </a:spcBef>
              <a:buFont typeface="Wingdings" panose="05000000000000000000" pitchFamily="2" charset="2"/>
              <a:buChar char="Ø"/>
              <a:defRPr/>
            </a:pPr>
            <a:r>
              <a:rPr lang="de-DE" sz="2000" dirty="0">
                <a:latin typeface="Calibri" panose="020F0502020204030204" pitchFamily="34" charset="0"/>
                <a:ea typeface="Calibri" panose="020F0502020204030204" pitchFamily="34" charset="0"/>
                <a:cs typeface="Times New Roman" panose="02020603050405020304" pitchFamily="18" charset="0"/>
              </a:rPr>
              <a:t>Ausgangspunkt: Forderung nach nationaler Erwerbungsstrategie und Zusammenführung von Verhandlungsmacht in einem Konsortium (2013). Überführung größerer Publikationsanteile in den Open Access (ab 2018 für Wiley, 2020 für </a:t>
            </a:r>
            <a:r>
              <a:rPr lang="de-DE" sz="2000" dirty="0" err="1">
                <a:latin typeface="Calibri" panose="020F0502020204030204" pitchFamily="34" charset="0"/>
                <a:ea typeface="Calibri" panose="020F0502020204030204" pitchFamily="34" charset="0"/>
                <a:cs typeface="Times New Roman" panose="02020603050405020304" pitchFamily="18" charset="0"/>
              </a:rPr>
              <a:t>SpringerNature</a:t>
            </a:r>
            <a:r>
              <a:rPr lang="de-DE" sz="2000" dirty="0">
                <a:latin typeface="Calibri" panose="020F0502020204030204" pitchFamily="34" charset="0"/>
                <a:ea typeface="Calibri" panose="020F0502020204030204" pitchFamily="34" charset="0"/>
                <a:cs typeface="Times New Roman" panose="02020603050405020304" pitchFamily="18" charset="0"/>
              </a:rPr>
              <a:t>, 2023 für Elsevier).</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p>
            <a:pPr marL="432000" lvl="1" indent="-432000">
              <a:spcBef>
                <a:spcPts val="1800"/>
              </a:spcBef>
              <a:buFont typeface="Wingdings" panose="05000000000000000000" pitchFamily="2" charset="2"/>
              <a:buChar char="Ø"/>
              <a:defRPr/>
            </a:pPr>
            <a:r>
              <a:rPr lang="de-DE" sz="2000" dirty="0">
                <a:latin typeface="Calibri" panose="020F0502020204030204" pitchFamily="34" charset="0"/>
                <a:ea typeface="Calibri" panose="020F0502020204030204" pitchFamily="34" charset="0"/>
                <a:cs typeface="Times New Roman" panose="02020603050405020304" pitchFamily="18" charset="0"/>
              </a:rPr>
              <a:t>OA-Modell von Beginn an kontroverser, z. B Kartellbeschwerde des Börsenvereins</a:t>
            </a:r>
            <a:r>
              <a:rPr lang="de-DE" sz="2000" baseline="30000" dirty="0">
                <a:latin typeface="Calibri" panose="020F0502020204030204" pitchFamily="34" charset="0"/>
                <a:ea typeface="Calibri" panose="020F0502020204030204" pitchFamily="34" charset="0"/>
                <a:cs typeface="Times New Roman" panose="02020603050405020304" pitchFamily="18" charset="0"/>
              </a:rPr>
              <a:t>1</a:t>
            </a:r>
            <a:r>
              <a:rPr lang="de-DE" sz="2000" dirty="0">
                <a:latin typeface="Calibri" panose="020F0502020204030204" pitchFamily="34" charset="0"/>
                <a:ea typeface="Calibri" panose="020F0502020204030204" pitchFamily="34" charset="0"/>
                <a:cs typeface="Times New Roman" panose="02020603050405020304" pitchFamily="18" charset="0"/>
              </a:rPr>
              <a:t>, Unterstützung der TU 9 bei gleichzeitigem Hinweis auf Kostensteigerungen für publikationsstarke Einrichtungen</a:t>
            </a:r>
            <a:r>
              <a:rPr lang="de-DE" sz="2000" baseline="30000" dirty="0">
                <a:latin typeface="Calibri" panose="020F0502020204030204" pitchFamily="34" charset="0"/>
                <a:ea typeface="Calibri" panose="020F0502020204030204" pitchFamily="34" charset="0"/>
                <a:cs typeface="Times New Roman" panose="02020603050405020304" pitchFamily="18" charset="0"/>
              </a:rPr>
              <a:t>2</a:t>
            </a:r>
            <a:r>
              <a:rPr lang="de-DE" sz="2000" dirty="0">
                <a:latin typeface="Calibri" panose="020F0502020204030204" pitchFamily="34" charset="0"/>
                <a:ea typeface="Calibri" panose="020F0502020204030204" pitchFamily="34" charset="0"/>
                <a:cs typeface="Times New Roman" panose="02020603050405020304" pitchFamily="18" charset="0"/>
              </a:rPr>
              <a:t>.</a:t>
            </a:r>
          </a:p>
          <a:p>
            <a:pPr marL="432000" lvl="1" indent="-432000">
              <a:spcBef>
                <a:spcPts val="1800"/>
              </a:spcBef>
              <a:buFont typeface="Wingdings" panose="05000000000000000000" pitchFamily="2" charset="2"/>
              <a:buChar char="Ø"/>
              <a:defRPr/>
            </a:pPr>
            <a:r>
              <a:rPr lang="de-DE" sz="2000" dirty="0">
                <a:effectLst/>
                <a:latin typeface="Calibri" panose="020F0502020204030204" pitchFamily="34" charset="0"/>
                <a:ea typeface="Calibri" panose="020F0502020204030204" pitchFamily="34" charset="0"/>
                <a:cs typeface="Times New Roman" panose="02020603050405020304" pitchFamily="18" charset="0"/>
              </a:rPr>
              <a:t>Sichtbarwerden multiple Abhängigkeiten </a:t>
            </a:r>
          </a:p>
          <a:p>
            <a:pPr marL="832050" lvl="2" indent="-432000">
              <a:buFont typeface="Wingdings" panose="05000000000000000000" pitchFamily="2" charset="2"/>
              <a:buChar char="Ø"/>
              <a:defRPr/>
            </a:pPr>
            <a:r>
              <a:rPr lang="de-DE" sz="2000" dirty="0" err="1">
                <a:effectLst/>
                <a:latin typeface="Calibri" panose="020F0502020204030204" pitchFamily="34" charset="0"/>
                <a:ea typeface="Calibri" panose="020F0502020204030204" pitchFamily="34" charset="0"/>
                <a:cs typeface="Times New Roman" panose="02020603050405020304" pitchFamily="18" charset="0"/>
              </a:rPr>
              <a:t>Wissenschaftler:innen</a:t>
            </a:r>
            <a:r>
              <a:rPr lang="de-DE" sz="2000" dirty="0">
                <a:effectLst/>
                <a:latin typeface="Calibri" panose="020F0502020204030204" pitchFamily="34" charset="0"/>
                <a:ea typeface="Calibri" panose="020F0502020204030204" pitchFamily="34" charset="0"/>
                <a:cs typeface="Times New Roman" panose="02020603050405020304" pitchFamily="18" charset="0"/>
              </a:rPr>
              <a:t> -&gt; Zahlungsfähigkeit ihrer Einrichtung.</a:t>
            </a:r>
          </a:p>
          <a:p>
            <a:pPr marL="832050" lvl="2" indent="-432000">
              <a:buFont typeface="Wingdings" panose="05000000000000000000" pitchFamily="2" charset="2"/>
              <a:buChar char="Ø"/>
              <a:defRPr/>
            </a:pPr>
            <a:r>
              <a:rPr lang="de-DE" sz="2000" dirty="0">
                <a:effectLst/>
                <a:latin typeface="Calibri" panose="020F0502020204030204" pitchFamily="34" charset="0"/>
                <a:ea typeface="Calibri" panose="020F0502020204030204" pitchFamily="34" charset="0"/>
                <a:cs typeface="Times New Roman" panose="02020603050405020304" pitchFamily="18" charset="0"/>
              </a:rPr>
              <a:t>Einrichtungen untereinander -&gt; Solidarität bei Suche nach fairer Kostenverteilung.</a:t>
            </a:r>
          </a:p>
          <a:p>
            <a:pPr marL="832050" lvl="2" indent="-432000">
              <a:buFont typeface="Wingdings" panose="05000000000000000000" pitchFamily="2" charset="2"/>
              <a:buChar char="Ø"/>
              <a:defRPr/>
            </a:pPr>
            <a:r>
              <a:rPr lang="de-DE" sz="2000" dirty="0">
                <a:latin typeface="Calibri" panose="020F0502020204030204" pitchFamily="34" charset="0"/>
                <a:ea typeface="Calibri" panose="020F0502020204030204" pitchFamily="34" charset="0"/>
                <a:cs typeface="Times New Roman" panose="02020603050405020304" pitchFamily="18" charset="0"/>
              </a:rPr>
              <a:t>Gelingen der Transformation von Zeitschriften -&gt; Transformationsstrategien publikationsstarker Länder (vgl. Jahn 2024). </a:t>
            </a:r>
            <a:r>
              <a:rPr lang="de-DE" sz="2000" dirty="0">
                <a:effectLst/>
                <a:latin typeface="Calibri" panose="020F0502020204030204" pitchFamily="34" charset="0"/>
                <a:ea typeface="Calibri" panose="020F0502020204030204" pitchFamily="34" charset="0"/>
                <a:cs typeface="Times New Roman" panose="02020603050405020304" pitchFamily="18" charset="0"/>
              </a:rPr>
              <a:t> </a:t>
            </a:r>
          </a:p>
          <a:p>
            <a:pPr marL="0" lvl="1">
              <a:buFont typeface="Wingdings" panose="05000000000000000000" pitchFamily="2" charset="2"/>
              <a:buChar char="Ø"/>
              <a:defRPr/>
            </a:pPr>
            <a:endParaRPr lang="en-US" dirty="0">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8" name="Titel 1">
            <a:extLst>
              <a:ext uri="{FF2B5EF4-FFF2-40B4-BE49-F238E27FC236}">
                <a16:creationId xmlns:a16="http://schemas.microsoft.com/office/drawing/2014/main" id="{8F76F346-18DD-4846-91E8-52D486DF6AEC}"/>
              </a:ext>
            </a:extLst>
          </p:cNvPr>
          <p:cNvSpPr txBox="1">
            <a:spLocks/>
          </p:cNvSpPr>
          <p:nvPr/>
        </p:nvSpPr>
        <p:spPr>
          <a:xfrm>
            <a:off x="838200" y="1320428"/>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2400" dirty="0"/>
              <a:t>3. Welle: DEAL und Transformationsverträge</a:t>
            </a:r>
            <a:endParaRPr lang="en-GB" sz="2400" dirty="0"/>
          </a:p>
        </p:txBody>
      </p:sp>
      <p:sp>
        <p:nvSpPr>
          <p:cNvPr id="2" name="Gewitterblitz 1">
            <a:extLst>
              <a:ext uri="{FF2B5EF4-FFF2-40B4-BE49-F238E27FC236}">
                <a16:creationId xmlns:a16="http://schemas.microsoft.com/office/drawing/2014/main" id="{FAC63A4B-F5EC-4B0D-8AD7-4EAA8B61978D}"/>
              </a:ext>
            </a:extLst>
          </p:cNvPr>
          <p:cNvSpPr/>
          <p:nvPr/>
        </p:nvSpPr>
        <p:spPr bwMode="auto">
          <a:xfrm>
            <a:off x="75022" y="4365104"/>
            <a:ext cx="1296144" cy="1080120"/>
          </a:xfrm>
          <a:prstGeom prst="lightningBol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F57A3D9D-3669-4231-8D55-7B73BBC0A056}"/>
              </a:ext>
            </a:extLst>
          </p:cNvPr>
          <p:cNvSpPr txBox="1"/>
          <p:nvPr/>
        </p:nvSpPr>
        <p:spPr bwMode="auto">
          <a:xfrm>
            <a:off x="723094" y="6094623"/>
            <a:ext cx="11463242" cy="1077218"/>
          </a:xfrm>
          <a:prstGeom prst="rect">
            <a:avLst/>
          </a:prstGeom>
          <a:noFill/>
        </p:spPr>
        <p:txBody>
          <a:bodyPr wrap="square" rtlCol="0">
            <a:spAutoFit/>
          </a:bodyPr>
          <a:lstStyle/>
          <a:p>
            <a:r>
              <a:rPr lang="de-DE" sz="1400" baseline="30000" dirty="0">
                <a:effectLst/>
                <a:latin typeface="Calibri" panose="020F0502020204030204" pitchFamily="34" charset="0"/>
                <a:ea typeface="Calibri" panose="020F0502020204030204" pitchFamily="34" charset="0"/>
                <a:cs typeface="Times New Roman" panose="02020603050405020304" pitchFamily="18" charset="0"/>
              </a:rPr>
              <a:t>1 </a:t>
            </a:r>
            <a:r>
              <a:rPr lang="de-DE" sz="1400" dirty="0">
                <a:effectLst/>
                <a:latin typeface="Calibri" panose="020F0502020204030204" pitchFamily="34" charset="0"/>
                <a:ea typeface="Calibri" panose="020F0502020204030204" pitchFamily="34" charset="0"/>
                <a:cs typeface="Times New Roman" panose="02020603050405020304" pitchFamily="18" charset="0"/>
                <a:hlinkClick r:id="rId3"/>
              </a:rPr>
              <a:t>https://www.buchreport.de/news/noch-allianz-oder-schon-kartell/</a:t>
            </a:r>
            <a:endParaRPr lang="de-DE" sz="1400" dirty="0">
              <a:effectLst/>
              <a:latin typeface="Calibri" panose="020F0502020204030204" pitchFamily="34" charset="0"/>
              <a:ea typeface="Calibri" panose="020F0502020204030204" pitchFamily="34" charset="0"/>
              <a:cs typeface="Times New Roman" panose="02020603050405020304" pitchFamily="18" charset="0"/>
            </a:endParaRPr>
          </a:p>
          <a:p>
            <a:r>
              <a:rPr lang="de-DE" sz="1400" baseline="30000" dirty="0">
                <a:latin typeface="Calibri" panose="020F0502020204030204" pitchFamily="34" charset="0"/>
                <a:ea typeface="Calibri" panose="020F0502020204030204" pitchFamily="34" charset="0"/>
                <a:cs typeface="Times New Roman" panose="02020603050405020304" pitchFamily="18" charset="0"/>
              </a:rPr>
              <a:t>2</a:t>
            </a:r>
            <a:r>
              <a:rPr lang="de-DE" sz="1400" dirty="0">
                <a:effectLst/>
                <a:latin typeface="Calibri" panose="020F0502020204030204" pitchFamily="34" charset="0"/>
                <a:ea typeface="Calibri" panose="020F0502020204030204" pitchFamily="34" charset="0"/>
                <a:cs typeface="Times New Roman" panose="02020603050405020304" pitchFamily="18" charset="0"/>
              </a:rPr>
              <a:t> </a:t>
            </a:r>
            <a:r>
              <a:rPr lang="de-DE" sz="1400" dirty="0">
                <a:effectLst/>
                <a:latin typeface="Calibri" panose="020F0502020204030204" pitchFamily="34" charset="0"/>
                <a:ea typeface="Calibri" panose="020F0502020204030204" pitchFamily="34" charset="0"/>
                <a:cs typeface="Times New Roman" panose="02020603050405020304" pitchFamily="18" charset="0"/>
                <a:hlinkClick r:id="rId4"/>
              </a:rPr>
              <a:t>https://www.tu9.de/media/fullwidth/tu9-pm_openaccess_19-11-25.pdf</a:t>
            </a:r>
            <a:r>
              <a:rPr lang="de-DE" sz="1400" dirty="0">
                <a:effectLst/>
                <a:latin typeface="Calibri" panose="020F0502020204030204" pitchFamily="34" charset="0"/>
                <a:ea typeface="Calibri" panose="020F0502020204030204" pitchFamily="34" charset="0"/>
                <a:cs typeface="Times New Roman" panose="02020603050405020304" pitchFamily="18" charset="0"/>
              </a:rPr>
              <a:t> </a:t>
            </a:r>
          </a:p>
          <a:p>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sp>
        <p:nvSpPr>
          <p:cNvPr id="10" name="Titel 1">
            <a:extLst>
              <a:ext uri="{FF2B5EF4-FFF2-40B4-BE49-F238E27FC236}">
                <a16:creationId xmlns:a16="http://schemas.microsoft.com/office/drawing/2014/main" id="{638911C6-7D26-42BC-B5AC-BA772693740D}"/>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2. Rückblick</a:t>
            </a:r>
            <a:endParaRPr lang="en-GB" sz="3000" dirty="0"/>
          </a:p>
        </p:txBody>
      </p:sp>
    </p:spTree>
    <p:extLst>
      <p:ext uri="{BB962C8B-B14F-4D97-AF65-F5344CB8AC3E}">
        <p14:creationId xmlns:p14="http://schemas.microsoft.com/office/powerpoint/2010/main" val="124226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8" name="Titel 1">
            <a:extLst>
              <a:ext uri="{FF2B5EF4-FFF2-40B4-BE49-F238E27FC236}">
                <a16:creationId xmlns:a16="http://schemas.microsoft.com/office/drawing/2014/main" id="{8F76F346-18DD-4846-91E8-52D486DF6AEC}"/>
              </a:ext>
            </a:extLst>
          </p:cNvPr>
          <p:cNvSpPr txBox="1">
            <a:spLocks/>
          </p:cNvSpPr>
          <p:nvPr/>
        </p:nvSpPr>
        <p:spPr>
          <a:xfrm>
            <a:off x="838200" y="990092"/>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2400" dirty="0"/>
              <a:t>Dynamik der Debatten um Open-Access </a:t>
            </a:r>
            <a:endParaRPr lang="en-GB" sz="2400" dirty="0"/>
          </a:p>
        </p:txBody>
      </p:sp>
      <p:pic>
        <p:nvPicPr>
          <p:cNvPr id="11" name="Grafik 10">
            <a:extLst>
              <a:ext uri="{FF2B5EF4-FFF2-40B4-BE49-F238E27FC236}">
                <a16:creationId xmlns:a16="http://schemas.microsoft.com/office/drawing/2014/main" id="{272CCAB4-A108-445F-9FD0-EFF473F1E692}"/>
              </a:ext>
            </a:extLst>
          </p:cNvPr>
          <p:cNvPicPr>
            <a:picLocks noChangeAspect="1"/>
          </p:cNvPicPr>
          <p:nvPr/>
        </p:nvPicPr>
        <p:blipFill>
          <a:blip r:embed="rId3"/>
          <a:stretch>
            <a:fillRect/>
          </a:stretch>
        </p:blipFill>
        <p:spPr>
          <a:xfrm>
            <a:off x="838198" y="1306867"/>
            <a:ext cx="5389061" cy="2261115"/>
          </a:xfrm>
          <a:prstGeom prst="rect">
            <a:avLst/>
          </a:prstGeom>
        </p:spPr>
      </p:pic>
      <p:grpSp>
        <p:nvGrpSpPr>
          <p:cNvPr id="21" name="Gruppieren 20">
            <a:extLst>
              <a:ext uri="{FF2B5EF4-FFF2-40B4-BE49-F238E27FC236}">
                <a16:creationId xmlns:a16="http://schemas.microsoft.com/office/drawing/2014/main" id="{C853BC49-8945-4C35-879F-FEF40742DC28}"/>
              </a:ext>
            </a:extLst>
          </p:cNvPr>
          <p:cNvGrpSpPr/>
          <p:nvPr/>
        </p:nvGrpSpPr>
        <p:grpSpPr>
          <a:xfrm>
            <a:off x="838200" y="3429000"/>
            <a:ext cx="9000000" cy="216024"/>
            <a:chOff x="838200" y="3429000"/>
            <a:chExt cx="9000000" cy="216024"/>
          </a:xfrm>
        </p:grpSpPr>
        <p:cxnSp>
          <p:nvCxnSpPr>
            <p:cNvPr id="13" name="Gerader Verbinder 12">
              <a:extLst>
                <a:ext uri="{FF2B5EF4-FFF2-40B4-BE49-F238E27FC236}">
                  <a16:creationId xmlns:a16="http://schemas.microsoft.com/office/drawing/2014/main" id="{7D1AD7F1-274E-4B02-98EF-15C977C8A5D7}"/>
                </a:ext>
              </a:extLst>
            </p:cNvPr>
            <p:cNvCxnSpPr/>
            <p:nvPr/>
          </p:nvCxnSpPr>
          <p:spPr>
            <a:xfrm>
              <a:off x="838200" y="3498953"/>
              <a:ext cx="90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261E3354-8C95-4B51-B38E-EB862D08EFE6}"/>
                </a:ext>
              </a:extLst>
            </p:cNvPr>
            <p:cNvCxnSpPr/>
            <p:nvPr/>
          </p:nvCxnSpPr>
          <p:spPr>
            <a:xfrm>
              <a:off x="838200" y="342900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CCC807DB-0CC6-488F-BA0A-79F266A78D8A}"/>
                </a:ext>
              </a:extLst>
            </p:cNvPr>
            <p:cNvCxnSpPr/>
            <p:nvPr/>
          </p:nvCxnSpPr>
          <p:spPr bwMode="auto">
            <a:xfrm>
              <a:off x="9838200" y="342900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Gerader Verbinder 16">
              <a:extLst>
                <a:ext uri="{FF2B5EF4-FFF2-40B4-BE49-F238E27FC236}">
                  <a16:creationId xmlns:a16="http://schemas.microsoft.com/office/drawing/2014/main" id="{55FD1EA1-47BF-4796-81A8-BBC5EE51E7E8}"/>
                </a:ext>
              </a:extLst>
            </p:cNvPr>
            <p:cNvCxnSpPr/>
            <p:nvPr/>
          </p:nvCxnSpPr>
          <p:spPr bwMode="auto">
            <a:xfrm>
              <a:off x="2638800" y="342900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881E8828-21C9-436A-B7B7-B43882E3BC1F}"/>
                </a:ext>
              </a:extLst>
            </p:cNvPr>
            <p:cNvCxnSpPr/>
            <p:nvPr/>
          </p:nvCxnSpPr>
          <p:spPr bwMode="auto">
            <a:xfrm>
              <a:off x="6238800" y="342900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39C17112-CB86-474A-BBF3-443780CE23AF}"/>
                </a:ext>
              </a:extLst>
            </p:cNvPr>
            <p:cNvCxnSpPr/>
            <p:nvPr/>
          </p:nvCxnSpPr>
          <p:spPr bwMode="auto">
            <a:xfrm>
              <a:off x="4438800" y="342900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FA5B40A8-6050-4815-A36A-BB22FA4A29F0}"/>
                </a:ext>
              </a:extLst>
            </p:cNvPr>
            <p:cNvCxnSpPr/>
            <p:nvPr/>
          </p:nvCxnSpPr>
          <p:spPr bwMode="auto">
            <a:xfrm>
              <a:off x="8038800" y="3429000"/>
              <a:ext cx="0" cy="216024"/>
            </a:xfrm>
            <a:prstGeom prst="line">
              <a:avLst/>
            </a:prstGeom>
          </p:spPr>
          <p:style>
            <a:lnRef idx="1">
              <a:schemeClr val="accent1"/>
            </a:lnRef>
            <a:fillRef idx="0">
              <a:schemeClr val="accent1"/>
            </a:fillRef>
            <a:effectRef idx="0">
              <a:schemeClr val="accent1"/>
            </a:effectRef>
            <a:fontRef idx="minor">
              <a:schemeClr val="tx1"/>
            </a:fontRef>
          </p:style>
        </p:cxnSp>
      </p:grpSp>
      <p:sp>
        <p:nvSpPr>
          <p:cNvPr id="22" name="Textfeld 21">
            <a:extLst>
              <a:ext uri="{FF2B5EF4-FFF2-40B4-BE49-F238E27FC236}">
                <a16:creationId xmlns:a16="http://schemas.microsoft.com/office/drawing/2014/main" id="{A51A27BD-E914-4BAF-B42C-12DA659A12FA}"/>
              </a:ext>
            </a:extLst>
          </p:cNvPr>
          <p:cNvSpPr txBox="1"/>
          <p:nvPr/>
        </p:nvSpPr>
        <p:spPr bwMode="auto">
          <a:xfrm>
            <a:off x="376679" y="3638952"/>
            <a:ext cx="936103" cy="307777"/>
          </a:xfrm>
          <a:prstGeom prst="rect">
            <a:avLst/>
          </a:prstGeom>
          <a:noFill/>
        </p:spPr>
        <p:txBody>
          <a:bodyPr wrap="square" rtlCol="0">
            <a:spAutoFit/>
          </a:bodyPr>
          <a:lstStyle/>
          <a:p>
            <a:pPr algn="ctr"/>
            <a:r>
              <a:rPr lang="de-DE" sz="1400" dirty="0"/>
              <a:t>2000</a:t>
            </a:r>
          </a:p>
        </p:txBody>
      </p:sp>
      <p:sp>
        <p:nvSpPr>
          <p:cNvPr id="25" name="Textfeld 24">
            <a:extLst>
              <a:ext uri="{FF2B5EF4-FFF2-40B4-BE49-F238E27FC236}">
                <a16:creationId xmlns:a16="http://schemas.microsoft.com/office/drawing/2014/main" id="{63D242E6-6ED9-4350-8693-AA36F6400F45}"/>
              </a:ext>
            </a:extLst>
          </p:cNvPr>
          <p:cNvSpPr txBox="1"/>
          <p:nvPr/>
        </p:nvSpPr>
        <p:spPr bwMode="auto">
          <a:xfrm>
            <a:off x="2147762" y="3640622"/>
            <a:ext cx="936103" cy="307777"/>
          </a:xfrm>
          <a:prstGeom prst="rect">
            <a:avLst/>
          </a:prstGeom>
          <a:noFill/>
        </p:spPr>
        <p:txBody>
          <a:bodyPr wrap="square" rtlCol="0">
            <a:spAutoFit/>
          </a:bodyPr>
          <a:lstStyle/>
          <a:p>
            <a:pPr algn="ctr"/>
            <a:r>
              <a:rPr lang="de-DE" sz="1400" dirty="0"/>
              <a:t>2005</a:t>
            </a:r>
          </a:p>
        </p:txBody>
      </p:sp>
      <p:sp>
        <p:nvSpPr>
          <p:cNvPr id="26" name="Textfeld 25">
            <a:extLst>
              <a:ext uri="{FF2B5EF4-FFF2-40B4-BE49-F238E27FC236}">
                <a16:creationId xmlns:a16="http://schemas.microsoft.com/office/drawing/2014/main" id="{335FF594-1984-492B-BAB9-4963A21458EE}"/>
              </a:ext>
            </a:extLst>
          </p:cNvPr>
          <p:cNvSpPr txBox="1"/>
          <p:nvPr/>
        </p:nvSpPr>
        <p:spPr bwMode="auto">
          <a:xfrm>
            <a:off x="3967475" y="3632156"/>
            <a:ext cx="936103" cy="307777"/>
          </a:xfrm>
          <a:prstGeom prst="rect">
            <a:avLst/>
          </a:prstGeom>
          <a:noFill/>
        </p:spPr>
        <p:txBody>
          <a:bodyPr wrap="square" rtlCol="0">
            <a:spAutoFit/>
          </a:bodyPr>
          <a:lstStyle/>
          <a:p>
            <a:pPr algn="ctr"/>
            <a:r>
              <a:rPr lang="de-DE" sz="1400" dirty="0"/>
              <a:t>2010</a:t>
            </a:r>
          </a:p>
        </p:txBody>
      </p:sp>
      <p:sp>
        <p:nvSpPr>
          <p:cNvPr id="27" name="Textfeld 26">
            <a:extLst>
              <a:ext uri="{FF2B5EF4-FFF2-40B4-BE49-F238E27FC236}">
                <a16:creationId xmlns:a16="http://schemas.microsoft.com/office/drawing/2014/main" id="{B4E69D04-A71F-48F4-9885-43E57253B5C5}"/>
              </a:ext>
            </a:extLst>
          </p:cNvPr>
          <p:cNvSpPr txBox="1"/>
          <p:nvPr/>
        </p:nvSpPr>
        <p:spPr bwMode="auto">
          <a:xfrm>
            <a:off x="5768366" y="3638816"/>
            <a:ext cx="936103" cy="307777"/>
          </a:xfrm>
          <a:prstGeom prst="rect">
            <a:avLst/>
          </a:prstGeom>
          <a:noFill/>
        </p:spPr>
        <p:txBody>
          <a:bodyPr wrap="square" rtlCol="0">
            <a:spAutoFit/>
          </a:bodyPr>
          <a:lstStyle/>
          <a:p>
            <a:pPr algn="ctr"/>
            <a:r>
              <a:rPr lang="de-DE" sz="1400" dirty="0"/>
              <a:t>2015</a:t>
            </a:r>
          </a:p>
        </p:txBody>
      </p:sp>
      <p:sp>
        <p:nvSpPr>
          <p:cNvPr id="28" name="Textfeld 27">
            <a:extLst>
              <a:ext uri="{FF2B5EF4-FFF2-40B4-BE49-F238E27FC236}">
                <a16:creationId xmlns:a16="http://schemas.microsoft.com/office/drawing/2014/main" id="{70EAF401-56CC-4850-80C2-65BB592C24D1}"/>
              </a:ext>
            </a:extLst>
          </p:cNvPr>
          <p:cNvSpPr txBox="1"/>
          <p:nvPr/>
        </p:nvSpPr>
        <p:spPr bwMode="auto">
          <a:xfrm>
            <a:off x="7572532" y="3638767"/>
            <a:ext cx="936103" cy="307777"/>
          </a:xfrm>
          <a:prstGeom prst="rect">
            <a:avLst/>
          </a:prstGeom>
          <a:noFill/>
        </p:spPr>
        <p:txBody>
          <a:bodyPr wrap="square" rtlCol="0">
            <a:spAutoFit/>
          </a:bodyPr>
          <a:lstStyle/>
          <a:p>
            <a:pPr algn="ctr"/>
            <a:r>
              <a:rPr lang="de-DE" sz="1400" dirty="0"/>
              <a:t>2020</a:t>
            </a:r>
          </a:p>
        </p:txBody>
      </p:sp>
      <p:sp>
        <p:nvSpPr>
          <p:cNvPr id="29" name="Textfeld 28">
            <a:extLst>
              <a:ext uri="{FF2B5EF4-FFF2-40B4-BE49-F238E27FC236}">
                <a16:creationId xmlns:a16="http://schemas.microsoft.com/office/drawing/2014/main" id="{88537CAD-84DB-4A0A-B875-3C1243BA4A37}"/>
              </a:ext>
            </a:extLst>
          </p:cNvPr>
          <p:cNvSpPr txBox="1"/>
          <p:nvPr/>
        </p:nvSpPr>
        <p:spPr bwMode="auto">
          <a:xfrm>
            <a:off x="9370148" y="3645024"/>
            <a:ext cx="936103" cy="307777"/>
          </a:xfrm>
          <a:prstGeom prst="rect">
            <a:avLst/>
          </a:prstGeom>
          <a:noFill/>
        </p:spPr>
        <p:txBody>
          <a:bodyPr wrap="square" rtlCol="0">
            <a:spAutoFit/>
          </a:bodyPr>
          <a:lstStyle/>
          <a:p>
            <a:pPr algn="ctr"/>
            <a:r>
              <a:rPr lang="de-DE" sz="1400" dirty="0"/>
              <a:t>2025</a:t>
            </a:r>
          </a:p>
        </p:txBody>
      </p:sp>
      <p:sp>
        <p:nvSpPr>
          <p:cNvPr id="30" name="Textfeld 29">
            <a:extLst>
              <a:ext uri="{FF2B5EF4-FFF2-40B4-BE49-F238E27FC236}">
                <a16:creationId xmlns:a16="http://schemas.microsoft.com/office/drawing/2014/main" id="{D8C06FD0-5F9D-4AD5-8F1A-5C2156F9149C}"/>
              </a:ext>
            </a:extLst>
          </p:cNvPr>
          <p:cNvSpPr txBox="1"/>
          <p:nvPr/>
        </p:nvSpPr>
        <p:spPr bwMode="auto">
          <a:xfrm>
            <a:off x="2551754" y="2426140"/>
            <a:ext cx="1845952" cy="646331"/>
          </a:xfrm>
          <a:prstGeom prst="rect">
            <a:avLst/>
          </a:prstGeom>
          <a:noFill/>
        </p:spPr>
        <p:txBody>
          <a:bodyPr wrap="square" rtlCol="0">
            <a:spAutoFit/>
          </a:bodyPr>
          <a:lstStyle/>
          <a:p>
            <a:r>
              <a:rPr lang="de-DE" dirty="0"/>
              <a:t>Institutionelle Repositorien</a:t>
            </a:r>
          </a:p>
        </p:txBody>
      </p:sp>
      <p:pic>
        <p:nvPicPr>
          <p:cNvPr id="31" name="Grafik 30">
            <a:extLst>
              <a:ext uri="{FF2B5EF4-FFF2-40B4-BE49-F238E27FC236}">
                <a16:creationId xmlns:a16="http://schemas.microsoft.com/office/drawing/2014/main" id="{A5872744-9D6A-4F0F-AC98-442EEB5C6688}"/>
              </a:ext>
            </a:extLst>
          </p:cNvPr>
          <p:cNvPicPr>
            <a:picLocks noChangeAspect="1"/>
          </p:cNvPicPr>
          <p:nvPr/>
        </p:nvPicPr>
        <p:blipFill>
          <a:blip r:embed="rId3"/>
          <a:stretch>
            <a:fillRect/>
          </a:stretch>
        </p:blipFill>
        <p:spPr bwMode="auto">
          <a:xfrm>
            <a:off x="5182851" y="1546444"/>
            <a:ext cx="3890891" cy="2261115"/>
          </a:xfrm>
          <a:prstGeom prst="rect">
            <a:avLst/>
          </a:prstGeom>
        </p:spPr>
      </p:pic>
      <p:sp>
        <p:nvSpPr>
          <p:cNvPr id="32" name="Textfeld 31">
            <a:extLst>
              <a:ext uri="{FF2B5EF4-FFF2-40B4-BE49-F238E27FC236}">
                <a16:creationId xmlns:a16="http://schemas.microsoft.com/office/drawing/2014/main" id="{340528A6-380B-4D5B-BF57-54B332FDB31D}"/>
              </a:ext>
            </a:extLst>
          </p:cNvPr>
          <p:cNvSpPr txBox="1"/>
          <p:nvPr/>
        </p:nvSpPr>
        <p:spPr bwMode="auto">
          <a:xfrm>
            <a:off x="6523667" y="2574685"/>
            <a:ext cx="1984968" cy="646331"/>
          </a:xfrm>
          <a:prstGeom prst="rect">
            <a:avLst/>
          </a:prstGeom>
          <a:noFill/>
        </p:spPr>
        <p:txBody>
          <a:bodyPr wrap="square" rtlCol="0">
            <a:spAutoFit/>
          </a:bodyPr>
          <a:lstStyle/>
          <a:p>
            <a:r>
              <a:rPr lang="de-DE" dirty="0"/>
              <a:t>APC/</a:t>
            </a:r>
          </a:p>
          <a:p>
            <a:r>
              <a:rPr lang="de-DE" dirty="0"/>
              <a:t>Publikationsfonds</a:t>
            </a:r>
          </a:p>
        </p:txBody>
      </p:sp>
      <p:pic>
        <p:nvPicPr>
          <p:cNvPr id="33" name="Grafik 32">
            <a:extLst>
              <a:ext uri="{FF2B5EF4-FFF2-40B4-BE49-F238E27FC236}">
                <a16:creationId xmlns:a16="http://schemas.microsoft.com/office/drawing/2014/main" id="{B6FBA573-C8D7-4774-BA1D-DBF73248E88A}"/>
              </a:ext>
            </a:extLst>
          </p:cNvPr>
          <p:cNvPicPr>
            <a:picLocks noChangeAspect="1"/>
          </p:cNvPicPr>
          <p:nvPr/>
        </p:nvPicPr>
        <p:blipFill>
          <a:blip r:embed="rId3"/>
          <a:stretch>
            <a:fillRect/>
          </a:stretch>
        </p:blipFill>
        <p:spPr bwMode="auto">
          <a:xfrm>
            <a:off x="5956693" y="895384"/>
            <a:ext cx="3890891" cy="2261115"/>
          </a:xfrm>
          <a:prstGeom prst="rect">
            <a:avLst/>
          </a:prstGeom>
        </p:spPr>
      </p:pic>
      <p:sp>
        <p:nvSpPr>
          <p:cNvPr id="34" name="Textfeld 33">
            <a:extLst>
              <a:ext uri="{FF2B5EF4-FFF2-40B4-BE49-F238E27FC236}">
                <a16:creationId xmlns:a16="http://schemas.microsoft.com/office/drawing/2014/main" id="{03447BCC-ED1B-4D84-965D-CC4EE978601B}"/>
              </a:ext>
            </a:extLst>
          </p:cNvPr>
          <p:cNvSpPr txBox="1"/>
          <p:nvPr/>
        </p:nvSpPr>
        <p:spPr bwMode="auto">
          <a:xfrm>
            <a:off x="7516151" y="1903496"/>
            <a:ext cx="2774390" cy="646331"/>
          </a:xfrm>
          <a:prstGeom prst="rect">
            <a:avLst/>
          </a:prstGeom>
          <a:noFill/>
        </p:spPr>
        <p:txBody>
          <a:bodyPr wrap="square" rtlCol="0">
            <a:spAutoFit/>
          </a:bodyPr>
          <a:lstStyle/>
          <a:p>
            <a:r>
              <a:rPr lang="de-DE" dirty="0"/>
              <a:t>Deal/</a:t>
            </a:r>
            <a:br>
              <a:rPr lang="de-DE" dirty="0"/>
            </a:br>
            <a:r>
              <a:rPr lang="de-DE" dirty="0"/>
              <a:t>Transformationsverträge</a:t>
            </a:r>
          </a:p>
        </p:txBody>
      </p:sp>
      <p:pic>
        <p:nvPicPr>
          <p:cNvPr id="38" name="Grafik 37">
            <a:extLst>
              <a:ext uri="{FF2B5EF4-FFF2-40B4-BE49-F238E27FC236}">
                <a16:creationId xmlns:a16="http://schemas.microsoft.com/office/drawing/2014/main" id="{6429A89C-30F8-4C5E-83A4-2CD6267B7AC6}"/>
              </a:ext>
            </a:extLst>
          </p:cNvPr>
          <p:cNvPicPr>
            <a:picLocks noChangeAspect="1"/>
          </p:cNvPicPr>
          <p:nvPr/>
        </p:nvPicPr>
        <p:blipFill>
          <a:blip r:embed="rId3"/>
          <a:stretch>
            <a:fillRect/>
          </a:stretch>
        </p:blipFill>
        <p:spPr bwMode="auto">
          <a:xfrm>
            <a:off x="7787998" y="1903496"/>
            <a:ext cx="3912976" cy="2261115"/>
          </a:xfrm>
          <a:prstGeom prst="rect">
            <a:avLst/>
          </a:prstGeom>
        </p:spPr>
      </p:pic>
      <p:sp>
        <p:nvSpPr>
          <p:cNvPr id="39" name="Rechteck 38">
            <a:extLst>
              <a:ext uri="{FF2B5EF4-FFF2-40B4-BE49-F238E27FC236}">
                <a16:creationId xmlns:a16="http://schemas.microsoft.com/office/drawing/2014/main" id="{AD01D6D4-EDE2-48CC-B5E8-636470C12AA6}"/>
              </a:ext>
            </a:extLst>
          </p:cNvPr>
          <p:cNvSpPr/>
          <p:nvPr/>
        </p:nvSpPr>
        <p:spPr bwMode="auto">
          <a:xfrm>
            <a:off x="9850195" y="2495185"/>
            <a:ext cx="2160240" cy="8692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CB17DB92-B939-41BE-870C-314E6ED9F1BE}"/>
              </a:ext>
            </a:extLst>
          </p:cNvPr>
          <p:cNvSpPr txBox="1"/>
          <p:nvPr/>
        </p:nvSpPr>
        <p:spPr bwMode="auto">
          <a:xfrm>
            <a:off x="9126017" y="2905893"/>
            <a:ext cx="1162922" cy="646331"/>
          </a:xfrm>
          <a:prstGeom prst="rect">
            <a:avLst/>
          </a:prstGeom>
          <a:noFill/>
        </p:spPr>
        <p:txBody>
          <a:bodyPr wrap="square" rtlCol="0">
            <a:spAutoFit/>
          </a:bodyPr>
          <a:lstStyle/>
          <a:p>
            <a:r>
              <a:rPr lang="de-DE" dirty="0"/>
              <a:t>Diamond OA</a:t>
            </a:r>
          </a:p>
        </p:txBody>
      </p:sp>
      <p:sp>
        <p:nvSpPr>
          <p:cNvPr id="57" name="Textfeld 56">
            <a:extLst>
              <a:ext uri="{FF2B5EF4-FFF2-40B4-BE49-F238E27FC236}">
                <a16:creationId xmlns:a16="http://schemas.microsoft.com/office/drawing/2014/main" id="{31280314-EB7D-4448-8EB6-D6E1A13B3FB5}"/>
              </a:ext>
            </a:extLst>
          </p:cNvPr>
          <p:cNvSpPr txBox="1"/>
          <p:nvPr/>
        </p:nvSpPr>
        <p:spPr bwMode="auto">
          <a:xfrm>
            <a:off x="698892" y="4190587"/>
            <a:ext cx="10515602" cy="2816156"/>
          </a:xfrm>
          <a:prstGeom prst="rect">
            <a:avLst/>
          </a:prstGeom>
          <a:noFill/>
        </p:spPr>
        <p:txBody>
          <a:bodyPr wrap="square" rtlCol="0">
            <a:spAutoFit/>
          </a:bodyPr>
          <a:lstStyle/>
          <a:p>
            <a:pPr marL="285750" indent="-285750">
              <a:buFont typeface="Wingdings" panose="05000000000000000000" pitchFamily="2" charset="2"/>
              <a:buChar char="Ø"/>
            </a:pPr>
            <a:r>
              <a:rPr lang="de-DE" sz="1800" b="1" dirty="0">
                <a:effectLst/>
                <a:latin typeface="Calibri" panose="020F0502020204030204" pitchFamily="34" charset="0"/>
                <a:ea typeface="Calibri" panose="020F0502020204030204" pitchFamily="34" charset="0"/>
                <a:cs typeface="Times New Roman" panose="02020603050405020304" pitchFamily="18" charset="0"/>
              </a:rPr>
              <a:t>Muster der Debatten </a:t>
            </a:r>
            <a:r>
              <a:rPr lang="de-DE" sz="1800" dirty="0">
                <a:effectLst/>
                <a:latin typeface="Calibri" panose="020F0502020204030204" pitchFamily="34" charset="0"/>
                <a:ea typeface="Calibri" panose="020F0502020204030204" pitchFamily="34" charset="0"/>
                <a:cs typeface="Times New Roman" panose="02020603050405020304" pitchFamily="18" charset="0"/>
              </a:rPr>
              <a:t>über verschiedene Open-Access-Modelle: 1. Begeisterung, 2. Implementierung, </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3. Sichtbarwerden von Leistungsfähigkeit und Abhängigkeiten, 4. mehr oder minder ausgeprägte Enttäuschung.</a:t>
            </a:r>
          </a:p>
          <a:p>
            <a:pPr marL="285750" indent="-285750">
              <a:spcBef>
                <a:spcPts val="1800"/>
              </a:spcBef>
              <a:buFont typeface="Wingdings" panose="05000000000000000000" pitchFamily="2" charset="2"/>
              <a:buChar char="Ø"/>
            </a:pPr>
            <a:r>
              <a:rPr lang="de-DE" b="1" dirty="0">
                <a:latin typeface="Calibri" panose="020F0502020204030204" pitchFamily="34" charset="0"/>
                <a:ea typeface="Calibri" panose="020F0502020204030204" pitchFamily="34" charset="0"/>
                <a:cs typeface="Calibri" panose="020F0502020204030204" pitchFamily="34" charset="0"/>
              </a:rPr>
              <a:t>Komplexität der OA-Transformation </a:t>
            </a:r>
            <a:r>
              <a:rPr lang="de-DE" dirty="0">
                <a:latin typeface="Calibri" panose="020F0502020204030204" pitchFamily="34" charset="0"/>
                <a:ea typeface="Calibri" panose="020F0502020204030204" pitchFamily="34" charset="0"/>
                <a:cs typeface="Calibri" panose="020F0502020204030204" pitchFamily="34" charset="0"/>
              </a:rPr>
              <a:t>durch</a:t>
            </a:r>
          </a:p>
          <a:p>
            <a:pPr marL="742950" lvl="1" indent="-285750">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Bedeutungswandel von Open Access (und damit des Transformationsziels).</a:t>
            </a:r>
          </a:p>
          <a:p>
            <a:pPr marL="742950" lvl="1" indent="-285750">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Verknüpfung mit weiteren Zielsetzungen (Kostenreduktion, Aufbrechen des Oligopols, Leistungsmessung, Qualitätssicherung).</a:t>
            </a:r>
          </a:p>
          <a:p>
            <a:pPr marL="742950" lvl="1" indent="-285750">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Überlagerung der Debatten um Modelle.</a:t>
            </a:r>
          </a:p>
          <a:p>
            <a:pPr marL="742950" lvl="1" indent="-285750">
              <a:buFont typeface="Wingdings" panose="05000000000000000000" pitchFamily="2" charset="2"/>
              <a:buChar char="Ø"/>
            </a:pPr>
            <a:endParaRPr lang="de-DE" dirty="0">
              <a:latin typeface="Calibri" panose="020F0502020204030204" pitchFamily="34" charset="0"/>
              <a:ea typeface="Calibri" panose="020F0502020204030204" pitchFamily="34" charset="0"/>
              <a:cs typeface="Calibri" panose="020F0502020204030204" pitchFamily="34" charset="0"/>
            </a:endParaRPr>
          </a:p>
        </p:txBody>
      </p:sp>
      <p:sp>
        <p:nvSpPr>
          <p:cNvPr id="58" name="Titel 1">
            <a:extLst>
              <a:ext uri="{FF2B5EF4-FFF2-40B4-BE49-F238E27FC236}">
                <a16:creationId xmlns:a16="http://schemas.microsoft.com/office/drawing/2014/main" id="{81C50CBB-4616-43EF-9BC9-04825F98DD97}"/>
              </a:ext>
            </a:extLst>
          </p:cNvPr>
          <p:cNvSpPr txBox="1">
            <a:spLocks/>
          </p:cNvSpPr>
          <p:nvPr/>
        </p:nvSpPr>
        <p:spPr bwMode="auto">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2. Rückblick</a:t>
            </a:r>
            <a:endParaRPr lang="en-GB" sz="3000" dirty="0"/>
          </a:p>
        </p:txBody>
      </p:sp>
    </p:spTree>
    <p:extLst>
      <p:ext uri="{BB962C8B-B14F-4D97-AF65-F5344CB8AC3E}">
        <p14:creationId xmlns:p14="http://schemas.microsoft.com/office/powerpoint/2010/main" val="3244464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7" name="Inhaltsplatzhalter 6">
            <a:extLst>
              <a:ext uri="{FF2B5EF4-FFF2-40B4-BE49-F238E27FC236}">
                <a16:creationId xmlns:a16="http://schemas.microsoft.com/office/drawing/2014/main" id="{1121B489-F377-4776-81EA-C2F0FA3BC0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8124826"/>
          </a:xfrm>
          <a:prstGeom prst="rect">
            <a:avLst/>
          </a:prstGeom>
        </p:spPr>
      </p:pic>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sp>
        <p:nvSpPr>
          <p:cNvPr id="8" name="Titel 1">
            <a:extLst>
              <a:ext uri="{FF2B5EF4-FFF2-40B4-BE49-F238E27FC236}">
                <a16:creationId xmlns:a16="http://schemas.microsoft.com/office/drawing/2014/main" id="{8F76F346-18DD-4846-91E8-52D486DF6AEC}"/>
              </a:ext>
            </a:extLst>
          </p:cNvPr>
          <p:cNvSpPr txBox="1">
            <a:spLocks/>
          </p:cNvSpPr>
          <p:nvPr/>
        </p:nvSpPr>
        <p:spPr>
          <a:xfrm>
            <a:off x="838200" y="1320428"/>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endParaRPr lang="en-GB" dirty="0"/>
          </a:p>
        </p:txBody>
      </p:sp>
      <p:sp>
        <p:nvSpPr>
          <p:cNvPr id="10" name="Textfeld 9">
            <a:extLst>
              <a:ext uri="{FF2B5EF4-FFF2-40B4-BE49-F238E27FC236}">
                <a16:creationId xmlns:a16="http://schemas.microsoft.com/office/drawing/2014/main" id="{5A4F3261-E283-4F16-B3B2-72E1574D2F6B}"/>
              </a:ext>
            </a:extLst>
          </p:cNvPr>
          <p:cNvSpPr txBox="1"/>
          <p:nvPr/>
        </p:nvSpPr>
        <p:spPr bwMode="auto">
          <a:xfrm>
            <a:off x="695400" y="666351"/>
            <a:ext cx="10873208" cy="4308872"/>
          </a:xfrm>
          <a:prstGeom prst="rect">
            <a:avLst/>
          </a:prstGeom>
          <a:noFill/>
        </p:spPr>
        <p:txBody>
          <a:bodyPr wrap="square" rtlCol="0">
            <a:spAutoFit/>
          </a:bodyPr>
          <a:lstStyle/>
          <a:p>
            <a:r>
              <a:rPr lang="en-US" sz="2400" dirty="0">
                <a:solidFill>
                  <a:schemeClr val="bg1"/>
                </a:solidFill>
              </a:rPr>
              <a:t>“The EU is ready to agree that immediate open access to papers reporting publicly funded research should become the norm, without authors having to pay fees, and that the bloc should support non-profit scholarly publishing models. In a move that could send </a:t>
            </a:r>
            <a:r>
              <a:rPr lang="en-US" sz="3200" b="1" dirty="0">
                <a:solidFill>
                  <a:schemeClr val="bg1"/>
                </a:solidFill>
              </a:rPr>
              <a:t>shockwaves through commercial scholarly publishing</a:t>
            </a:r>
            <a:r>
              <a:rPr lang="en-US" sz="2400" dirty="0">
                <a:solidFill>
                  <a:schemeClr val="bg1"/>
                </a:solidFill>
              </a:rPr>
              <a:t>, the positions are due to be adopted by the Council of the EU member state governments later this month.</a:t>
            </a:r>
          </a:p>
          <a:p>
            <a:endParaRPr lang="en-US" sz="2400" dirty="0">
              <a:solidFill>
                <a:schemeClr val="bg1"/>
              </a:solidFill>
            </a:endParaRPr>
          </a:p>
          <a:p>
            <a:r>
              <a:rPr lang="en-US" sz="2400" dirty="0">
                <a:solidFill>
                  <a:schemeClr val="bg1"/>
                </a:solidFill>
              </a:rPr>
              <a:t>To tackle inequalities in the ability of researchers to pay for publication, the text says that such fees should simply not be paid by authors and that non-commercial publishing models should be supported.”</a:t>
            </a:r>
          </a:p>
          <a:p>
            <a:endParaRPr lang="en-US" dirty="0">
              <a:solidFill>
                <a:schemeClr val="bg1"/>
              </a:solidFill>
            </a:endParaRPr>
          </a:p>
        </p:txBody>
      </p:sp>
      <p:sp>
        <p:nvSpPr>
          <p:cNvPr id="11" name="Rechteck 10">
            <a:extLst>
              <a:ext uri="{FF2B5EF4-FFF2-40B4-BE49-F238E27FC236}">
                <a16:creationId xmlns:a16="http://schemas.microsoft.com/office/drawing/2014/main" id="{BD8E803F-0CC8-45B2-BDFD-C2DE2918F852}"/>
              </a:ext>
            </a:extLst>
          </p:cNvPr>
          <p:cNvSpPr/>
          <p:nvPr/>
        </p:nvSpPr>
        <p:spPr>
          <a:xfrm>
            <a:off x="5303912" y="6165304"/>
            <a:ext cx="6768752" cy="523220"/>
          </a:xfrm>
          <a:prstGeom prst="rect">
            <a:avLst/>
          </a:prstGeom>
        </p:spPr>
        <p:txBody>
          <a:bodyPr wrap="square">
            <a:spAutoFit/>
          </a:bodyPr>
          <a:lstStyle/>
          <a:p>
            <a:r>
              <a:rPr lang="en-US" sz="1400" dirty="0">
                <a:solidFill>
                  <a:schemeClr val="bg1"/>
                </a:solidFill>
              </a:rPr>
              <a:t>https://www.researchprofessionalnews.com/rr-news-europe-infrastructure-2023-5-eu-ready-to-back-immediate-open-access-without-author-fees/</a:t>
            </a:r>
          </a:p>
        </p:txBody>
      </p:sp>
    </p:spTree>
    <p:extLst>
      <p:ext uri="{BB962C8B-B14F-4D97-AF65-F5344CB8AC3E}">
        <p14:creationId xmlns:p14="http://schemas.microsoft.com/office/powerpoint/2010/main" val="3473994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3"/>
          <p:cNvSpPr>
            <a:spLocks/>
          </p:cNvSpPr>
          <p:nvPr/>
        </p:nvSpPr>
        <p:spPr bwMode="auto">
          <a:xfrm>
            <a:off x="2238348" y="2285993"/>
            <a:ext cx="8269288" cy="3997325"/>
          </a:xfrm>
          <a:prstGeom prst="rect">
            <a:avLst/>
          </a:prstGeom>
          <a:solidFill>
            <a:srgbClr val="99CCFF">
              <a:alpha val="0"/>
            </a:srgbClr>
          </a:solidFill>
          <a:ln>
            <a:noFill/>
          </a:ln>
        </p:spPr>
        <p:txBody>
          <a:bodyPr/>
          <a:lstStyle>
            <a:lvl1pPr>
              <a:defRPr sz="2400">
                <a:solidFill>
                  <a:schemeClr val="tx1"/>
                </a:solidFill>
                <a:latin typeface="Times New Roman"/>
              </a:defRPr>
            </a:lvl1pPr>
            <a:lvl2pPr marL="742950" indent="-285750">
              <a:defRPr sz="2400">
                <a:solidFill>
                  <a:schemeClr val="tx1"/>
                </a:solidFill>
                <a:latin typeface="Times New Roman"/>
              </a:defRPr>
            </a:lvl2pPr>
            <a:lvl3pPr marL="1143000" indent="-228600">
              <a:defRPr sz="2400">
                <a:solidFill>
                  <a:schemeClr val="tx1"/>
                </a:solidFill>
                <a:latin typeface="Times New Roman"/>
              </a:defRPr>
            </a:lvl3pPr>
            <a:lvl4pPr marL="1600200" indent="-228600">
              <a:defRPr sz="2400">
                <a:solidFill>
                  <a:schemeClr val="tx1"/>
                </a:solidFill>
                <a:latin typeface="Times New Roman"/>
              </a:defRPr>
            </a:lvl4pPr>
            <a:lvl5pPr marL="2057400" indent="-228600">
              <a:defRPr sz="2400">
                <a:solidFill>
                  <a:schemeClr val="tx1"/>
                </a:solidFill>
                <a:latin typeface="Times New Roman"/>
              </a:defRPr>
            </a:lvl5pPr>
            <a:lvl6pPr marL="2514600" indent="-228600">
              <a:spcBef>
                <a:spcPts val="0"/>
              </a:spcBef>
              <a:spcAft>
                <a:spcPts val="0"/>
              </a:spcAft>
              <a:defRPr sz="2400">
                <a:solidFill>
                  <a:schemeClr val="tx1"/>
                </a:solidFill>
                <a:latin typeface="Times New Roman"/>
              </a:defRPr>
            </a:lvl6pPr>
            <a:lvl7pPr marL="2971800" indent="-228600">
              <a:spcBef>
                <a:spcPts val="0"/>
              </a:spcBef>
              <a:spcAft>
                <a:spcPts val="0"/>
              </a:spcAft>
              <a:defRPr sz="2400">
                <a:solidFill>
                  <a:schemeClr val="tx1"/>
                </a:solidFill>
                <a:latin typeface="Times New Roman"/>
              </a:defRPr>
            </a:lvl7pPr>
            <a:lvl8pPr marL="3429000" indent="-228600">
              <a:spcBef>
                <a:spcPts val="0"/>
              </a:spcBef>
              <a:spcAft>
                <a:spcPts val="0"/>
              </a:spcAft>
              <a:defRPr sz="2400">
                <a:solidFill>
                  <a:schemeClr val="tx1"/>
                </a:solidFill>
                <a:latin typeface="Times New Roman"/>
              </a:defRPr>
            </a:lvl8pPr>
            <a:lvl9pPr marL="3886200" indent="-228600">
              <a:spcBef>
                <a:spcPts val="0"/>
              </a:spcBef>
              <a:spcAft>
                <a:spcPts val="0"/>
              </a:spcAft>
              <a:defRPr sz="2400">
                <a:solidFill>
                  <a:schemeClr val="tx1"/>
                </a:solidFill>
                <a:latin typeface="Times New Roman"/>
              </a:defRPr>
            </a:lvl9pPr>
          </a:lstStyle>
          <a:p>
            <a:pPr marL="0" lvl="1">
              <a:defRPr/>
            </a:pPr>
            <a:endParaRPr lang="en-US">
              <a:latin typeface="Arial"/>
              <a:cs typeface="Arial"/>
            </a:endParaRPr>
          </a:p>
        </p:txBody>
      </p:sp>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4" name="Titel 1">
            <a:extLst>
              <a:ext uri="{FF2B5EF4-FFF2-40B4-BE49-F238E27FC236}">
                <a16:creationId xmlns:a16="http://schemas.microsoft.com/office/drawing/2014/main" id="{7F374401-C127-4207-B459-090B39F0167F}"/>
              </a:ext>
            </a:extLst>
          </p:cNvPr>
          <p:cNvSpPr txBox="1">
            <a:spLocks/>
          </p:cNvSpPr>
          <p:nvPr/>
        </p:nvSpPr>
        <p:spPr>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3. Diamond Open Access</a:t>
            </a:r>
            <a:br>
              <a:rPr lang="de-DE" sz="3200" dirty="0"/>
            </a:br>
            <a:endParaRPr lang="en-GB" sz="3200" dirty="0"/>
          </a:p>
        </p:txBody>
      </p:sp>
      <p:sp>
        <p:nvSpPr>
          <p:cNvPr id="6" name="Inhaltsplatzhalter 2">
            <a:extLst>
              <a:ext uri="{FF2B5EF4-FFF2-40B4-BE49-F238E27FC236}">
                <a16:creationId xmlns:a16="http://schemas.microsoft.com/office/drawing/2014/main" id="{28A6FACC-1233-4FF4-81F8-3D669798CA9C}"/>
              </a:ext>
            </a:extLst>
          </p:cNvPr>
          <p:cNvSpPr txBox="1">
            <a:spLocks/>
          </p:cNvSpPr>
          <p:nvPr/>
        </p:nvSpPr>
        <p:spPr>
          <a:xfrm>
            <a:off x="838200" y="1322363"/>
            <a:ext cx="10515600" cy="4854600"/>
          </a:xfrm>
          <a:prstGeom prst="rect">
            <a:avLst/>
          </a:prstGeom>
        </p:spPr>
        <p:txBody>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Font typeface="Arial"/>
              <a:buNone/>
            </a:pPr>
            <a:endParaRPr lang="de-DE"/>
          </a:p>
          <a:p>
            <a:pPr marL="0" indent="0">
              <a:buFont typeface="Arial"/>
              <a:buNone/>
            </a:pPr>
            <a:endParaRPr lang="en-GB" dirty="0"/>
          </a:p>
        </p:txBody>
      </p:sp>
      <p:sp>
        <p:nvSpPr>
          <p:cNvPr id="8" name="Rechteck 7">
            <a:extLst>
              <a:ext uri="{FF2B5EF4-FFF2-40B4-BE49-F238E27FC236}">
                <a16:creationId xmlns:a16="http://schemas.microsoft.com/office/drawing/2014/main" id="{F70050B0-3FAD-47AE-B444-FB93C2051D04}"/>
              </a:ext>
            </a:extLst>
          </p:cNvPr>
          <p:cNvSpPr/>
          <p:nvPr/>
        </p:nvSpPr>
        <p:spPr>
          <a:xfrm>
            <a:off x="944006" y="1573642"/>
            <a:ext cx="10634849" cy="4185761"/>
          </a:xfrm>
          <a:prstGeom prst="rect">
            <a:avLst/>
          </a:prstGeom>
        </p:spPr>
        <p:txBody>
          <a:bodyPr wrap="square">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a:t>
            </a:r>
            <a:r>
              <a:rPr lang="en-US" sz="2000" i="1" dirty="0">
                <a:latin typeface="Calibri" panose="020F0502020204030204" pitchFamily="34" charset="0"/>
                <a:ea typeface="Calibri" panose="020F0502020204030204" pitchFamily="34" charset="0"/>
                <a:cs typeface="Calibri" panose="020F0502020204030204" pitchFamily="34" charset="0"/>
              </a:rPr>
              <a:t>In the Diamond Open Access Model, not-for-profit, non-commercial organizations, associations or networks publish material that is made available online in digital format, is free of charge for readers and authors and does not allow commercial and for-profit re-use</a:t>
            </a:r>
            <a:r>
              <a:rPr lang="en-US" sz="2000" dirty="0">
                <a:latin typeface="Calibri" panose="020F0502020204030204" pitchFamily="34" charset="0"/>
                <a:ea typeface="Calibri" panose="020F0502020204030204" pitchFamily="34" charset="0"/>
                <a:cs typeface="Calibri" panose="020F0502020204030204" pitchFamily="34" charset="0"/>
              </a:rPr>
              <a:t>.” </a:t>
            </a:r>
          </a:p>
          <a:p>
            <a:pPr algn="r"/>
            <a:r>
              <a:rPr lang="en-US" dirty="0">
                <a:latin typeface="Calibri" panose="020F0502020204030204" pitchFamily="34" charset="0"/>
                <a:ea typeface="Calibri" panose="020F0502020204030204" pitchFamily="34" charset="0"/>
                <a:cs typeface="Calibri" panose="020F0502020204030204" pitchFamily="34" charset="0"/>
              </a:rPr>
              <a:t>(Fuchs &amp; Sandoval 2013) </a:t>
            </a:r>
          </a:p>
          <a:p>
            <a:endParaRPr lang="de-DE" sz="2000" dirty="0">
              <a:latin typeface="Calibri" panose="020F0502020204030204" pitchFamily="34" charset="0"/>
              <a:ea typeface="Calibri" panose="020F0502020204030204" pitchFamily="34" charset="0"/>
              <a:cs typeface="Calibri" panose="020F0502020204030204" pitchFamily="34" charset="0"/>
            </a:endParaRPr>
          </a:p>
          <a:p>
            <a:r>
              <a:rPr lang="en-US" sz="2000" dirty="0">
                <a:latin typeface="Calibri" panose="020F0502020204030204" pitchFamily="34" charset="0"/>
                <a:ea typeface="Calibri" panose="020F0502020204030204" pitchFamily="34" charset="0"/>
                <a:cs typeface="Calibri" panose="020F0502020204030204" pitchFamily="34" charset="0"/>
              </a:rPr>
              <a:t>“</a:t>
            </a:r>
            <a:r>
              <a:rPr lang="en-US" i="1" dirty="0">
                <a:latin typeface="Calibri" panose="020F0502020204030204" pitchFamily="34" charset="0"/>
                <a:ea typeface="Calibri" panose="020F0502020204030204" pitchFamily="34" charset="0"/>
                <a:cs typeface="Calibri" panose="020F0502020204030204" pitchFamily="34" charset="0"/>
              </a:rPr>
              <a:t>OA diamond journals: Journals that publish without charging authors and readers, in contrast to APC Gold OA or subscription journals</a:t>
            </a:r>
            <a:r>
              <a:rPr lang="en-US" sz="2000" i="1" dirty="0">
                <a:latin typeface="Calibri" panose="020F0502020204030204" pitchFamily="34" charset="0"/>
                <a:ea typeface="Calibri" panose="020F0502020204030204" pitchFamily="34" charset="0"/>
                <a:cs typeface="Calibri" panose="020F0502020204030204" pitchFamily="34" charset="0"/>
              </a:rPr>
              <a:t>.” </a:t>
            </a:r>
          </a:p>
          <a:p>
            <a:pPr algn="r"/>
            <a:r>
              <a:rPr lang="en-US" dirty="0">
                <a:latin typeface="Calibri" panose="020F0502020204030204" pitchFamily="34" charset="0"/>
                <a:ea typeface="Calibri" panose="020F0502020204030204" pitchFamily="34" charset="0"/>
                <a:cs typeface="Calibri" panose="020F0502020204030204" pitchFamily="34" charset="0"/>
              </a:rPr>
              <a:t>(Bosman et al. 2021)</a:t>
            </a:r>
          </a:p>
          <a:p>
            <a:endParaRPr lang="de-DE" sz="2000"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‚Negative‘ Bestimmung von Diamond Journale: </a:t>
            </a:r>
            <a:r>
              <a:rPr lang="de-DE" u="sng" dirty="0">
                <a:latin typeface="Calibri" panose="020F0502020204030204" pitchFamily="34" charset="0"/>
                <a:ea typeface="Calibri" panose="020F0502020204030204" pitchFamily="34" charset="0"/>
                <a:cs typeface="Calibri" panose="020F0502020204030204" pitchFamily="34" charset="0"/>
              </a:rPr>
              <a:t>Nicht subskriptionspflichtig</a:t>
            </a:r>
            <a:r>
              <a:rPr lang="de-DE" dirty="0">
                <a:latin typeface="Calibri" panose="020F0502020204030204" pitchFamily="34" charset="0"/>
                <a:ea typeface="Calibri" panose="020F0502020204030204" pitchFamily="34" charset="0"/>
                <a:cs typeface="Calibri" panose="020F0502020204030204" pitchFamily="34" charset="0"/>
              </a:rPr>
              <a:t>, </a:t>
            </a:r>
            <a:r>
              <a:rPr lang="de-DE" u="sng" dirty="0">
                <a:latin typeface="Calibri" panose="020F0502020204030204" pitchFamily="34" charset="0"/>
                <a:ea typeface="Calibri" panose="020F0502020204030204" pitchFamily="34" charset="0"/>
                <a:cs typeface="Calibri" panose="020F0502020204030204" pitchFamily="34" charset="0"/>
              </a:rPr>
              <a:t>kein kostenpflichtiges </a:t>
            </a:r>
            <a:r>
              <a:rPr lang="de-DE" dirty="0">
                <a:latin typeface="Calibri" panose="020F0502020204030204" pitchFamily="34" charset="0"/>
                <a:ea typeface="Calibri" panose="020F0502020204030204" pitchFamily="34" charset="0"/>
                <a:cs typeface="Calibri" panose="020F0502020204030204" pitchFamily="34" charset="0"/>
              </a:rPr>
              <a:t>Open Access. Nicht-Anwendung bestimmter Finanzierungsmodelle. </a:t>
            </a:r>
          </a:p>
          <a:p>
            <a:pPr marL="342900" indent="-342900">
              <a:buFont typeface="Wingdings" panose="05000000000000000000" pitchFamily="2" charset="2"/>
              <a:buChar char="Ø"/>
            </a:pPr>
            <a:endParaRPr lang="de-DE"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Bestimmung durch die Abwesenheit von Finanzierungsmodellen lenkt erstens den Blick auf die Dimension der Ressourcen und zweitens auf die Frage, woher diese im Fall von Diamond OA-Journalen kommen.</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9830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7" name="Grafik 10"/>
          <p:cNvPicPr>
            <a:picLocks noChangeAspect="1"/>
          </p:cNvPicPr>
          <p:nvPr/>
        </p:nvPicPr>
        <p:blipFill>
          <a:blip r:embed="rId2"/>
          <a:stretch/>
        </p:blipFill>
        <p:spPr bwMode="auto">
          <a:xfrm>
            <a:off x="249382" y="122312"/>
            <a:ext cx="1871433" cy="1079999"/>
          </a:xfrm>
          <a:prstGeom prst="rect">
            <a:avLst/>
          </a:prstGeom>
        </p:spPr>
      </p:pic>
      <p:sp>
        <p:nvSpPr>
          <p:cNvPr id="8" name="Titel 1">
            <a:extLst>
              <a:ext uri="{FF2B5EF4-FFF2-40B4-BE49-F238E27FC236}">
                <a16:creationId xmlns:a16="http://schemas.microsoft.com/office/drawing/2014/main" id="{D1AC36B2-C702-4BBA-A0B6-F4042E04E058}"/>
              </a:ext>
            </a:extLst>
          </p:cNvPr>
          <p:cNvSpPr txBox="1">
            <a:spLocks/>
          </p:cNvSpPr>
          <p:nvPr/>
        </p:nvSpPr>
        <p:spPr>
          <a:xfrm>
            <a:off x="1908000" y="360000"/>
            <a:ext cx="10515600" cy="1325563"/>
          </a:xfrm>
          <a:prstGeom prst="rect">
            <a:avLst/>
          </a:prstGeom>
        </p:spPr>
        <p:txBody>
          <a:bodyPr/>
          <a:lstStyle>
            <a:lvl1pPr algn="l" defTabSz="914400">
              <a:lnSpc>
                <a:spcPct val="90000"/>
              </a:lnSpc>
              <a:spcBef>
                <a:spcPts val="0"/>
              </a:spcBef>
              <a:buNone/>
              <a:defRPr sz="4000" b="1">
                <a:solidFill>
                  <a:schemeClr val="tx1"/>
                </a:solidFill>
                <a:latin typeface="+mj-lt"/>
                <a:ea typeface="+mj-ea"/>
                <a:cs typeface="+mj-cs"/>
              </a:defRPr>
            </a:lvl1pPr>
          </a:lstStyle>
          <a:p>
            <a:r>
              <a:rPr lang="de-DE" sz="3000" dirty="0"/>
              <a:t>4. </a:t>
            </a:r>
            <a:r>
              <a:rPr lang="de-DE" sz="3000" dirty="0">
                <a:effectLst/>
                <a:ea typeface="Calibri" panose="020F0502020204030204" pitchFamily="34" charset="0"/>
                <a:cs typeface="Times New Roman" panose="02020603050405020304" pitchFamily="18" charset="0"/>
              </a:rPr>
              <a:t>Mapping der deutschen Diamond-OA-Landschaft</a:t>
            </a:r>
          </a:p>
          <a:p>
            <a:endParaRPr lang="de-DE" sz="3200" dirty="0"/>
          </a:p>
        </p:txBody>
      </p:sp>
      <p:sp>
        <p:nvSpPr>
          <p:cNvPr id="9" name="Inhaltsplatzhalter 2">
            <a:extLst>
              <a:ext uri="{FF2B5EF4-FFF2-40B4-BE49-F238E27FC236}">
                <a16:creationId xmlns:a16="http://schemas.microsoft.com/office/drawing/2014/main" id="{2D485C99-9623-455D-A517-D1995819666B}"/>
              </a:ext>
            </a:extLst>
          </p:cNvPr>
          <p:cNvSpPr txBox="1">
            <a:spLocks/>
          </p:cNvSpPr>
          <p:nvPr/>
        </p:nvSpPr>
        <p:spPr>
          <a:xfrm>
            <a:off x="911424" y="1439999"/>
            <a:ext cx="9865096" cy="4164670"/>
          </a:xfrm>
          <a:prstGeom prst="rect">
            <a:avLst/>
          </a:prstGeom>
        </p:spPr>
        <p:txBody>
          <a:bodyPr>
            <a:normAutofit/>
          </a:bodyPr>
          <a:lst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Font typeface="Arial"/>
              <a:buNone/>
            </a:pPr>
            <a:r>
              <a:rPr lang="de-DE" sz="3200" dirty="0"/>
              <a:t>Mapping</a:t>
            </a:r>
          </a:p>
          <a:p>
            <a:pPr marL="360000" indent="-360000">
              <a:lnSpc>
                <a:spcPct val="110000"/>
              </a:lnSpc>
              <a:spcBef>
                <a:spcPts val="1200"/>
              </a:spcBef>
            </a:pPr>
            <a:r>
              <a:rPr lang="de-DE" sz="1800" dirty="0">
                <a:latin typeface="Calibri" panose="020F0502020204030204" pitchFamily="34" charset="0"/>
                <a:ea typeface="Calibri" panose="020F0502020204030204" pitchFamily="34" charset="0"/>
                <a:cs typeface="Calibri" panose="020F0502020204030204" pitchFamily="34" charset="0"/>
              </a:rPr>
              <a:t>Erstellung einer </a:t>
            </a:r>
            <a:r>
              <a:rPr lang="de-DE" sz="1800" b="1" dirty="0">
                <a:latin typeface="Calibri" panose="020F0502020204030204" pitchFamily="34" charset="0"/>
                <a:ea typeface="Calibri" panose="020F0502020204030204" pitchFamily="34" charset="0"/>
                <a:cs typeface="Calibri" panose="020F0502020204030204" pitchFamily="34" charset="0"/>
              </a:rPr>
              <a:t>Liste mit Journalen, die auf deutschen OJS-Instanzen gehostet</a:t>
            </a:r>
            <a:r>
              <a:rPr lang="de-DE" sz="1800" dirty="0">
                <a:latin typeface="Calibri" panose="020F0502020204030204" pitchFamily="34" charset="0"/>
                <a:ea typeface="Calibri" panose="020F0502020204030204" pitchFamily="34" charset="0"/>
                <a:cs typeface="Calibri" panose="020F0502020204030204" pitchFamily="34" charset="0"/>
              </a:rPr>
              <a:t> werden, händische Prüfung (offener Zugang, Abwesenheit von Publikationsgebühren).</a:t>
            </a:r>
          </a:p>
          <a:p>
            <a:pPr marL="360000" indent="-360000">
              <a:lnSpc>
                <a:spcPct val="110000"/>
              </a:lnSpc>
              <a:spcBef>
                <a:spcPts val="1200"/>
              </a:spcBef>
            </a:pPr>
            <a:r>
              <a:rPr lang="de-DE" sz="1800" dirty="0">
                <a:latin typeface="Calibri" panose="020F0502020204030204" pitchFamily="34" charset="0"/>
                <a:ea typeface="Calibri" panose="020F0502020204030204" pitchFamily="34" charset="0"/>
                <a:cs typeface="Calibri" panose="020F0502020204030204" pitchFamily="34" charset="0"/>
              </a:rPr>
              <a:t>Erstellung einer </a:t>
            </a:r>
            <a:r>
              <a:rPr lang="de-DE" sz="1800" b="1" dirty="0">
                <a:latin typeface="Calibri" panose="020F0502020204030204" pitchFamily="34" charset="0"/>
                <a:ea typeface="Calibri" panose="020F0502020204030204" pitchFamily="34" charset="0"/>
                <a:cs typeface="Calibri" panose="020F0502020204030204" pitchFamily="34" charset="0"/>
              </a:rPr>
              <a:t>weltweiten Liste von </a:t>
            </a:r>
            <a:r>
              <a:rPr lang="de-DE" sz="1800" b="1" dirty="0" err="1">
                <a:latin typeface="Calibri" panose="020F0502020204030204" pitchFamily="34" charset="0"/>
                <a:ea typeface="Calibri" panose="020F0502020204030204" pitchFamily="34" charset="0"/>
                <a:cs typeface="Calibri" panose="020F0502020204030204" pitchFamily="34" charset="0"/>
              </a:rPr>
              <a:t>Full</a:t>
            </a:r>
            <a:r>
              <a:rPr lang="de-DE" sz="1800" b="1" dirty="0">
                <a:latin typeface="Calibri" panose="020F0502020204030204" pitchFamily="34" charset="0"/>
                <a:ea typeface="Calibri" panose="020F0502020204030204" pitchFamily="34" charset="0"/>
                <a:cs typeface="Calibri" panose="020F0502020204030204" pitchFamily="34" charset="0"/>
              </a:rPr>
              <a:t>-OA-Journalen</a:t>
            </a:r>
            <a:r>
              <a:rPr lang="de-DE" sz="1800" dirty="0">
                <a:latin typeface="Calibri" panose="020F0502020204030204" pitchFamily="34" charset="0"/>
                <a:ea typeface="Calibri" panose="020F0502020204030204" pitchFamily="34" charset="0"/>
                <a:cs typeface="Calibri" panose="020F0502020204030204" pitchFamily="34" charset="0"/>
              </a:rPr>
              <a:t>, Einschränkung auf deutsche Journalen durch länderspezifische Top-level-domain ‚.de‘, Suche nach weiteren Journalen anhand der Städtenamen von Universitäten und Wissenschaftsstandorten, händische Prüfung.</a:t>
            </a:r>
          </a:p>
          <a:p>
            <a:pPr marL="360000" indent="-360000">
              <a:lnSpc>
                <a:spcPct val="110000"/>
              </a:lnSpc>
              <a:spcBef>
                <a:spcPts val="1200"/>
              </a:spcBef>
            </a:pPr>
            <a:r>
              <a:rPr lang="de-DE" sz="1800" dirty="0">
                <a:latin typeface="Calibri" panose="020F0502020204030204" pitchFamily="34" charset="0"/>
                <a:ea typeface="Calibri" panose="020F0502020204030204" pitchFamily="34" charset="0"/>
                <a:cs typeface="Calibri" panose="020F0502020204030204" pitchFamily="34" charset="0"/>
              </a:rPr>
              <a:t>Rückmeldungen auf eine erste Liste (DOAG 1.0) aus der OA-Community</a:t>
            </a:r>
            <a:endParaRPr lang="en-US" sz="1800" dirty="0">
              <a:latin typeface="Calibri" panose="020F0502020204030204" pitchFamily="34" charset="0"/>
              <a:ea typeface="Calibri" panose="020F0502020204030204" pitchFamily="34" charset="0"/>
              <a:cs typeface="Calibri" panose="020F0502020204030204" pitchFamily="34" charset="0"/>
            </a:endParaRPr>
          </a:p>
        </p:txBody>
      </p:sp>
      <p:sp>
        <p:nvSpPr>
          <p:cNvPr id="10" name="Textfeld 9">
            <a:extLst>
              <a:ext uri="{FF2B5EF4-FFF2-40B4-BE49-F238E27FC236}">
                <a16:creationId xmlns:a16="http://schemas.microsoft.com/office/drawing/2014/main" id="{1BD1E91F-6E1A-4097-B382-C010A9A1E481}"/>
              </a:ext>
            </a:extLst>
          </p:cNvPr>
          <p:cNvSpPr txBox="1"/>
          <p:nvPr/>
        </p:nvSpPr>
        <p:spPr>
          <a:xfrm>
            <a:off x="838200" y="5805377"/>
            <a:ext cx="10515600" cy="800219"/>
          </a:xfrm>
          <a:prstGeom prst="rect">
            <a:avLst/>
          </a:prstGeom>
          <a:noFill/>
        </p:spPr>
        <p:txBody>
          <a:bodyPr wrap="square" rtlCol="0">
            <a:spAutoFit/>
          </a:bodyPr>
          <a:lstStyle/>
          <a:p>
            <a:r>
              <a:rPr lang="de-DE" sz="1400" dirty="0"/>
              <a:t>Quelle: </a:t>
            </a:r>
            <a:r>
              <a:rPr lang="en-US" sz="1400" dirty="0"/>
              <a:t>Bruns, Andre, Yusuf </a:t>
            </a:r>
            <a:r>
              <a:rPr lang="en-US" sz="1400" dirty="0" err="1"/>
              <a:t>Cakir</a:t>
            </a:r>
            <a:r>
              <a:rPr lang="en-US" sz="1400" dirty="0"/>
              <a:t>, Sibel Kaya, </a:t>
            </a:r>
            <a:r>
              <a:rPr lang="en-US" sz="1400" dirty="0" err="1"/>
              <a:t>Samaneh</a:t>
            </a:r>
            <a:r>
              <a:rPr lang="en-US" sz="1400" dirty="0"/>
              <a:t> </a:t>
            </a:r>
            <a:r>
              <a:rPr lang="en-US" sz="1400" dirty="0" err="1"/>
              <a:t>Beidaghi</a:t>
            </a:r>
            <a:r>
              <a:rPr lang="en-US" sz="1400" dirty="0"/>
              <a:t>, und Niels </a:t>
            </a:r>
            <a:r>
              <a:rPr lang="en-US" sz="1400" dirty="0" err="1"/>
              <a:t>Taubert</a:t>
            </a:r>
            <a:r>
              <a:rPr lang="en-US" sz="1400" dirty="0"/>
              <a:t>. „Diamond Open Access Journals Germany (DOAG) Version 1.1“, 2022. </a:t>
            </a:r>
            <a:r>
              <a:rPr lang="en-US" sz="1400" dirty="0">
                <a:hlinkClick r:id="rId3"/>
              </a:rPr>
              <a:t>https://pub.uni-bielefeld.de/record/2965484</a:t>
            </a:r>
            <a:r>
              <a:rPr lang="en-US" sz="1400" dirty="0"/>
              <a:t>.</a:t>
            </a:r>
          </a:p>
          <a:p>
            <a:endParaRPr lang="en-US" dirty="0"/>
          </a:p>
        </p:txBody>
      </p:sp>
    </p:spTree>
    <p:extLst>
      <p:ext uri="{BB962C8B-B14F-4D97-AF65-F5344CB8AC3E}">
        <p14:creationId xmlns:p14="http://schemas.microsoft.com/office/powerpoint/2010/main" val="502035223"/>
      </p:ext>
    </p:extLst>
  </p:cSld>
  <p:clrMapOvr>
    <a:masterClrMapping/>
  </p:clrMapOvr>
</p:sld>
</file>

<file path=ppt/theme/theme1.xml><?xml version="1.0" encoding="utf-8"?>
<a:theme xmlns:a="http://schemas.openxmlformats.org/drawingml/2006/main" name="Universität Bielefeld">
  <a:themeElements>
    <a:clrScheme name="Benutzerdefiniert 131">
      <a:dk1>
        <a:sysClr val="windowText" lastClr="000000"/>
      </a:dk1>
      <a:lt1>
        <a:sysClr val="window" lastClr="FFFFFF"/>
      </a:lt1>
      <a:dk2>
        <a:srgbClr val="7F7F7F"/>
      </a:dk2>
      <a:lt2>
        <a:srgbClr val="F2F2F2"/>
      </a:lt2>
      <a:accent1>
        <a:srgbClr val="000000"/>
      </a:accent1>
      <a:accent2>
        <a:srgbClr val="7F7F7F"/>
      </a:accent2>
      <a:accent3>
        <a:srgbClr val="A5A5A5"/>
      </a:accent3>
      <a:accent4>
        <a:srgbClr val="BFBFBF"/>
      </a:accent4>
      <a:accent5>
        <a:srgbClr val="D8D8D8"/>
      </a:accent5>
      <a:accent6>
        <a:srgbClr val="F2F2F2"/>
      </a:accent6>
      <a:hlink>
        <a:srgbClr val="000000"/>
      </a:hlink>
      <a:folHlink>
        <a:srgbClr val="000000"/>
      </a:folHlink>
    </a:clrScheme>
    <a:fontScheme name="_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chemeClr val="accent1"/>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txDef>
      <a:spPr bwMode="auto">
        <a:prstGeom prst="rect">
          <a:avLst/>
        </a:prstGeom>
        <a:noFill/>
      </a:spPr>
      <a:bodyPr/>
      <a:lstStyle/>
    </a:tx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2428</Words>
  <Application>Microsoft Office PowerPoint</Application>
  <PresentationFormat>Breitbild</PresentationFormat>
  <Paragraphs>113</Paragraphs>
  <Slides>21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21</vt:i4>
      </vt:variant>
    </vt:vector>
  </HeadingPairs>
  <TitlesOfParts>
    <vt:vector size="25" baseType="lpstr">
      <vt:lpstr>Arial</vt:lpstr>
      <vt:lpstr>Calibri</vt:lpstr>
      <vt:lpstr>Wingdings</vt:lpstr>
      <vt:lpstr>Universität Bielefeld</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Neuberufenen-Programm „Gut ankommen“  Themenworkshop   Digitale Dienstleistungen der Universitätsbibliothek   26.06.2019, Studierendenwerk Morgenbreede Seminarraum 1.02</dc:title>
  <dc:creator>Taubert, Niels Christian</dc:creator>
  <cp:lastModifiedBy>Niels Taubert</cp:lastModifiedBy>
  <cp:revision>167</cp:revision>
  <cp:lastPrinted>2024-09-09T15:42:06Z</cp:lastPrinted>
  <dcterms:modified xsi:type="dcterms:W3CDTF">2024-09-16T14:52:03Z</dcterms:modified>
</cp:coreProperties>
</file>