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2" Type="http://schemas.openxmlformats.org/officeDocument/2006/relationships/font" Target="fonts/HelveticaNeue-boldItalic.fntdata"/><Relationship Id="rId9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f2871a69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f2871a6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ff2871a69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ff2871a69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ff2871a69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ff2871a69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re3data.org/" TargetMode="External"/><Relationship Id="rId5" Type="http://schemas.openxmlformats.org/officeDocument/2006/relationships/hyperlink" Target="https://www.ebi.ac.uk/submission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E5F5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38325" y="2178450"/>
            <a:ext cx="1339500" cy="6846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Dataset is sent to team for review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569638" y="2390550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168350" y="1759025"/>
            <a:ext cx="1501800" cy="15693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Curator is assigned, Kanban-entry created </a:t>
            </a:r>
            <a:br>
              <a:rPr lang="en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(Each of the following step is documented)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472425" y="1933350"/>
            <a:ext cx="1501800" cy="1174800"/>
          </a:xfrm>
          <a:prstGeom prst="roundRect">
            <a:avLst>
              <a:gd fmla="val 16667" name="adj"/>
            </a:avLst>
          </a:prstGeom>
          <a:solidFill>
            <a:srgbClr val="F2C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Helvetica Neue"/>
                <a:ea typeface="Helvetica Neue"/>
                <a:cs typeface="Helvetica Neue"/>
                <a:sym typeface="Helvetica Neue"/>
              </a:rPr>
              <a:t>Assessment:</a:t>
            </a:r>
            <a:br>
              <a:rPr lang="en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Does the dataset contain sensitive data?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873713" y="2390550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163125" y="493475"/>
            <a:ext cx="2120400" cy="684600"/>
          </a:xfrm>
          <a:prstGeom prst="roundRect">
            <a:avLst>
              <a:gd fmla="val 16667" name="adj"/>
            </a:avLst>
          </a:prstGeom>
          <a:solidFill>
            <a:srgbClr val="FBE3D6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Cannot be published on DataverseNO!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6142400" y="2390550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6776500" y="1933350"/>
            <a:ext cx="1773300" cy="1174800"/>
          </a:xfrm>
          <a:prstGeom prst="roundRect">
            <a:avLst>
              <a:gd fmla="val 16667" name="adj"/>
            </a:avLst>
          </a:prstGeom>
          <a:solidFill>
            <a:srgbClr val="F2C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Helvetica Neue"/>
                <a:ea typeface="Helvetica Neue"/>
                <a:cs typeface="Helvetica Neue"/>
                <a:sym typeface="Helvetica Neue"/>
              </a:rPr>
              <a:t>Assessment:</a:t>
            </a:r>
            <a:br>
              <a:rPr lang="en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Is there another, more specific repository for this dataset?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6740950" y="457475"/>
            <a:ext cx="1844400" cy="7566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Recommend repository/archive to author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8666159" y="2390550"/>
            <a:ext cx="8001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 rot="-5400000">
            <a:off x="4990378" y="1425501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-5400000">
            <a:off x="7534303" y="1425489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262675" y="518500"/>
            <a:ext cx="33645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Curation workflow*</a:t>
            </a:r>
            <a:br>
              <a:rPr b="1" lang="en" sz="1800">
                <a:solidFill>
                  <a:schemeClr val="dk2"/>
                </a:solidFill>
              </a:rPr>
            </a:br>
            <a:r>
              <a:rPr lang="en" sz="1500">
                <a:solidFill>
                  <a:schemeClr val="dk2"/>
                </a:solidFill>
              </a:rPr>
              <a:t>* Each dataset is unique and may not follow this exact pattern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461650" y="1324875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78750" y="1342863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081663" y="1886013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657213" y="1886025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2600" y="4479800"/>
            <a:ext cx="587500" cy="5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/>
          <p:nvPr/>
        </p:nvSpPr>
        <p:spPr>
          <a:xfrm>
            <a:off x="1317050" y="3784975"/>
            <a:ext cx="5781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Looking up suitable FAIR-compliant archives: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4"/>
              </a:rPr>
              <a:t>https://www.re3data.org/</a:t>
            </a:r>
            <a:r>
              <a:rPr lang="en"/>
              <a:t> or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https://www.ebi.ac.uk/submission/</a:t>
            </a:r>
            <a:r>
              <a:rPr lang="en"/>
              <a:t>  (life sciences)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E5F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/>
          <p:nvPr/>
        </p:nvSpPr>
        <p:spPr>
          <a:xfrm>
            <a:off x="-143536" y="2390550"/>
            <a:ext cx="9801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1058875" y="2142450"/>
            <a:ext cx="1604400" cy="7566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Curation starts; fill out curator template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3684738" y="1933350"/>
            <a:ext cx="1773300" cy="1174800"/>
          </a:xfrm>
          <a:prstGeom prst="roundRect">
            <a:avLst>
              <a:gd fmla="val 16667" name="adj"/>
            </a:avLst>
          </a:prstGeom>
          <a:solidFill>
            <a:srgbClr val="F2C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Helvetica Neue"/>
                <a:ea typeface="Helvetica Neue"/>
                <a:cs typeface="Helvetica Neue"/>
                <a:sym typeface="Helvetica Neue"/>
              </a:rPr>
              <a:t>Assessment:</a:t>
            </a:r>
            <a:br>
              <a:rPr lang="en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Do we need any special help with curating data?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3725388" y="345550"/>
            <a:ext cx="1844400" cy="9798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Check with DataverseNO curator community (Teams channel)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3725388" y="3836825"/>
            <a:ext cx="1844400" cy="6837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Involve subject specialist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6817125" y="1956450"/>
            <a:ext cx="1574100" cy="11286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Send email + dataset back to author (within a week)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2798200" y="2390550"/>
            <a:ext cx="8376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5508251" y="2390550"/>
            <a:ext cx="11097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/>
          <p:nvPr/>
        </p:nvSpPr>
        <p:spPr>
          <a:xfrm rot="-5400000">
            <a:off x="4414640" y="1499151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/>
          <p:nvPr/>
        </p:nvSpPr>
        <p:spPr>
          <a:xfrm rot="5400000">
            <a:off x="4360650" y="3327753"/>
            <a:ext cx="573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8555720" y="2390550"/>
            <a:ext cx="12153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2600" y="4479800"/>
            <a:ext cx="587500" cy="5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 txBox="1"/>
          <p:nvPr/>
        </p:nvSpPr>
        <p:spPr>
          <a:xfrm>
            <a:off x="5802538" y="1894188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920838" y="1398488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4920838" y="3181288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3" name="Google Shape;93;p14"/>
          <p:cNvSpPr/>
          <p:nvPr/>
        </p:nvSpPr>
        <p:spPr>
          <a:xfrm rot="10800000">
            <a:off x="5756575" y="717000"/>
            <a:ext cx="1727700" cy="138900"/>
          </a:xfrm>
          <a:prstGeom prst="rect">
            <a:avLst/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 rot="5400000">
            <a:off x="7024900" y="1079950"/>
            <a:ext cx="9864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 flipH="1" rot="5400000">
            <a:off x="7070875" y="3624775"/>
            <a:ext cx="9864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 flipH="1">
            <a:off x="5802550" y="4109225"/>
            <a:ext cx="1727700" cy="138900"/>
          </a:xfrm>
          <a:prstGeom prst="rect">
            <a:avLst/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pu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E5F5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/>
          <p:nvPr/>
        </p:nvSpPr>
        <p:spPr>
          <a:xfrm>
            <a:off x="-143562" y="2390550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466425" y="2046150"/>
            <a:ext cx="1773300" cy="949200"/>
          </a:xfrm>
          <a:prstGeom prst="roundRect">
            <a:avLst>
              <a:gd fmla="val 16667" name="adj"/>
            </a:avLst>
          </a:prstGeom>
          <a:solidFill>
            <a:srgbClr val="F2C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Helvetica Neue"/>
                <a:ea typeface="Helvetica Neue"/>
                <a:cs typeface="Helvetica Neue"/>
                <a:sym typeface="Helvetica Neue"/>
              </a:rPr>
              <a:t>Assessment:</a:t>
            </a:r>
            <a:br>
              <a:rPr lang="en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Does the author need extra help?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627375" y="564825"/>
            <a:ext cx="1451400" cy="8103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Schedule online meeting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2979450" y="2115600"/>
            <a:ext cx="1657500" cy="8103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Author makes changes, sends dataset back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2376625" y="2390550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5376700" y="2046150"/>
            <a:ext cx="1773300" cy="949200"/>
          </a:xfrm>
          <a:prstGeom prst="roundRect">
            <a:avLst>
              <a:gd fmla="val 16667" name="adj"/>
            </a:avLst>
          </a:prstGeom>
          <a:solidFill>
            <a:srgbClr val="F2C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Helvetica Neue"/>
                <a:ea typeface="Helvetica Neue"/>
                <a:cs typeface="Helvetica Neue"/>
                <a:sym typeface="Helvetica Neue"/>
              </a:rPr>
              <a:t>Assessment:</a:t>
            </a:r>
            <a:br>
              <a:rPr lang="en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Is the dataset good enough for publication?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4773875" y="2390550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7732250" y="2115600"/>
            <a:ext cx="1272000" cy="810300"/>
          </a:xfrm>
          <a:prstGeom prst="roundRect">
            <a:avLst>
              <a:gd fmla="val 16667" name="adj"/>
            </a:avLst>
          </a:prstGeom>
          <a:solidFill>
            <a:srgbClr val="C2F1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Dataset is published!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1386900" y="3652250"/>
            <a:ext cx="4947300" cy="138900"/>
          </a:xfrm>
          <a:prstGeom prst="rect">
            <a:avLst/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7208175" y="2390550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 rot="5400000">
            <a:off x="6012900" y="3417400"/>
            <a:ext cx="608100" cy="138900"/>
          </a:xfrm>
          <a:prstGeom prst="rect">
            <a:avLst/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 rot="-5400000">
            <a:off x="1120128" y="1522851"/>
            <a:ext cx="4659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 rot="-5400000">
            <a:off x="1048875" y="3356800"/>
            <a:ext cx="6084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 rot="10800000">
            <a:off x="2469125" y="869975"/>
            <a:ext cx="1227300" cy="138900"/>
          </a:xfrm>
          <a:prstGeom prst="rect">
            <a:avLst/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 rot="5400000">
            <a:off x="3426050" y="1043925"/>
            <a:ext cx="6084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4F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8" name="Google Shape;11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2600" y="4479800"/>
            <a:ext cx="587500" cy="5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 txBox="1"/>
          <p:nvPr/>
        </p:nvSpPr>
        <p:spPr>
          <a:xfrm>
            <a:off x="6534975" y="3182788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1559788" y="1422188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7147413" y="1802138"/>
            <a:ext cx="58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sz="18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pu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