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Helvetica Neue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HelveticaNeue-italic.fntdata"/><Relationship Id="rId10" Type="http://schemas.openxmlformats.org/officeDocument/2006/relationships/font" Target="fonts/HelveticaNeue-bold.fntdata"/><Relationship Id="rId12" Type="http://schemas.openxmlformats.org/officeDocument/2006/relationships/font" Target="fonts/HelveticaNeue-boldItalic.fntdata"/><Relationship Id="rId9" Type="http://schemas.openxmlformats.org/officeDocument/2006/relationships/font" Target="fonts/HelveticaNeue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ff2871a69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ff2871a69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ff2871a692_0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1ff2871a692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1ff2871a692_0_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1ff2871a692_0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hyperlink" Target="https://www.re3data.org/" TargetMode="External"/><Relationship Id="rId5" Type="http://schemas.openxmlformats.org/officeDocument/2006/relationships/hyperlink" Target="https://www.ebi.ac.uk/submission/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1E5F5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138325" y="2178450"/>
            <a:ext cx="1339500" cy="684600"/>
          </a:xfrm>
          <a:prstGeom prst="roundRect">
            <a:avLst>
              <a:gd fmla="val 16667" name="adj"/>
            </a:avLst>
          </a:prstGeom>
          <a:solidFill>
            <a:srgbClr val="C2F1C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Helvetica Neue"/>
                <a:ea typeface="Helvetica Neue"/>
                <a:cs typeface="Helvetica Neue"/>
                <a:sym typeface="Helvetica Neue"/>
              </a:rPr>
              <a:t>Dataset is sent to team for review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5" name="Google Shape;55;p13"/>
          <p:cNvSpPr/>
          <p:nvPr/>
        </p:nvSpPr>
        <p:spPr>
          <a:xfrm>
            <a:off x="1569638" y="2390550"/>
            <a:ext cx="465900" cy="2604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C04F1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3"/>
          <p:cNvSpPr/>
          <p:nvPr/>
        </p:nvSpPr>
        <p:spPr>
          <a:xfrm>
            <a:off x="2168350" y="1759025"/>
            <a:ext cx="1501800" cy="1569300"/>
          </a:xfrm>
          <a:prstGeom prst="roundRect">
            <a:avLst>
              <a:gd fmla="val 16667" name="adj"/>
            </a:avLst>
          </a:prstGeom>
          <a:solidFill>
            <a:srgbClr val="C2F1C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Helvetica Neue"/>
                <a:ea typeface="Helvetica Neue"/>
                <a:cs typeface="Helvetica Neue"/>
                <a:sym typeface="Helvetica Neue"/>
              </a:rPr>
              <a:t>Curator is assigned, Kanban-entry created </a:t>
            </a:r>
            <a:br>
              <a:rPr lang="en"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1200">
                <a:latin typeface="Helvetica Neue"/>
                <a:ea typeface="Helvetica Neue"/>
                <a:cs typeface="Helvetica Neue"/>
                <a:sym typeface="Helvetica Neue"/>
              </a:rPr>
              <a:t>(Each of the following step is documented)</a:t>
            </a:r>
            <a:endParaRPr sz="12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7" name="Google Shape;57;p13"/>
          <p:cNvSpPr/>
          <p:nvPr/>
        </p:nvSpPr>
        <p:spPr>
          <a:xfrm>
            <a:off x="4472425" y="1933350"/>
            <a:ext cx="1501800" cy="1174800"/>
          </a:xfrm>
          <a:prstGeom prst="roundRect">
            <a:avLst>
              <a:gd fmla="val 16667" name="adj"/>
            </a:avLst>
          </a:prstGeom>
          <a:solidFill>
            <a:srgbClr val="F2CFE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Helvetica Neue"/>
                <a:ea typeface="Helvetica Neue"/>
                <a:cs typeface="Helvetica Neue"/>
                <a:sym typeface="Helvetica Neue"/>
              </a:rPr>
              <a:t>Assessment:</a:t>
            </a:r>
            <a:br>
              <a:rPr lang="en"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>
                <a:latin typeface="Helvetica Neue"/>
                <a:ea typeface="Helvetica Neue"/>
                <a:cs typeface="Helvetica Neue"/>
                <a:sym typeface="Helvetica Neue"/>
              </a:rPr>
              <a:t>Does the dataset contain sensitive data?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8" name="Google Shape;58;p13"/>
          <p:cNvSpPr/>
          <p:nvPr/>
        </p:nvSpPr>
        <p:spPr>
          <a:xfrm>
            <a:off x="3873713" y="2390550"/>
            <a:ext cx="465900" cy="2604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C04F1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13"/>
          <p:cNvSpPr/>
          <p:nvPr/>
        </p:nvSpPr>
        <p:spPr>
          <a:xfrm>
            <a:off x="4163125" y="493475"/>
            <a:ext cx="2120400" cy="684600"/>
          </a:xfrm>
          <a:prstGeom prst="roundRect">
            <a:avLst>
              <a:gd fmla="val 16667" name="adj"/>
            </a:avLst>
          </a:prstGeom>
          <a:solidFill>
            <a:srgbClr val="FBE3D6"/>
          </a:solidFill>
          <a:ln cap="flat" cmpd="sng" w="381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Helvetica Neue"/>
                <a:ea typeface="Helvetica Neue"/>
                <a:cs typeface="Helvetica Neue"/>
                <a:sym typeface="Helvetica Neue"/>
              </a:rPr>
              <a:t>Cannot be published on DataverseNO!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0" name="Google Shape;60;p13"/>
          <p:cNvSpPr/>
          <p:nvPr/>
        </p:nvSpPr>
        <p:spPr>
          <a:xfrm>
            <a:off x="6142400" y="2390550"/>
            <a:ext cx="465900" cy="2604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C04F1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3"/>
          <p:cNvSpPr/>
          <p:nvPr/>
        </p:nvSpPr>
        <p:spPr>
          <a:xfrm>
            <a:off x="6776500" y="1933350"/>
            <a:ext cx="1773300" cy="1174800"/>
          </a:xfrm>
          <a:prstGeom prst="roundRect">
            <a:avLst>
              <a:gd fmla="val 16667" name="adj"/>
            </a:avLst>
          </a:prstGeom>
          <a:solidFill>
            <a:srgbClr val="F2CFE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Helvetica Neue"/>
                <a:ea typeface="Helvetica Neue"/>
                <a:cs typeface="Helvetica Neue"/>
                <a:sym typeface="Helvetica Neue"/>
              </a:rPr>
              <a:t>Assessment:</a:t>
            </a:r>
            <a:br>
              <a:rPr lang="en"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>
                <a:latin typeface="Helvetica Neue"/>
                <a:ea typeface="Helvetica Neue"/>
                <a:cs typeface="Helvetica Neue"/>
                <a:sym typeface="Helvetica Neue"/>
              </a:rPr>
              <a:t>Is there another, more specific repository for this dataset?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2" name="Google Shape;62;p13"/>
          <p:cNvSpPr/>
          <p:nvPr/>
        </p:nvSpPr>
        <p:spPr>
          <a:xfrm>
            <a:off x="6740950" y="457475"/>
            <a:ext cx="1844400" cy="756600"/>
          </a:xfrm>
          <a:prstGeom prst="roundRect">
            <a:avLst>
              <a:gd fmla="val 16667" name="adj"/>
            </a:avLst>
          </a:prstGeom>
          <a:solidFill>
            <a:srgbClr val="C2F1C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Helvetica Neue"/>
                <a:ea typeface="Helvetica Neue"/>
                <a:cs typeface="Helvetica Neue"/>
                <a:sym typeface="Helvetica Neue"/>
              </a:rPr>
              <a:t>Recommend repository/archive to author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3" name="Google Shape;63;p13"/>
          <p:cNvSpPr/>
          <p:nvPr/>
        </p:nvSpPr>
        <p:spPr>
          <a:xfrm>
            <a:off x="8666159" y="2390550"/>
            <a:ext cx="800100" cy="2604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C04F1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13"/>
          <p:cNvSpPr/>
          <p:nvPr/>
        </p:nvSpPr>
        <p:spPr>
          <a:xfrm rot="-5400000">
            <a:off x="4990378" y="1425501"/>
            <a:ext cx="465900" cy="2604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C04F1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13"/>
          <p:cNvSpPr/>
          <p:nvPr/>
        </p:nvSpPr>
        <p:spPr>
          <a:xfrm rot="-5400000">
            <a:off x="7534303" y="1425489"/>
            <a:ext cx="465900" cy="2604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C04F1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3"/>
          <p:cNvSpPr txBox="1"/>
          <p:nvPr/>
        </p:nvSpPr>
        <p:spPr>
          <a:xfrm>
            <a:off x="262675" y="518500"/>
            <a:ext cx="3364500" cy="8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2"/>
                </a:solidFill>
              </a:rPr>
              <a:t>Curation workflow*</a:t>
            </a:r>
            <a:br>
              <a:rPr b="1" lang="en" sz="1800">
                <a:solidFill>
                  <a:schemeClr val="dk2"/>
                </a:solidFill>
              </a:rPr>
            </a:br>
            <a:r>
              <a:rPr lang="en" sz="1500">
                <a:solidFill>
                  <a:schemeClr val="dk2"/>
                </a:solidFill>
              </a:rPr>
              <a:t>* Each dataset is unique and may not follow this exact pattern</a:t>
            </a:r>
            <a:endParaRPr sz="1500">
              <a:solidFill>
                <a:schemeClr val="dk2"/>
              </a:solidFill>
            </a:endParaRPr>
          </a:p>
        </p:txBody>
      </p:sp>
      <p:sp>
        <p:nvSpPr>
          <p:cNvPr id="67" name="Google Shape;67;p13"/>
          <p:cNvSpPr txBox="1"/>
          <p:nvPr/>
        </p:nvSpPr>
        <p:spPr>
          <a:xfrm>
            <a:off x="5461650" y="1324875"/>
            <a:ext cx="5874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Yes</a:t>
            </a:r>
            <a:endParaRPr sz="1800">
              <a:solidFill>
                <a:schemeClr val="dk2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8078750" y="1342863"/>
            <a:ext cx="5874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Yes</a:t>
            </a:r>
            <a:endParaRPr sz="1800">
              <a:solidFill>
                <a:schemeClr val="dk2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9" name="Google Shape;69;p13"/>
          <p:cNvSpPr txBox="1"/>
          <p:nvPr/>
        </p:nvSpPr>
        <p:spPr>
          <a:xfrm>
            <a:off x="6081663" y="1886013"/>
            <a:ext cx="5874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No</a:t>
            </a:r>
            <a:endParaRPr sz="1800">
              <a:solidFill>
                <a:schemeClr val="dk2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70" name="Google Shape;70;p13"/>
          <p:cNvSpPr txBox="1"/>
          <p:nvPr/>
        </p:nvSpPr>
        <p:spPr>
          <a:xfrm>
            <a:off x="8657213" y="1886025"/>
            <a:ext cx="5874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No</a:t>
            </a:r>
            <a:endParaRPr sz="1800">
              <a:solidFill>
                <a:schemeClr val="dk2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71" name="Google Shape;71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72" name="Google Shape;72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092600" y="4479800"/>
            <a:ext cx="587500" cy="587500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3"/>
          <p:cNvSpPr txBox="1"/>
          <p:nvPr/>
        </p:nvSpPr>
        <p:spPr>
          <a:xfrm>
            <a:off x="1317050" y="3784975"/>
            <a:ext cx="57816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Looking up suitable FAIR-compliant archives:</a:t>
            </a:r>
            <a:br>
              <a:rPr lang="en"/>
            </a:br>
            <a:r>
              <a:rPr lang="en" u="sng">
                <a:solidFill>
                  <a:schemeClr val="hlink"/>
                </a:solidFill>
                <a:hlinkClick r:id="rId4"/>
              </a:rPr>
              <a:t>https://www.re3data.org/</a:t>
            </a:r>
            <a:r>
              <a:rPr lang="en"/>
              <a:t> or </a:t>
            </a:r>
            <a:r>
              <a:rPr lang="en" u="sng">
                <a:solidFill>
                  <a:schemeClr val="hlink"/>
                </a:solidFill>
                <a:hlinkClick r:id="rId5"/>
              </a:rPr>
              <a:t>https://www.ebi.ac.uk/submission/</a:t>
            </a:r>
            <a:r>
              <a:rPr lang="en"/>
              <a:t>  (life sciences)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1E5F5"/>
        </a:solid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4"/>
          <p:cNvSpPr/>
          <p:nvPr/>
        </p:nvSpPr>
        <p:spPr>
          <a:xfrm>
            <a:off x="-143536" y="2390550"/>
            <a:ext cx="980100" cy="2604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C04F1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4"/>
          <p:cNvSpPr/>
          <p:nvPr/>
        </p:nvSpPr>
        <p:spPr>
          <a:xfrm>
            <a:off x="1058875" y="2142450"/>
            <a:ext cx="1604400" cy="756600"/>
          </a:xfrm>
          <a:prstGeom prst="roundRect">
            <a:avLst>
              <a:gd fmla="val 16667" name="adj"/>
            </a:avLst>
          </a:prstGeom>
          <a:solidFill>
            <a:srgbClr val="C2F1C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Helvetica Neue"/>
                <a:ea typeface="Helvetica Neue"/>
                <a:cs typeface="Helvetica Neue"/>
                <a:sym typeface="Helvetica Neue"/>
              </a:rPr>
              <a:t>Curation starts; fill out curator template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80" name="Google Shape;80;p14"/>
          <p:cNvSpPr/>
          <p:nvPr/>
        </p:nvSpPr>
        <p:spPr>
          <a:xfrm>
            <a:off x="3684738" y="1933350"/>
            <a:ext cx="1773300" cy="1174800"/>
          </a:xfrm>
          <a:prstGeom prst="roundRect">
            <a:avLst>
              <a:gd fmla="val 16667" name="adj"/>
            </a:avLst>
          </a:prstGeom>
          <a:solidFill>
            <a:srgbClr val="F2CFE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Helvetica Neue"/>
                <a:ea typeface="Helvetica Neue"/>
                <a:cs typeface="Helvetica Neue"/>
                <a:sym typeface="Helvetica Neue"/>
              </a:rPr>
              <a:t>Assessment:</a:t>
            </a:r>
            <a:br>
              <a:rPr lang="en"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>
                <a:latin typeface="Helvetica Neue"/>
                <a:ea typeface="Helvetica Neue"/>
                <a:cs typeface="Helvetica Neue"/>
                <a:sym typeface="Helvetica Neue"/>
              </a:rPr>
              <a:t>Do we need any special help with curating data?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81" name="Google Shape;81;p14"/>
          <p:cNvSpPr/>
          <p:nvPr/>
        </p:nvSpPr>
        <p:spPr>
          <a:xfrm>
            <a:off x="3725388" y="345550"/>
            <a:ext cx="1844400" cy="979800"/>
          </a:xfrm>
          <a:prstGeom prst="roundRect">
            <a:avLst>
              <a:gd fmla="val 16667" name="adj"/>
            </a:avLst>
          </a:prstGeom>
          <a:solidFill>
            <a:srgbClr val="C2F1C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Helvetica Neue"/>
                <a:ea typeface="Helvetica Neue"/>
                <a:cs typeface="Helvetica Neue"/>
                <a:sym typeface="Helvetica Neue"/>
              </a:rPr>
              <a:t>Check with DataverseNO curator community (Teams channel)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82" name="Google Shape;82;p14"/>
          <p:cNvSpPr/>
          <p:nvPr/>
        </p:nvSpPr>
        <p:spPr>
          <a:xfrm>
            <a:off x="3725388" y="3836825"/>
            <a:ext cx="1844400" cy="683700"/>
          </a:xfrm>
          <a:prstGeom prst="roundRect">
            <a:avLst>
              <a:gd fmla="val 16667" name="adj"/>
            </a:avLst>
          </a:prstGeom>
          <a:solidFill>
            <a:srgbClr val="C2F1C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Helvetica Neue"/>
                <a:ea typeface="Helvetica Neue"/>
                <a:cs typeface="Helvetica Neue"/>
                <a:sym typeface="Helvetica Neue"/>
              </a:rPr>
              <a:t>Involve subject specialist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83" name="Google Shape;83;p14"/>
          <p:cNvSpPr/>
          <p:nvPr/>
        </p:nvSpPr>
        <p:spPr>
          <a:xfrm>
            <a:off x="6817125" y="1956450"/>
            <a:ext cx="1574100" cy="1128600"/>
          </a:xfrm>
          <a:prstGeom prst="roundRect">
            <a:avLst>
              <a:gd fmla="val 16667" name="adj"/>
            </a:avLst>
          </a:prstGeom>
          <a:solidFill>
            <a:srgbClr val="C2F1C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Helvetica Neue"/>
                <a:ea typeface="Helvetica Neue"/>
                <a:cs typeface="Helvetica Neue"/>
                <a:sym typeface="Helvetica Neue"/>
              </a:rPr>
              <a:t>Send email + dataset back to author (within a week)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84" name="Google Shape;84;p14"/>
          <p:cNvSpPr/>
          <p:nvPr/>
        </p:nvSpPr>
        <p:spPr>
          <a:xfrm>
            <a:off x="2798200" y="2390550"/>
            <a:ext cx="837600" cy="2604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C04F1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14"/>
          <p:cNvSpPr/>
          <p:nvPr/>
        </p:nvSpPr>
        <p:spPr>
          <a:xfrm>
            <a:off x="5508251" y="2390550"/>
            <a:ext cx="1109700" cy="2604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C04F1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4"/>
          <p:cNvSpPr/>
          <p:nvPr/>
        </p:nvSpPr>
        <p:spPr>
          <a:xfrm rot="-5400000">
            <a:off x="4414640" y="1499151"/>
            <a:ext cx="465900" cy="2604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C04F1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4"/>
          <p:cNvSpPr/>
          <p:nvPr/>
        </p:nvSpPr>
        <p:spPr>
          <a:xfrm rot="5400000">
            <a:off x="4360650" y="3327753"/>
            <a:ext cx="573900" cy="2604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C04F1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14"/>
          <p:cNvSpPr/>
          <p:nvPr/>
        </p:nvSpPr>
        <p:spPr>
          <a:xfrm>
            <a:off x="8555720" y="2390550"/>
            <a:ext cx="1215300" cy="2604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C04F1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89" name="Google Shape;8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092600" y="4479800"/>
            <a:ext cx="587500" cy="587500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4"/>
          <p:cNvSpPr txBox="1"/>
          <p:nvPr/>
        </p:nvSpPr>
        <p:spPr>
          <a:xfrm>
            <a:off x="5802538" y="1894188"/>
            <a:ext cx="5874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No</a:t>
            </a:r>
            <a:endParaRPr sz="1800">
              <a:solidFill>
                <a:schemeClr val="dk2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91" name="Google Shape;91;p14"/>
          <p:cNvSpPr txBox="1"/>
          <p:nvPr/>
        </p:nvSpPr>
        <p:spPr>
          <a:xfrm>
            <a:off x="4920838" y="1398488"/>
            <a:ext cx="5874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Yes</a:t>
            </a:r>
            <a:endParaRPr sz="1800">
              <a:solidFill>
                <a:schemeClr val="dk2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92" name="Google Shape;92;p14"/>
          <p:cNvSpPr txBox="1"/>
          <p:nvPr/>
        </p:nvSpPr>
        <p:spPr>
          <a:xfrm>
            <a:off x="4920838" y="3181288"/>
            <a:ext cx="5874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Yes</a:t>
            </a:r>
            <a:endParaRPr sz="1800">
              <a:solidFill>
                <a:schemeClr val="dk2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93" name="Google Shape;93;p14"/>
          <p:cNvSpPr/>
          <p:nvPr/>
        </p:nvSpPr>
        <p:spPr>
          <a:xfrm rot="10800000">
            <a:off x="5756575" y="717000"/>
            <a:ext cx="1727700" cy="138900"/>
          </a:xfrm>
          <a:prstGeom prst="rect">
            <a:avLst/>
          </a:prstGeom>
          <a:solidFill>
            <a:srgbClr val="C04F1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14"/>
          <p:cNvSpPr/>
          <p:nvPr/>
        </p:nvSpPr>
        <p:spPr>
          <a:xfrm rot="5400000">
            <a:off x="7024900" y="1079950"/>
            <a:ext cx="986400" cy="2604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C04F1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14"/>
          <p:cNvSpPr/>
          <p:nvPr/>
        </p:nvSpPr>
        <p:spPr>
          <a:xfrm flipH="1" rot="5400000">
            <a:off x="7070875" y="3624775"/>
            <a:ext cx="986400" cy="2604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C04F1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14"/>
          <p:cNvSpPr/>
          <p:nvPr/>
        </p:nvSpPr>
        <p:spPr>
          <a:xfrm flipH="1">
            <a:off x="5802550" y="4109225"/>
            <a:ext cx="1727700" cy="138900"/>
          </a:xfrm>
          <a:prstGeom prst="rect">
            <a:avLst/>
          </a:prstGeom>
          <a:solidFill>
            <a:srgbClr val="C04F1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1500">
        <p:push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1E5F5"/>
        </a:solidFill>
      </p:bgPr>
    </p:bg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5"/>
          <p:cNvSpPr/>
          <p:nvPr/>
        </p:nvSpPr>
        <p:spPr>
          <a:xfrm>
            <a:off x="-143562" y="2390550"/>
            <a:ext cx="465900" cy="2604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C04F1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15"/>
          <p:cNvSpPr/>
          <p:nvPr/>
        </p:nvSpPr>
        <p:spPr>
          <a:xfrm>
            <a:off x="466425" y="2046150"/>
            <a:ext cx="1773300" cy="949200"/>
          </a:xfrm>
          <a:prstGeom prst="roundRect">
            <a:avLst>
              <a:gd fmla="val 16667" name="adj"/>
            </a:avLst>
          </a:prstGeom>
          <a:solidFill>
            <a:srgbClr val="F2CFE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Helvetica Neue"/>
                <a:ea typeface="Helvetica Neue"/>
                <a:cs typeface="Helvetica Neue"/>
                <a:sym typeface="Helvetica Neue"/>
              </a:rPr>
              <a:t>Assessment:</a:t>
            </a:r>
            <a:br>
              <a:rPr lang="en"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>
                <a:latin typeface="Helvetica Neue"/>
                <a:ea typeface="Helvetica Neue"/>
                <a:cs typeface="Helvetica Neue"/>
                <a:sym typeface="Helvetica Neue"/>
              </a:rPr>
              <a:t>Does the author need extra help?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04" name="Google Shape;104;p15"/>
          <p:cNvSpPr/>
          <p:nvPr/>
        </p:nvSpPr>
        <p:spPr>
          <a:xfrm>
            <a:off x="627375" y="564825"/>
            <a:ext cx="1451400" cy="810300"/>
          </a:xfrm>
          <a:prstGeom prst="roundRect">
            <a:avLst>
              <a:gd fmla="val 16667" name="adj"/>
            </a:avLst>
          </a:prstGeom>
          <a:solidFill>
            <a:srgbClr val="C2F1C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Helvetica Neue"/>
                <a:ea typeface="Helvetica Neue"/>
                <a:cs typeface="Helvetica Neue"/>
                <a:sym typeface="Helvetica Neue"/>
              </a:rPr>
              <a:t>Schedule online meeting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05" name="Google Shape;105;p15"/>
          <p:cNvSpPr/>
          <p:nvPr/>
        </p:nvSpPr>
        <p:spPr>
          <a:xfrm>
            <a:off x="2979450" y="2115600"/>
            <a:ext cx="1657500" cy="810300"/>
          </a:xfrm>
          <a:prstGeom prst="roundRect">
            <a:avLst>
              <a:gd fmla="val 16667" name="adj"/>
            </a:avLst>
          </a:prstGeom>
          <a:solidFill>
            <a:srgbClr val="C2F1C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Helvetica Neue"/>
                <a:ea typeface="Helvetica Neue"/>
                <a:cs typeface="Helvetica Neue"/>
                <a:sym typeface="Helvetica Neue"/>
              </a:rPr>
              <a:t>Author makes changes, sends dataset back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06" name="Google Shape;106;p15"/>
          <p:cNvSpPr/>
          <p:nvPr/>
        </p:nvSpPr>
        <p:spPr>
          <a:xfrm>
            <a:off x="2376625" y="2390550"/>
            <a:ext cx="465900" cy="2604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C04F1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5"/>
          <p:cNvSpPr/>
          <p:nvPr/>
        </p:nvSpPr>
        <p:spPr>
          <a:xfrm>
            <a:off x="5376700" y="2046150"/>
            <a:ext cx="1773300" cy="949200"/>
          </a:xfrm>
          <a:prstGeom prst="roundRect">
            <a:avLst>
              <a:gd fmla="val 16667" name="adj"/>
            </a:avLst>
          </a:prstGeom>
          <a:solidFill>
            <a:srgbClr val="F2CFE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Helvetica Neue"/>
                <a:ea typeface="Helvetica Neue"/>
                <a:cs typeface="Helvetica Neue"/>
                <a:sym typeface="Helvetica Neue"/>
              </a:rPr>
              <a:t>Assessment:</a:t>
            </a:r>
            <a:br>
              <a:rPr lang="en"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>
                <a:latin typeface="Helvetica Neue"/>
                <a:ea typeface="Helvetica Neue"/>
                <a:cs typeface="Helvetica Neue"/>
                <a:sym typeface="Helvetica Neue"/>
              </a:rPr>
              <a:t>Is the dataset good enough for publication?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08" name="Google Shape;108;p15"/>
          <p:cNvSpPr/>
          <p:nvPr/>
        </p:nvSpPr>
        <p:spPr>
          <a:xfrm>
            <a:off x="4773875" y="2390550"/>
            <a:ext cx="465900" cy="2604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C04F1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15"/>
          <p:cNvSpPr/>
          <p:nvPr/>
        </p:nvSpPr>
        <p:spPr>
          <a:xfrm>
            <a:off x="7732250" y="2115600"/>
            <a:ext cx="1272000" cy="810300"/>
          </a:xfrm>
          <a:prstGeom prst="roundRect">
            <a:avLst>
              <a:gd fmla="val 16667" name="adj"/>
            </a:avLst>
          </a:prstGeom>
          <a:solidFill>
            <a:srgbClr val="C2F1C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Helvetica Neue"/>
                <a:ea typeface="Helvetica Neue"/>
                <a:cs typeface="Helvetica Neue"/>
                <a:sym typeface="Helvetica Neue"/>
              </a:rPr>
              <a:t>Dataset is published!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10" name="Google Shape;110;p15"/>
          <p:cNvSpPr/>
          <p:nvPr/>
        </p:nvSpPr>
        <p:spPr>
          <a:xfrm>
            <a:off x="1386900" y="3652250"/>
            <a:ext cx="4947300" cy="138900"/>
          </a:xfrm>
          <a:prstGeom prst="rect">
            <a:avLst/>
          </a:prstGeom>
          <a:solidFill>
            <a:srgbClr val="C04F1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15"/>
          <p:cNvSpPr/>
          <p:nvPr/>
        </p:nvSpPr>
        <p:spPr>
          <a:xfrm>
            <a:off x="7208175" y="2390550"/>
            <a:ext cx="465900" cy="2604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C04F1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15"/>
          <p:cNvSpPr/>
          <p:nvPr/>
        </p:nvSpPr>
        <p:spPr>
          <a:xfrm rot="5400000">
            <a:off x="6012900" y="3417400"/>
            <a:ext cx="608100" cy="138900"/>
          </a:xfrm>
          <a:prstGeom prst="rect">
            <a:avLst/>
          </a:prstGeom>
          <a:solidFill>
            <a:srgbClr val="C04F1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15"/>
          <p:cNvSpPr/>
          <p:nvPr/>
        </p:nvSpPr>
        <p:spPr>
          <a:xfrm rot="-5400000">
            <a:off x="1120128" y="1522851"/>
            <a:ext cx="465900" cy="2604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C04F1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15"/>
          <p:cNvSpPr/>
          <p:nvPr/>
        </p:nvSpPr>
        <p:spPr>
          <a:xfrm rot="-5400000">
            <a:off x="1048875" y="3356800"/>
            <a:ext cx="608400" cy="2604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C04F1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15"/>
          <p:cNvSpPr/>
          <p:nvPr/>
        </p:nvSpPr>
        <p:spPr>
          <a:xfrm rot="10800000">
            <a:off x="2469125" y="869975"/>
            <a:ext cx="1227300" cy="138900"/>
          </a:xfrm>
          <a:prstGeom prst="rect">
            <a:avLst/>
          </a:prstGeom>
          <a:solidFill>
            <a:srgbClr val="C04F1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15"/>
          <p:cNvSpPr/>
          <p:nvPr/>
        </p:nvSpPr>
        <p:spPr>
          <a:xfrm rot="5400000">
            <a:off x="3426050" y="1043925"/>
            <a:ext cx="608400" cy="2604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C04F1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18" name="Google Shape;118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092600" y="4479800"/>
            <a:ext cx="587500" cy="587500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15"/>
          <p:cNvSpPr txBox="1"/>
          <p:nvPr/>
        </p:nvSpPr>
        <p:spPr>
          <a:xfrm>
            <a:off x="6534975" y="3182788"/>
            <a:ext cx="5874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No</a:t>
            </a:r>
            <a:endParaRPr sz="1800">
              <a:solidFill>
                <a:schemeClr val="dk2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20" name="Google Shape;120;p15"/>
          <p:cNvSpPr txBox="1"/>
          <p:nvPr/>
        </p:nvSpPr>
        <p:spPr>
          <a:xfrm>
            <a:off x="1559788" y="1422188"/>
            <a:ext cx="5874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Yes</a:t>
            </a:r>
            <a:endParaRPr sz="1800">
              <a:solidFill>
                <a:schemeClr val="dk2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21" name="Google Shape;121;p15"/>
          <p:cNvSpPr txBox="1"/>
          <p:nvPr/>
        </p:nvSpPr>
        <p:spPr>
          <a:xfrm>
            <a:off x="7147413" y="1802138"/>
            <a:ext cx="5874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Yes</a:t>
            </a:r>
            <a:endParaRPr sz="1800">
              <a:solidFill>
                <a:schemeClr val="dk2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mc:AlternateContent>
    <mc:Choice Requires="p14">
      <p:transition spd="slow" p14:dur="1500">
        <p:push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