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-sa/4.0/deed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Elementarladung" TargetMode="External"/><Relationship Id="rId13" Type="http://schemas.openxmlformats.org/officeDocument/2006/relationships/hyperlink" Target="https://de.wikipedia.org/wiki/Internationales_Einheitensystem#Neudefinition2019" TargetMode="External"/><Relationship Id="rId3" Type="http://schemas.openxmlformats.org/officeDocument/2006/relationships/hyperlink" Target="https://xtools.wmcloud.org/articleinfo-authorship/de.wikipedia.org/Elektronenvolt?uselang=de" TargetMode="External"/><Relationship Id="rId7" Type="http://schemas.openxmlformats.org/officeDocument/2006/relationships/hyperlink" Target="https://de.wikipedia.org/wiki/Beschleunigungsspannung" TargetMode="External"/><Relationship Id="rId12" Type="http://schemas.openxmlformats.org/officeDocument/2006/relationships/hyperlink" Target="https://de.wikipedia.org/wiki/Exaktheit" TargetMode="External"/><Relationship Id="rId2" Type="http://schemas.openxmlformats.org/officeDocument/2006/relationships/hyperlink" Target="https://de.wikipedia.org/wiki/Elektronenvolt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Elektron" TargetMode="External"/><Relationship Id="rId11" Type="http://schemas.openxmlformats.org/officeDocument/2006/relationships/hyperlink" Target="https://de.wikipedia.org/wiki/Joule" TargetMode="External"/><Relationship Id="rId5" Type="http://schemas.openxmlformats.org/officeDocument/2006/relationships/hyperlink" Target="https://de.wikipedia.org/wiki/Kinetische_Energie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de.wikipedia.org/wiki/SI-Einheit" TargetMode="External"/><Relationship Id="rId4" Type="http://schemas.openxmlformats.org/officeDocument/2006/relationships/hyperlink" Target="https://creativecommons.org/licenses/by-sa/4.0/deed.de" TargetMode="External"/><Relationship Id="rId9" Type="http://schemas.openxmlformats.org/officeDocument/2006/relationships/hyperlink" Target="https://de.wikipedia.org/wiki/Volt" TargetMode="External"/><Relationship Id="rId14" Type="http://schemas.openxmlformats.org/officeDocument/2006/relationships/hyperlink" Target="https://de.wikipedia.org/wiki/Internationales_Einheitensystem#Koh%C3%A4rente_Einheite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Raumtemperatur" TargetMode="External"/><Relationship Id="rId13" Type="http://schemas.openxmlformats.org/officeDocument/2006/relationships/hyperlink" Target="https://de.wikipedia.org/wiki/Photon" TargetMode="External"/><Relationship Id="rId18" Type="http://schemas.openxmlformats.org/officeDocument/2006/relationships/hyperlink" Target="https://de.wikipedia.org/wiki/Large_Hadron_Collider" TargetMode="External"/><Relationship Id="rId3" Type="http://schemas.openxmlformats.org/officeDocument/2006/relationships/hyperlink" Target="https://xtools.wmcloud.org/articleinfo-authorship/de.wikipedia.org/Elektronenvolt?uselang=de" TargetMode="External"/><Relationship Id="rId21" Type="http://schemas.openxmlformats.org/officeDocument/2006/relationships/hyperlink" Target="https://de.wikipedia.org/wiki/Oh-My-God-Teilchen" TargetMode="External"/><Relationship Id="rId7" Type="http://schemas.openxmlformats.org/officeDocument/2006/relationships/hyperlink" Target="https://de.wikipedia.org/wiki/Gas" TargetMode="External"/><Relationship Id="rId12" Type="http://schemas.openxmlformats.org/officeDocument/2006/relationships/hyperlink" Target="https://de.wikipedia.org/wiki/Licht" TargetMode="External"/><Relationship Id="rId17" Type="http://schemas.openxmlformats.org/officeDocument/2006/relationships/hyperlink" Target="https://de.wikipedia.org/wiki/Proton" TargetMode="External"/><Relationship Id="rId2" Type="http://schemas.openxmlformats.org/officeDocument/2006/relationships/hyperlink" Target="https://de.wikipedia.org/wiki/Elektronenvolt" TargetMode="External"/><Relationship Id="rId16" Type="http://schemas.openxmlformats.org/officeDocument/2006/relationships/hyperlink" Target="https://de.wikipedia.org/wiki/Kernspaltung" TargetMode="External"/><Relationship Id="rId20" Type="http://schemas.openxmlformats.org/officeDocument/2006/relationships/hyperlink" Target="https://de.wikipedia.org/wiki/Kinetische_Energie#Kinetische_Energie_in_der_relativistischen_Mecha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HI-Linie" TargetMode="External"/><Relationship Id="rId11" Type="http://schemas.openxmlformats.org/officeDocument/2006/relationships/hyperlink" Target="https://de.wikipedia.org/wiki/Nanometer" TargetMode="External"/><Relationship Id="rId5" Type="http://schemas.openxmlformats.org/officeDocument/2006/relationships/hyperlink" Target="https://de.wikipedia.org/wiki/Hyperfeinstruktur" TargetMode="External"/><Relationship Id="rId15" Type="http://schemas.openxmlformats.org/officeDocument/2006/relationships/hyperlink" Target="https://de.wikipedia.org/wiki/Ruheenergie" TargetMode="External"/><Relationship Id="rId10" Type="http://schemas.openxmlformats.org/officeDocument/2006/relationships/hyperlink" Target="https://de.wikipedia.org/wiki/Wellenl%C3%A4nge" TargetMode="External"/><Relationship Id="rId19" Type="http://schemas.openxmlformats.org/officeDocument/2006/relationships/hyperlink" Target="https://de.wikipedia.org/wiki/CERN" TargetMode="External"/><Relationship Id="rId4" Type="http://schemas.openxmlformats.org/officeDocument/2006/relationships/hyperlink" Target="https://creativecommons.org/licenses/by-sa/4.0/deed.de" TargetMode="External"/><Relationship Id="rId9" Type="http://schemas.openxmlformats.org/officeDocument/2006/relationships/hyperlink" Target="https://de.wikipedia.org/wiki/Kinetische_Energie" TargetMode="External"/><Relationship Id="rId14" Type="http://schemas.openxmlformats.org/officeDocument/2006/relationships/hyperlink" Target="https://de.wikipedia.org/wiki/R%C3%B6ntgenstrahlu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ohlenstoff" TargetMode="External"/><Relationship Id="rId13" Type="http://schemas.openxmlformats.org/officeDocument/2006/relationships/hyperlink" Target="https://de.wikipedia.org/wiki/Massenzahl" TargetMode="External"/><Relationship Id="rId18" Type="http://schemas.openxmlformats.org/officeDocument/2006/relationships/hyperlink" Target="https://de.wikipedia.org/wiki/Atommasse" TargetMode="External"/><Relationship Id="rId3" Type="http://schemas.openxmlformats.org/officeDocument/2006/relationships/hyperlink" Target="https://xtools.wmcloud.org/articleinfo-authorship/de.wikipedia.org/Atomare_Masseneinheit?uselang=de" TargetMode="External"/><Relationship Id="rId21" Type="http://schemas.openxmlformats.org/officeDocument/2006/relationships/hyperlink" Target="https://de.wikipedia.org/wiki/Desoxyribonukleins%C3%A4ure" TargetMode="External"/><Relationship Id="rId7" Type="http://schemas.openxmlformats.org/officeDocument/2006/relationships/hyperlink" Target="https://de.wikipedia.org/wiki/Atom" TargetMode="External"/><Relationship Id="rId12" Type="http://schemas.openxmlformats.org/officeDocument/2006/relationships/hyperlink" Target="https://de.wikipedia.org/wiki/Bindungsenergie#Kernphysik" TargetMode="External"/><Relationship Id="rId17" Type="http://schemas.openxmlformats.org/officeDocument/2006/relationships/hyperlink" Target="https://de.wikipedia.org/wiki/John_Dalton" TargetMode="External"/><Relationship Id="rId2" Type="http://schemas.openxmlformats.org/officeDocument/2006/relationships/hyperlink" Target="https://de.wikipedia.org/wiki/Atomare_Masseneinheit" TargetMode="External"/><Relationship Id="rId16" Type="http://schemas.openxmlformats.org/officeDocument/2006/relationships/hyperlink" Target="https://de.wikipedia.org/wiki/Mol" TargetMode="External"/><Relationship Id="rId20" Type="http://schemas.openxmlformats.org/officeDocument/2006/relationships/hyperlink" Target="https://de.wikipedia.org/wiki/Prote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Masse_(Physik)" TargetMode="External"/><Relationship Id="rId11" Type="http://schemas.openxmlformats.org/officeDocument/2006/relationships/hyperlink" Target="https://de.wikipedia.org/wiki/Neutron" TargetMode="External"/><Relationship Id="rId5" Type="http://schemas.openxmlformats.org/officeDocument/2006/relationships/hyperlink" Target="https://de.wikipedia.org/wiki/Ma%C3%9Feinheit" TargetMode="External"/><Relationship Id="rId15" Type="http://schemas.openxmlformats.org/officeDocument/2006/relationships/hyperlink" Target="https://de.wikipedia.org/wiki/Molare_Masse" TargetMode="External"/><Relationship Id="rId10" Type="http://schemas.openxmlformats.org/officeDocument/2006/relationships/hyperlink" Target="https://de.wikipedia.org/wiki/Proton" TargetMode="External"/><Relationship Id="rId19" Type="http://schemas.openxmlformats.org/officeDocument/2006/relationships/hyperlink" Target="https://de.wikipedia.org/wiki/Molek%C3%BClmasse" TargetMode="External"/><Relationship Id="rId4" Type="http://schemas.openxmlformats.org/officeDocument/2006/relationships/hyperlink" Target="https://creativecommons.org/licenses/by-sa/4.0/deed.de" TargetMode="External"/><Relationship Id="rId9" Type="http://schemas.openxmlformats.org/officeDocument/2006/relationships/hyperlink" Target="https://de.wikipedia.org/wiki/Isotop" TargetMode="External"/><Relationship Id="rId14" Type="http://schemas.openxmlformats.org/officeDocument/2006/relationships/hyperlink" Target="https://de.wikipedia.org/wiki/Nukle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xtools.wmcloud.org/articleinfo-authorship/de.wikipedia.org/Atomare_Masseneinheit?uselang=de" TargetMode="External"/><Relationship Id="rId7" Type="http://schemas.openxmlformats.org/officeDocument/2006/relationships/hyperlink" Target="https://de.wikipedia.org/wiki/Planck-Konstante" TargetMode="External"/><Relationship Id="rId2" Type="http://schemas.openxmlformats.org/officeDocument/2006/relationships/hyperlink" Target="https://de.wikipedia.org/wiki/Atomare_Masseneinhe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Photon" TargetMode="External"/><Relationship Id="rId5" Type="http://schemas.openxmlformats.org/officeDocument/2006/relationships/hyperlink" Target="https://de.wikipedia.org/wiki/Elektromagnetische_Welle" TargetMode="External"/><Relationship Id="rId4" Type="http://schemas.openxmlformats.org/officeDocument/2006/relationships/hyperlink" Target="https://creativecommons.org/licenses/by-sa/4.0/deed.de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A1AB4-51DA-4FF7-197B-ACFEA0A4A8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Zerfall und Kernprozesse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E2CDA6-F6D7-05FC-CD3F-F07B8BBDAA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Hilfreiche Fakten zum Lösen von Übungsbeispielen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827610" y="5876549"/>
            <a:ext cx="8265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Kernprozess_Basics</a:t>
            </a:r>
            <a:r>
              <a:rPr lang="de-DE" sz="1400" dirty="0" smtClean="0"/>
              <a:t> von </a:t>
            </a:r>
            <a:r>
              <a:rPr lang="de-DE" sz="1400" dirty="0"/>
              <a:t>Brigitte </a:t>
            </a:r>
            <a:r>
              <a:rPr lang="de-DE" sz="1400" dirty="0" smtClean="0"/>
              <a:t>Knaus, </a:t>
            </a:r>
            <a:r>
              <a:rPr lang="de-DE" sz="1400" dirty="0" smtClean="0">
                <a:hlinkClick r:id="rId2"/>
              </a:rPr>
              <a:t>CC BY SA 4.0</a:t>
            </a:r>
            <a:r>
              <a:rPr lang="de-DE" sz="1400" dirty="0"/>
              <a:t>, </a:t>
            </a:r>
            <a:r>
              <a:rPr lang="de-DE" sz="1400" dirty="0">
                <a:hlinkClick r:id="rId2"/>
              </a:rPr>
              <a:t>https://</a:t>
            </a:r>
            <a:r>
              <a:rPr lang="de-DE" sz="1400" dirty="0" smtClean="0">
                <a:hlinkClick r:id="rId2"/>
              </a:rPr>
              <a:t>creativecommons.org/licenses/by-sa/4.0/deed.de</a:t>
            </a:r>
            <a:r>
              <a:rPr lang="de-DE" sz="1400" dirty="0" smtClean="0"/>
              <a:t> , auf </a:t>
            </a:r>
            <a:r>
              <a:rPr lang="de-DE" sz="1400" dirty="0" err="1" smtClean="0"/>
              <a:t>Zenodo</a:t>
            </a:r>
            <a:r>
              <a:rPr lang="de-DE" sz="1400" dirty="0" smtClean="0"/>
              <a:t> </a:t>
            </a:r>
            <a:r>
              <a:rPr lang="de-DE" sz="1400" dirty="0" smtClean="0"/>
              <a:t>veröffentlicht unter DOI: </a:t>
            </a:r>
            <a:r>
              <a:rPr lang="de-AT" sz="1400" dirty="0"/>
              <a:t>10.5281/zenodo.10568467</a:t>
            </a:r>
            <a:endParaRPr lang="de-AT" sz="11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923438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4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1B4B61-2FC8-16F2-0215-27A316D6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de-DE" dirty="0" err="1" smtClean="0"/>
              <a:t>Electronvolt</a:t>
            </a: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900" dirty="0"/>
              <a:t/>
            </a:r>
            <a:br>
              <a:rPr lang="de-DE" sz="900" dirty="0"/>
            </a:br>
            <a:r>
              <a:rPr lang="de-DE" sz="900" dirty="0"/>
              <a:t>Quelle: </a:t>
            </a:r>
            <a:r>
              <a:rPr lang="de-DE" sz="900" dirty="0" err="1"/>
              <a:t>WikipediaArtikel</a:t>
            </a:r>
            <a:r>
              <a:rPr lang="de-DE" sz="900" dirty="0"/>
              <a:t> </a:t>
            </a:r>
            <a:r>
              <a:rPr lang="de-DE" sz="900" dirty="0">
                <a:hlinkClick r:id="rId2"/>
              </a:rPr>
              <a:t>Elektronenvolt Version vom 6.Juni2023</a:t>
            </a:r>
            <a:r>
              <a:rPr lang="de-DE" sz="900" dirty="0"/>
              <a:t> von </a:t>
            </a:r>
            <a:r>
              <a:rPr lang="de-DE" sz="900" dirty="0">
                <a:hlinkClick r:id="rId3"/>
              </a:rPr>
              <a:t>Wassermaus et al.</a:t>
            </a:r>
            <a:r>
              <a:rPr lang="de-DE" sz="900" dirty="0"/>
              <a:t> Steht unter der Lizenz </a:t>
            </a:r>
            <a:r>
              <a:rPr lang="de-DE" sz="900" dirty="0">
                <a:hlinkClick r:id="rId4"/>
              </a:rPr>
              <a:t> CC BY SA 4.0 </a:t>
            </a:r>
            <a:r>
              <a:rPr lang="de-DE" sz="900" dirty="0" smtClean="0"/>
              <a:t>Bearbeitung </a:t>
            </a:r>
            <a:r>
              <a:rPr lang="de-DE" sz="900" dirty="0"/>
              <a:t>(Kürzung) Brigitte Knaus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DEF173F-7021-DC18-B95A-38F7D798D7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6353" y="2620626"/>
                <a:ext cx="10641875" cy="389338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Elektronvolt ist definiert als die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5" tooltip="Kinetische Energie"/>
                  </a:rPr>
                  <a:t>kinetische Energie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ein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6" tooltip="Elektron"/>
                  </a:rPr>
                  <a:t>Elektron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bei Durchlaufen einer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7" tooltip="Beschleunigungsspannung"/>
                  </a:rPr>
                  <a:t>Beschleunigungsspannung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von 1 Volt gewinnt. </a:t>
                </a:r>
                <a:endParaRPr lang="de-DE" sz="1800" kern="0" dirty="0" smtClean="0">
                  <a:solidFill>
                    <a:srgbClr val="202122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sz="1800" kern="0" dirty="0" smtClean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somit gleich dem Produkt aus der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8" tooltip="Elementarladung"/>
                  </a:rPr>
                  <a:t>Elementarladung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DE" sz="1800" i="1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und der Maßeinheit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9" tooltip="Volt"/>
                  </a:rPr>
                  <a:t>Volt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(V).</a:t>
                </a:r>
                <a:endParaRPr lang="de-DE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Umgerechnet in die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10" tooltip="SI-Einheit"/>
                  </a:rPr>
                  <a:t>SI-Einheit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11" tooltip="Joule"/>
                  </a:rPr>
                  <a:t>Joule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hat das Elektronvolt den Wert</a:t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DE" sz="1800" kern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Dieser Zahlenwert ist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12" tooltip="Exaktheit"/>
                  </a:rPr>
                  <a:t>exakt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weil für die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13" tooltip="Internationales Einheitensystem"/>
                  </a:rPr>
                  <a:t>Definition der SI-Einheiten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die Elementarladung </a:t>
                </a:r>
                <a:r>
                  <a:rPr lang="de-DE" sz="1800" i="1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den Wert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1800" i="1" kern="0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de-DE" kern="0" dirty="0">
                            <a:solidFill>
                              <a:srgbClr val="202122"/>
                            </a:solidFill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1.602176634</m:t>
                        </m:r>
                        <m:r>
                          <a:rPr lang="de-DE" i="1" kern="0" dirty="0" smtClean="0">
                            <a:solidFill>
                              <a:srgbClr val="20212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DE" sz="1800" b="0" i="1" kern="0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de-DE" sz="1800" b="0" i="1" kern="0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sup>
                    </m:sSup>
                    <m:r>
                      <a:rPr lang="de-DE" sz="1800" b="0" i="1" kern="0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DE" sz="1800" b="0" i="1" kern="0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zugewiesen bekam und weil für die Maßeinheiten definitionsgemäß gilt:</a:t>
                </a:r>
              </a:p>
              <a:p>
                <a:pPr marL="0" indent="0">
                  <a:buNone/>
                </a:pP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1 C · 1 V = 1 J (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14" tooltip="Internationales Einheitensystem"/>
                  </a:rPr>
                  <a:t>Kohärenz des SI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>
                  <a:buNone/>
                </a:pPr>
                <a:r>
                  <a:rPr lang="de-DE" b="0" i="0" dirty="0" smtClean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ACHTUNG: Die </a:t>
                </a:r>
                <a:r>
                  <a:rPr lang="de-DE" b="0" i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Kurzform „eV“ ist, trotz der formalen Ähnlichkeit, </a:t>
                </a:r>
                <a:r>
                  <a:rPr lang="de-DE" b="0" i="1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nicht</a:t>
                </a:r>
                <a:r>
                  <a:rPr lang="de-DE" b="0" i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 das Produkt aus Elementarladung </a:t>
                </a:r>
                <a:r>
                  <a:rPr lang="de-DE" b="0" i="1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e</a:t>
                </a:r>
                <a:r>
                  <a:rPr lang="de-DE" b="0" i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 und Volt, sondern ein eigenes Einheitensymbol</a:t>
                </a:r>
                <a:r>
                  <a:rPr lang="de-DE" b="0" i="0" kern="0" dirty="0">
                    <a:solidFill>
                      <a:srgbClr val="202122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.</a:t>
                </a:r>
                <a:endParaRPr lang="de-DE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DE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DEF173F-7021-DC18-B95A-38F7D798D7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6353" y="2620626"/>
                <a:ext cx="10641875" cy="3893385"/>
              </a:xfrm>
              <a:blipFill>
                <a:blip r:embed="rId15"/>
                <a:stretch>
                  <a:fillRect l="-516" t="-15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hteck: abgerundete Ecken 23">
                <a:extLst>
                  <a:ext uri="{FF2B5EF4-FFF2-40B4-BE49-F238E27FC236}">
                    <a16:creationId xmlns:a16="http://schemas.microsoft.com/office/drawing/2014/main" id="{D6DCBB41-E0A8-1A9C-8C9E-77614C3C8AA0}"/>
                  </a:ext>
                </a:extLst>
              </p:cNvPr>
              <p:cNvSpPr/>
              <p:nvPr/>
            </p:nvSpPr>
            <p:spPr>
              <a:xfrm>
                <a:off x="2664823" y="4037167"/>
                <a:ext cx="6514011" cy="510685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eV</m:t>
                          </m:r>
                          <m:r>
                            <m:rPr>
                              <m:nor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de-DE" dirty="0"/>
                            <m:t>1,602176634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Rechteck: abgerundete Ecken 23">
                <a:extLst>
                  <a:ext uri="{FF2B5EF4-FFF2-40B4-BE49-F238E27FC236}">
                    <a16:creationId xmlns:a16="http://schemas.microsoft.com/office/drawing/2014/main" id="{D6DCBB41-E0A8-1A9C-8C9E-77614C3C8A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823" y="4037167"/>
                <a:ext cx="6514011" cy="510685"/>
              </a:xfrm>
              <a:prstGeom prst="round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418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E9571-9F60-862A-8316-03B4B1AE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38484"/>
            <a:ext cx="7729728" cy="1188720"/>
          </a:xfrm>
        </p:spPr>
        <p:txBody>
          <a:bodyPr>
            <a:normAutofit/>
          </a:bodyPr>
          <a:lstStyle/>
          <a:p>
            <a:r>
              <a:rPr lang="de-DE" dirty="0"/>
              <a:t>Vielfache in der Physik</a:t>
            </a:r>
            <a:r>
              <a:rPr lang="de-DE" sz="800" dirty="0"/>
              <a:t/>
            </a:r>
            <a:br>
              <a:rPr lang="de-DE" sz="800" dirty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800" dirty="0" smtClean="0"/>
              <a:t>Quelle: </a:t>
            </a:r>
            <a:r>
              <a:rPr lang="de-DE" sz="800" dirty="0" err="1" smtClean="0"/>
              <a:t>WikipediaArtikel</a:t>
            </a:r>
            <a:r>
              <a:rPr lang="de-DE" sz="800" dirty="0" smtClean="0"/>
              <a:t> </a:t>
            </a:r>
            <a:r>
              <a:rPr lang="de-DE" sz="800" dirty="0" smtClean="0">
                <a:hlinkClick r:id="rId2"/>
              </a:rPr>
              <a:t>Elektronenvolt Version vom 6.Juni2023</a:t>
            </a:r>
            <a:r>
              <a:rPr lang="de-DE" sz="800" dirty="0" smtClean="0"/>
              <a:t> </a:t>
            </a:r>
            <a:r>
              <a:rPr lang="de-DE" sz="800" dirty="0"/>
              <a:t>von </a:t>
            </a:r>
            <a:r>
              <a:rPr lang="de-DE" sz="800" dirty="0" smtClean="0">
                <a:hlinkClick r:id="rId3"/>
              </a:rPr>
              <a:t>Wassermaus et al.</a:t>
            </a:r>
            <a:r>
              <a:rPr lang="de-DE" sz="800" dirty="0" smtClean="0"/>
              <a:t> steht </a:t>
            </a:r>
            <a:r>
              <a:rPr lang="de-DE" sz="800" dirty="0"/>
              <a:t>unter der Lizenz </a:t>
            </a:r>
            <a:r>
              <a:rPr lang="de-DE" sz="800" dirty="0">
                <a:hlinkClick r:id="rId4"/>
              </a:rPr>
              <a:t> CC BY SA 4.0 </a:t>
            </a:r>
            <a:r>
              <a:rPr lang="de-DE" sz="800" dirty="0" smtClean="0"/>
              <a:t>Bearbeitung </a:t>
            </a:r>
            <a:r>
              <a:rPr lang="de-DE" sz="800" dirty="0"/>
              <a:t>(Kürzung) </a:t>
            </a:r>
            <a:r>
              <a:rPr lang="de-DE" sz="800" dirty="0" smtClean="0"/>
              <a:t>Brigitte Knaus</a:t>
            </a:r>
            <a:endParaRPr lang="de-DE" sz="800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4A23D6F-7831-0EDD-3D38-4E61DEB2F1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709401"/>
              </p:ext>
            </p:extLst>
          </p:nvPr>
        </p:nvGraphicFramePr>
        <p:xfrm>
          <a:off x="1045029" y="1936672"/>
          <a:ext cx="10249988" cy="4423576"/>
        </p:xfrm>
        <a:graphic>
          <a:graphicData uri="http://schemas.openxmlformats.org/drawingml/2006/table">
            <a:tbl>
              <a:tblPr/>
              <a:tblGrid>
                <a:gridCol w="1314994">
                  <a:extLst>
                    <a:ext uri="{9D8B030D-6E8A-4147-A177-3AD203B41FA5}">
                      <a16:colId xmlns:a16="http://schemas.microsoft.com/office/drawing/2014/main" val="167722749"/>
                    </a:ext>
                  </a:extLst>
                </a:gridCol>
                <a:gridCol w="1863634">
                  <a:extLst>
                    <a:ext uri="{9D8B030D-6E8A-4147-A177-3AD203B41FA5}">
                      <a16:colId xmlns:a16="http://schemas.microsoft.com/office/drawing/2014/main" val="28710226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202533688"/>
                    </a:ext>
                  </a:extLst>
                </a:gridCol>
                <a:gridCol w="5608320">
                  <a:extLst>
                    <a:ext uri="{9D8B030D-6E8A-4147-A177-3AD203B41FA5}">
                      <a16:colId xmlns:a16="http://schemas.microsoft.com/office/drawing/2014/main" val="569423448"/>
                    </a:ext>
                  </a:extLst>
                </a:gridCol>
              </a:tblGrid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effectLst/>
                        </a:rPr>
                        <a:t>μ</a:t>
                      </a:r>
                      <a:r>
                        <a:rPr lang="de-DE" sz="1400" b="1" dirty="0">
                          <a:effectLst/>
                        </a:rPr>
                        <a:t>eV</a:t>
                      </a:r>
                      <a:endParaRPr lang="de-DE" sz="1400" dirty="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Mikroelektronenvolt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10</a:t>
                      </a:r>
                      <a:r>
                        <a:rPr lang="de-DE" sz="1400" baseline="30000">
                          <a:effectLst/>
                        </a:rPr>
                        <a:t>−6</a:t>
                      </a:r>
                      <a:r>
                        <a:rPr lang="de-DE" sz="140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Die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5" tooltip="Hyperfeinstruktur"/>
                        </a:rPr>
                        <a:t>Hyperfeinstruktur</a:t>
                      </a:r>
                      <a:r>
                        <a:rPr lang="de-DE" sz="1400">
                          <a:effectLst/>
                        </a:rPr>
                        <a:t>-Aufspaltung im Wasserstoffatom (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6" tooltip="HI-Linie"/>
                        </a:rPr>
                        <a:t>HI-Linie</a:t>
                      </a:r>
                      <a:r>
                        <a:rPr lang="de-DE" sz="1400">
                          <a:effectLst/>
                        </a:rPr>
                        <a:t>) hat eine Energiedifferenz von etwa 5,9 μeV.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3190"/>
                  </a:ext>
                </a:extLst>
              </a:tr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err="1">
                          <a:effectLst/>
                        </a:rPr>
                        <a:t>meV</a:t>
                      </a:r>
                      <a:endParaRPr lang="de-DE" sz="1400" dirty="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>
                          <a:effectLst/>
                        </a:rPr>
                        <a:t>Millielektronenvolt</a:t>
                      </a:r>
                      <a:endParaRPr lang="de-DE" sz="1400" dirty="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−3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Ein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7" tooltip="Gas"/>
                        </a:rPr>
                        <a:t>Gasmolekül</a:t>
                      </a:r>
                      <a:r>
                        <a:rPr lang="de-DE" sz="1400">
                          <a:effectLst/>
                        </a:rPr>
                        <a:t> hat bei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8" tooltip="Raumtemperatur"/>
                        </a:rPr>
                        <a:t>Raumtemperatur</a:t>
                      </a:r>
                      <a:r>
                        <a:rPr lang="de-DE" sz="1400">
                          <a:effectLst/>
                        </a:rPr>
                        <a:t> eine durchschnittliche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9" tooltip="Kinetische Energie"/>
                        </a:rPr>
                        <a:t>kinetische Energie</a:t>
                      </a:r>
                      <a:r>
                        <a:rPr lang="de-DE" sz="1400">
                          <a:effectLst/>
                        </a:rPr>
                        <a:t> von 39 meV.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45014"/>
                  </a:ext>
                </a:extLst>
              </a:tr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0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Ein Photon der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10" tooltip="Wellenlänge"/>
                        </a:rPr>
                        <a:t>Wellenlänge</a:t>
                      </a:r>
                      <a:r>
                        <a:rPr lang="de-DE" sz="1400">
                          <a:effectLst/>
                        </a:rPr>
                        <a:t> 620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11" tooltip="Nanometer"/>
                        </a:rPr>
                        <a:t>nm</a:t>
                      </a:r>
                      <a:r>
                        <a:rPr lang="de-DE" sz="1400">
                          <a:effectLst/>
                        </a:rPr>
                        <a:t> (rotes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12" tooltip="Licht"/>
                        </a:rPr>
                        <a:t>Licht</a:t>
                      </a:r>
                      <a:r>
                        <a:rPr lang="de-DE" sz="1400">
                          <a:effectLst/>
                        </a:rPr>
                        <a:t>) hat eine Energie von 2 eV.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243389"/>
                  </a:ext>
                </a:extLst>
              </a:tr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keV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Kiloelektronenvolt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3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3" tooltip="Photon"/>
                        </a:rPr>
                        <a:t>Photonen</a:t>
                      </a:r>
                      <a:r>
                        <a:rPr lang="de-DE" sz="1400" dirty="0">
                          <a:effectLst/>
                        </a:rPr>
                        <a:t> der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4" tooltip="Röntgenstrahlung"/>
                        </a:rPr>
                        <a:t>Röntgenstrahlung</a:t>
                      </a:r>
                      <a:r>
                        <a:rPr lang="de-DE" sz="1400" dirty="0">
                          <a:effectLst/>
                        </a:rPr>
                        <a:t> für medizinische Diagnostik haben Energien um 30…150 keV.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028147"/>
                  </a:ext>
                </a:extLst>
              </a:tr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MeV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Megaelektronenvolt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6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Die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5" tooltip="Ruheenergie"/>
                        </a:rPr>
                        <a:t>Ruheenergie</a:t>
                      </a:r>
                      <a:r>
                        <a:rPr lang="de-DE" sz="1400" dirty="0">
                          <a:effectLst/>
                        </a:rPr>
                        <a:t> eines Elektrons ist etwa 0,511 MeV. Bei der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6" tooltip="Kernspaltung"/>
                        </a:rPr>
                        <a:t>Kernspaltung</a:t>
                      </a:r>
                      <a:r>
                        <a:rPr lang="de-DE" sz="1400" dirty="0">
                          <a:effectLst/>
                        </a:rPr>
                        <a:t> werden etwa 200 MeV pro Atomkern freigesetzt.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963971"/>
                  </a:ext>
                </a:extLst>
              </a:tr>
              <a:tr h="366953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GeV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Gigaelektronenvolt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9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Die Ruheenergie eines </a:t>
                      </a:r>
                      <a:r>
                        <a:rPr lang="de-DE" sz="1400" u="none" strike="noStrike">
                          <a:solidFill>
                            <a:srgbClr val="0645AD"/>
                          </a:solidFill>
                          <a:effectLst/>
                          <a:hlinkClick r:id="rId17" tooltip="Proton"/>
                        </a:rPr>
                        <a:t>Protons</a:t>
                      </a:r>
                      <a:r>
                        <a:rPr lang="de-DE" sz="1400">
                          <a:effectLst/>
                        </a:rPr>
                        <a:t> ist etwa 0,938 GeV.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496031"/>
                  </a:ext>
                </a:extLst>
              </a:tr>
              <a:tr h="540904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TeV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Teraelektronenvolt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10</a:t>
                      </a:r>
                      <a:r>
                        <a:rPr lang="de-DE" sz="1400" baseline="30000" dirty="0">
                          <a:effectLst/>
                        </a:rPr>
                        <a:t>12</a:t>
                      </a:r>
                      <a:r>
                        <a:rPr lang="de-DE" sz="1400" dirty="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Protonen im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8" tooltip="Large Hadron Collider"/>
                        </a:rPr>
                        <a:t>Large Hadron Collider</a:t>
                      </a:r>
                      <a:r>
                        <a:rPr lang="de-DE" sz="1400" dirty="0">
                          <a:effectLst/>
                        </a:rPr>
                        <a:t> (LHC) am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19" tooltip="CERN"/>
                        </a:rPr>
                        <a:t>CERN</a:t>
                      </a:r>
                      <a:r>
                        <a:rPr lang="de-DE" sz="1400" dirty="0">
                          <a:effectLst/>
                        </a:rPr>
                        <a:t> haben eine maximale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20" tooltip="Kinetische Energie"/>
                        </a:rPr>
                        <a:t>kinetische Energie</a:t>
                      </a:r>
                      <a:r>
                        <a:rPr lang="de-DE" sz="1400" dirty="0">
                          <a:effectLst/>
                        </a:rPr>
                        <a:t> von 6,8 </a:t>
                      </a:r>
                      <a:r>
                        <a:rPr lang="de-DE" sz="1400" dirty="0" err="1">
                          <a:effectLst/>
                        </a:rPr>
                        <a:t>TeV</a:t>
                      </a:r>
                      <a:r>
                        <a:rPr lang="de-DE" sz="1400" dirty="0">
                          <a:effectLst/>
                        </a:rPr>
                        <a:t>.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9588"/>
                  </a:ext>
                </a:extLst>
              </a:tr>
              <a:tr h="366953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PeV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Petaelektronenvolt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10</a:t>
                      </a:r>
                      <a:r>
                        <a:rPr lang="de-DE" sz="1400" baseline="30000">
                          <a:effectLst/>
                        </a:rPr>
                        <a:t>15</a:t>
                      </a:r>
                      <a:r>
                        <a:rPr lang="de-DE" sz="140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Die höchste je beobachtete Energie eines kosmischen Neutrinos betrug 6,3 </a:t>
                      </a:r>
                      <a:r>
                        <a:rPr lang="de-DE" sz="1400" dirty="0" err="1">
                          <a:effectLst/>
                        </a:rPr>
                        <a:t>PeV</a:t>
                      </a:r>
                      <a:r>
                        <a:rPr lang="de-DE" sz="1400" dirty="0" smtClean="0">
                          <a:effectLst/>
                        </a:rPr>
                        <a:t>.</a:t>
                      </a:r>
                      <a:endParaRPr lang="de-DE" sz="1400" dirty="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131392"/>
                  </a:ext>
                </a:extLst>
              </a:tr>
              <a:tr h="366953"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effectLst/>
                        </a:rPr>
                        <a:t>EeV</a:t>
                      </a:r>
                      <a:endParaRPr lang="de-DE" sz="140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Exaelektronenvolt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10</a:t>
                      </a:r>
                      <a:r>
                        <a:rPr lang="de-DE" sz="1400" baseline="30000">
                          <a:effectLst/>
                        </a:rPr>
                        <a:t>18</a:t>
                      </a:r>
                      <a:r>
                        <a:rPr lang="de-DE" sz="1400">
                          <a:effectLst/>
                        </a:rPr>
                        <a:t> eV</a:t>
                      </a: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Das 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21" tooltip="Oh-My-God-Teilchen"/>
                        </a:rPr>
                        <a:t>Oh-My-</a:t>
                      </a:r>
                      <a:r>
                        <a:rPr lang="de-DE" sz="1400" u="none" strike="noStrike" dirty="0" err="1">
                          <a:solidFill>
                            <a:srgbClr val="0645AD"/>
                          </a:solidFill>
                          <a:effectLst/>
                          <a:hlinkClick r:id="rId21" tooltip="Oh-My-God-Teilchen"/>
                        </a:rPr>
                        <a:t>God</a:t>
                      </a:r>
                      <a:r>
                        <a:rPr lang="de-DE" sz="1400" u="none" strike="noStrike" dirty="0">
                          <a:solidFill>
                            <a:srgbClr val="0645AD"/>
                          </a:solidFill>
                          <a:effectLst/>
                          <a:hlinkClick r:id="rId21" tooltip="Oh-My-God-Teilchen"/>
                        </a:rPr>
                        <a:t>-Teilchen</a:t>
                      </a:r>
                      <a:r>
                        <a:rPr lang="de-DE" sz="1400" dirty="0">
                          <a:effectLst/>
                        </a:rPr>
                        <a:t> hatte eine Energie von 320 ± 93 </a:t>
                      </a:r>
                      <a:r>
                        <a:rPr lang="de-DE" sz="1400" dirty="0" err="1">
                          <a:effectLst/>
                        </a:rPr>
                        <a:t>EeV</a:t>
                      </a:r>
                      <a:r>
                        <a:rPr lang="de-DE" sz="1400" dirty="0" smtClean="0">
                          <a:effectLst/>
                        </a:rPr>
                        <a:t>.</a:t>
                      </a:r>
                      <a:endParaRPr lang="de-DE" sz="1400" dirty="0">
                        <a:effectLst/>
                      </a:endParaRPr>
                    </a:p>
                  </a:txBody>
                  <a:tcPr marL="17525" marR="17525" marT="8763" marB="8763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689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64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ED206-DF4E-480E-5C11-FCC9C8E64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Unit – </a:t>
            </a:r>
            <a:r>
              <a:rPr lang="de-DE" dirty="0" err="1"/>
              <a:t>atomic</a:t>
            </a:r>
            <a:r>
              <a:rPr lang="de-DE" dirty="0"/>
              <a:t> </a:t>
            </a:r>
            <a:r>
              <a:rPr lang="de-DE" dirty="0" err="1"/>
              <a:t>mass</a:t>
            </a:r>
            <a:r>
              <a:rPr lang="de-DE" dirty="0"/>
              <a:t> </a:t>
            </a:r>
            <a:r>
              <a:rPr lang="de-DE" dirty="0" err="1" smtClean="0"/>
              <a:t>unit</a:t>
            </a:r>
            <a:r>
              <a:rPr lang="de-DE" sz="800" dirty="0" smtClean="0"/>
              <a:t> </a:t>
            </a:r>
            <a:br>
              <a:rPr lang="de-DE" sz="800" dirty="0" smtClean="0"/>
            </a:br>
            <a:r>
              <a:rPr lang="de-DE" sz="900" dirty="0"/>
              <a:t/>
            </a:r>
            <a:br>
              <a:rPr lang="de-DE" sz="900" dirty="0"/>
            </a:br>
            <a:r>
              <a:rPr lang="de-DE" sz="900" dirty="0"/>
              <a:t>Quelle: </a:t>
            </a:r>
            <a:r>
              <a:rPr lang="de-DE" sz="900" dirty="0" err="1"/>
              <a:t>WikipediaArtikel</a:t>
            </a:r>
            <a:r>
              <a:rPr lang="de-DE" sz="900" dirty="0"/>
              <a:t> </a:t>
            </a:r>
            <a:r>
              <a:rPr lang="de-DE" sz="900" dirty="0" smtClean="0">
                <a:hlinkClick r:id="rId2"/>
              </a:rPr>
              <a:t>Atomare Masseneinheit vom 13.DeZember 2023 </a:t>
            </a:r>
            <a:r>
              <a:rPr lang="de-DE" sz="900" dirty="0"/>
              <a:t>von </a:t>
            </a:r>
            <a:r>
              <a:rPr lang="de-DE" sz="900" dirty="0">
                <a:hlinkClick r:id="rId3"/>
              </a:rPr>
              <a:t>Wassermaus et al. </a:t>
            </a:r>
            <a:r>
              <a:rPr lang="de-DE" sz="900" dirty="0"/>
              <a:t>steht unter der Lizenz </a:t>
            </a:r>
            <a:r>
              <a:rPr lang="de-DE" sz="900" dirty="0">
                <a:hlinkClick r:id="rId4"/>
              </a:rPr>
              <a:t> CC BY SA 4.0 </a:t>
            </a:r>
            <a:r>
              <a:rPr lang="de-DE" sz="900" dirty="0" smtClean="0"/>
              <a:t>Bearbeitung </a:t>
            </a:r>
            <a:r>
              <a:rPr lang="de-DE" sz="900" dirty="0"/>
              <a:t>(Kürzung) Brigitte </a:t>
            </a:r>
            <a:r>
              <a:rPr lang="de-DE" sz="900" dirty="0" smtClean="0"/>
              <a:t>Knaus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DDCC24-BCEF-74A0-8357-BF5818FE5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83" y="2307772"/>
            <a:ext cx="10607039" cy="4354286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Die </a:t>
            </a:r>
            <a:r>
              <a:rPr lang="de-DE" sz="19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atomare Masseneinheit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(Einheitenzeichen: u für </a:t>
            </a:r>
            <a:r>
              <a:rPr lang="de-DE" sz="1900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de-DE" sz="19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nified</a:t>
            </a:r>
            <a:r>
              <a:rPr lang="de-DE" sz="19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sz="19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atomic</a:t>
            </a:r>
            <a:r>
              <a:rPr lang="de-DE" sz="19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sz="19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mass</a:t>
            </a:r>
            <a:r>
              <a:rPr lang="de-DE" sz="19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sz="19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unit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ist eine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Maßeinheit"/>
              </a:rPr>
              <a:t>Maßeinheit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Masse (Physik)"/>
              </a:rPr>
              <a:t>Masse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indent="0" algn="l">
              <a:buNone/>
            </a:pP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Ihr Wert ist auf </a:t>
            </a:r>
            <a:r>
              <a:rPr lang="de-DE" sz="19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⁄</a:t>
            </a:r>
            <a:r>
              <a:rPr lang="de-DE" sz="1900" b="0" i="0" baseline="-25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der Masse eines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Atom"/>
              </a:rPr>
              <a:t>Atoms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des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Kohlenstoff"/>
              </a:rPr>
              <a:t>Kohlenstoff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Isotop"/>
              </a:rPr>
              <a:t>Isotops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19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 festgelegt. Die so gewählte Einheit entspricht etwa der Masse eines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Proton"/>
              </a:rPr>
              <a:t>Protons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Neutron"/>
              </a:rPr>
              <a:t>Neutrons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abzüglich der typischen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Bindungsenergie"/>
              </a:rPr>
              <a:t>Bindungsenergie in der Kernphysik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Sie hat die praktische Eigenschaft, dass alle bekannten Kern- bzw. Atommassen nahezu ganzzahlige Vielfache von u sind, entsprechend 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Massenzahl"/>
              </a:rPr>
              <a:t>Massenzahl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(Anzahl 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Nukleon"/>
              </a:rPr>
              <a:t>Nukleonen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im Kern).</a:t>
            </a:r>
          </a:p>
          <a:p>
            <a:pPr marL="0" indent="0" algn="l">
              <a:buNone/>
            </a:pP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Außerdem hat die relative Atom- oder Molekülmasse in der Einheit u den gleichen Zahlenwert wie die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Molare Masse"/>
              </a:rPr>
              <a:t>molare Masse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dieses Stoffs in g/</a:t>
            </a:r>
            <a:r>
              <a:rPr lang="de-DE" sz="1900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 tooltip="Mol"/>
              </a:rPr>
              <a:t>mol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de-DE" sz="19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Ein alternativer Name ist </a:t>
            </a:r>
            <a:r>
              <a:rPr lang="de-DE" sz="19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Dalton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(Einheitenzeichen: Da), benannt nach dem englischen Naturforscher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John Dalton"/>
              </a:rPr>
              <a:t>John Dalton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Sie wird vor allem in der Physik und (Bio-)Chemie für die Angabe von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Atommasse"/>
              </a:rPr>
              <a:t>Atom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 und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Molekülmasse"/>
              </a:rPr>
              <a:t>Molekülmassen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verwendet.</a:t>
            </a:r>
          </a:p>
          <a:p>
            <a:pPr marL="0" indent="0" algn="l">
              <a:buNone/>
            </a:pP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Die relative Molekülmasse großer Moleküle wie 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Protein"/>
              </a:rPr>
              <a:t>Proteine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der </a:t>
            </a:r>
            <a:r>
              <a:rPr lang="de-DE" sz="19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1" tooltip="Desoxyribonukleinsäure"/>
              </a:rPr>
              <a:t>DNA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 anderer Biomoleküle wird oft in </a:t>
            </a:r>
            <a:r>
              <a:rPr lang="de-DE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Kilodalton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charakterisiert, da es zahlenmäßig keine Unterschiede zur Angabe in kg/</a:t>
            </a:r>
            <a:r>
              <a:rPr lang="de-DE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mol</a:t>
            </a:r>
            <a:r>
              <a:rPr lang="de-DE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gibt.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866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7A651-6B40-2AFC-7A34-A78F88814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Umrechnungen für Kernprozesse</a:t>
            </a:r>
            <a:br>
              <a:rPr lang="de-DE" dirty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800" dirty="0" smtClean="0"/>
              <a:t>Quelle</a:t>
            </a:r>
            <a:r>
              <a:rPr lang="de-DE" sz="800" dirty="0"/>
              <a:t>: </a:t>
            </a:r>
            <a:r>
              <a:rPr lang="de-DE" sz="800" dirty="0" err="1"/>
              <a:t>WikipediaArtikel</a:t>
            </a:r>
            <a:r>
              <a:rPr lang="de-DE" sz="800" dirty="0"/>
              <a:t> </a:t>
            </a:r>
            <a:r>
              <a:rPr lang="de-DE" sz="800" dirty="0">
                <a:hlinkClick r:id="rId2"/>
              </a:rPr>
              <a:t>Atomare Masseneinheit vom 13.DeZember 2023 </a:t>
            </a:r>
            <a:r>
              <a:rPr lang="de-DE" sz="800" dirty="0"/>
              <a:t>von </a:t>
            </a:r>
            <a:r>
              <a:rPr lang="de-DE" sz="800" dirty="0">
                <a:hlinkClick r:id="rId3"/>
              </a:rPr>
              <a:t>Wassermaus et al. </a:t>
            </a:r>
            <a:r>
              <a:rPr lang="de-DE" sz="800" dirty="0"/>
              <a:t>steht unter der Lizenz </a:t>
            </a:r>
            <a:r>
              <a:rPr lang="de-DE" sz="800" dirty="0">
                <a:hlinkClick r:id="rId4"/>
              </a:rPr>
              <a:t> CC BY SA 4.0 </a:t>
            </a:r>
            <a:r>
              <a:rPr lang="de-DE" sz="800" dirty="0" smtClean="0"/>
              <a:t>Bearbeitung </a:t>
            </a:r>
            <a:r>
              <a:rPr lang="de-DE" sz="800" dirty="0"/>
              <a:t>(Kürzung) Brigitte Knaus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854A6A8-950C-B111-373A-8F5662D4AC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32410" y="2629335"/>
                <a:ext cx="9910355" cy="31019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Frequenz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5" tooltip="Elektromagnetische Welle"/>
                  </a:rPr>
                  <a:t>elektromagnetischer Strahlung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ist mit der Energie der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6" tooltip="Photon"/>
                  </a:rPr>
                  <a:t>Photonen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über die </a:t>
                </a:r>
                <a:r>
                  <a:rPr lang="de-DE" sz="1800" u="sng" kern="0" dirty="0">
                    <a:solidFill>
                      <a:srgbClr val="0645AD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7" tooltip="Planck-Konstante"/>
                  </a:rPr>
                  <a:t>Planck-Konstante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DE" sz="1800" i="1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 4.1357e</a:t>
                </a:r>
                <a:r>
                  <a:rPr lang="de-DE" sz="1800" kern="0" baseline="3000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-15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DE" sz="1800" kern="0" dirty="0" err="1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eV·s</a:t>
                </a: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verknüpft. Entsprechend gilt die Beziehung:</a:t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de-DE" sz="1800" kern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DE" sz="1800" kern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b="0" i="0" dirty="0">
                    <a:solidFill>
                      <a:srgbClr val="202122"/>
                    </a:solidFill>
                    <a:effectLst/>
                    <a:latin typeface="Arial" panose="020B0604020202020204" pitchFamily="34" charset="0"/>
                  </a:rPr>
                  <a:t>Der aktuell empfohlene Wert ist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b="0" i="1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</a:rPr>
                      <m:t>𝑢</m:t>
                    </m:r>
                    <m:r>
                      <a:rPr lang="de-DE" b="0" i="1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</a:rPr>
                      <m:t>=1,66053906660∙</m:t>
                    </m:r>
                    <m:sSup>
                      <m:sSupPr>
                        <m:ctrlPr>
                          <a:rPr lang="de-DE" b="0" i="1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e-DE" b="0" i="1" smtClean="0">
                            <a:solidFill>
                              <a:srgbClr val="20212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de-DE" b="0" i="1" smtClean="0">
                        <a:solidFill>
                          <a:srgbClr val="20212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de-DE" sz="1800" kern="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(Stand: Jänner 2024)</a:t>
                </a:r>
                <a:endParaRPr lang="de-DE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202122"/>
                    </a:solidFill>
                    <a:latin typeface="Arial" panose="020B0604020202020204" pitchFamily="34" charset="0"/>
                  </a:rPr>
                  <a:t>Es gilt das Masse-Energie-Äquivalent.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dirty="0" smtClean="0">
                          <a:solidFill>
                            <a:srgbClr val="20212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i="1" dirty="0" smtClean="0">
                          <a:solidFill>
                            <a:srgbClr val="202122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de-DE" i="1" dirty="0">
                          <a:solidFill>
                            <a:srgbClr val="20212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dirty="0" smtClean="0">
                          <a:solidFill>
                            <a:srgbClr val="202122"/>
                          </a:solidFill>
                          <a:latin typeface="Cambria Math" panose="02040503050406030204" pitchFamily="18" charset="0"/>
                        </a:rPr>
                        <m:t>931,49410242</m:t>
                      </m:r>
                      <m:f>
                        <m:fPr>
                          <m:ctrlPr>
                            <a:rPr lang="de-DE" b="0" i="1" dirty="0" smtClean="0">
                              <a:solidFill>
                                <a:srgbClr val="20212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dirty="0" smtClean="0">
                              <a:solidFill>
                                <a:srgbClr val="202122"/>
                              </a:solidFill>
                              <a:latin typeface="Cambria Math" panose="02040503050406030204" pitchFamily="18" charset="0"/>
                            </a:rPr>
                            <m:t>𝑀𝑒𝑉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dirty="0" smtClean="0">
                                  <a:solidFill>
                                    <a:srgbClr val="20212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dirty="0" smtClean="0">
                                  <a:solidFill>
                                    <a:srgbClr val="20212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de-DE" b="0" i="1" dirty="0" smtClean="0">
                                  <a:solidFill>
                                    <a:srgbClr val="20212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solidFill>
                    <a:srgbClr val="202122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854A6A8-950C-B111-373A-8F5662D4AC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2410" y="2629335"/>
                <a:ext cx="9910355" cy="3101983"/>
              </a:xfrm>
              <a:blipFill>
                <a:blip r:embed="rId8"/>
                <a:stretch>
                  <a:fillRect l="-554" t="-9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0B27DD6B-B88D-2F86-7068-31FF16C318C2}"/>
                  </a:ext>
                </a:extLst>
              </p:cNvPr>
              <p:cNvSpPr/>
              <p:nvPr/>
            </p:nvSpPr>
            <p:spPr>
              <a:xfrm>
                <a:off x="2595237" y="3441942"/>
                <a:ext cx="6514011" cy="469934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de-DE" smtClean="0">
                          <a:latin typeface="Cambria Math" panose="02040503050406030204" pitchFamily="18" charset="0"/>
                        </a:rPr>
                        <m:t>eV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m:rPr>
                          <m:nor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241,80</m:t>
                      </m:r>
                      <m:r>
                        <m:rPr>
                          <m:nor/>
                        </m:rPr>
                        <a:rPr lang="de-DE" dirty="0"/>
                        <m:t>THz</m:t>
                      </m:r>
                      <m:r>
                        <m:rPr>
                          <m:nor/>
                        </m:rPr>
                        <a:rPr lang="de-DE" b="0" i="0" dirty="0" smtClean="0"/>
                        <m:t> </m:t>
                      </m:r>
                      <m:r>
                        <m:rPr>
                          <m:nor/>
                        </m:rPr>
                        <a:rPr lang="de-DE" b="0" i="0" dirty="0" smtClean="0"/>
                        <m:t>oder</m:t>
                      </m:r>
                      <m:r>
                        <m:rPr>
                          <m:nor/>
                        </m:rPr>
                        <a:rPr lang="de-DE" b="0" i="0" dirty="0" smtClean="0"/>
                        <m:t> 1</m:t>
                      </m:r>
                      <m:r>
                        <m:rPr>
                          <m:nor/>
                        </m:rPr>
                        <a:rPr lang="de-DE" b="0" i="0" dirty="0" smtClean="0"/>
                        <m:t>GHz</m:t>
                      </m:r>
                      <m:r>
                        <a:rPr lang="de-DE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≅4,1357</m:t>
                      </m:r>
                      <m:r>
                        <a:rPr lang="de-DE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de-DE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0B27DD6B-B88D-2F86-7068-31FF16C31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237" y="3441942"/>
                <a:ext cx="6514011" cy="469934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77091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849</Words>
  <Application>Microsoft Office PowerPoint</Application>
  <PresentationFormat>Breitbild</PresentationFormat>
  <Paragraphs>62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Gill Sans MT</vt:lpstr>
      <vt:lpstr>Times New Roman</vt:lpstr>
      <vt:lpstr>Paket</vt:lpstr>
      <vt:lpstr>Zerfall und Kernprozesse</vt:lpstr>
      <vt:lpstr>Electronvolt  Quelle: WikipediaArtikel Elektronenvolt Version vom 6.Juni2023 von Wassermaus et al. Steht unter der Lizenz  CC BY SA 4.0 Bearbeitung (Kürzung) Brigitte Knaus </vt:lpstr>
      <vt:lpstr>Vielfache in der Physik  Quelle: WikipediaArtikel Elektronenvolt Version vom 6.Juni2023 von Wassermaus et al. steht unter der Lizenz  CC BY SA 4.0 Bearbeitung (Kürzung) Brigitte Knaus</vt:lpstr>
      <vt:lpstr>Unit – atomic mass unit   Quelle: WikipediaArtikel Atomare Masseneinheit vom 13.DeZember 2023 von Wassermaus et al. steht unter der Lizenz  CC BY SA 4.0 Bearbeitung (Kürzung) Brigitte Knaus</vt:lpstr>
      <vt:lpstr>Umrechnungen für Kernprozesse  Quelle: WikipediaArtikel Atomare Masseneinheit vom 13.DeZember 2023 von Wassermaus et al. steht unter der Lizenz  CC BY SA 4.0 Bearbeitung (Kürzung) Brigitte Knaus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Grundlagen_unit_Electronvolt</dc:title>
  <dc:creator>Mag. Knaus Brigitte,</dc:creator>
  <cp:lastModifiedBy>Brigitte Knaus</cp:lastModifiedBy>
  <cp:revision>12</cp:revision>
  <dcterms:created xsi:type="dcterms:W3CDTF">2024-01-15T09:22:00Z</dcterms:created>
  <dcterms:modified xsi:type="dcterms:W3CDTF">2024-01-25T14:07:50Z</dcterms:modified>
</cp:coreProperties>
</file>