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 Slab"/>
      <p:regular r:id="rId19"/>
      <p:bold r:id="rId20"/>
    </p:embeddedFont>
    <p:embeddedFont>
      <p:font typeface="Roboto"/>
      <p:regular r:id="rId21"/>
      <p:bold r:id="rId22"/>
      <p:italic r:id="rId23"/>
      <p:boldItalic r:id="rId24"/>
    </p:embeddedFont>
    <p:embeddedFont>
      <p:font typeface="Roboto Mon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Slab-bold.fntdata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Mono-bold.fntdata"/><Relationship Id="rId25" Type="http://schemas.openxmlformats.org/officeDocument/2006/relationships/font" Target="fonts/RobotoMono-regular.fntdata"/><Relationship Id="rId28" Type="http://schemas.openxmlformats.org/officeDocument/2006/relationships/font" Target="fonts/RobotoMono-boldItalic.fntdata"/><Relationship Id="rId27" Type="http://schemas.openxmlformats.org/officeDocument/2006/relationships/font" Target="fonts/RobotoMon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Slab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94472cfbd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94472cfbd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94472cfb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94472cfb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94472cfb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94472cfb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935bb2a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935bb2a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f79fe41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f79fe41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94472cfb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94472cfb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94472cfb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94472cfb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94472cfb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94472cfb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94472cfb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94472cfb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94472cfbd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94472cfbd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94472cfbd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94472cfbd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94472cfbd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94472cfbd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288" y="850001"/>
            <a:ext cx="7991425" cy="1389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99500" y="2980025"/>
            <a:ext cx="69450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Roboto Slab"/>
                <a:ea typeface="Roboto Slab"/>
                <a:cs typeface="Roboto Slab"/>
                <a:sym typeface="Roboto Slab"/>
              </a:rPr>
              <a:t>NSF Cybersecurity Summit</a:t>
            </a:r>
            <a:endParaRPr sz="31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Roboto Slab"/>
                <a:ea typeface="Roboto Slab"/>
                <a:cs typeface="Roboto Slab"/>
                <a:sym typeface="Roboto Slab"/>
              </a:rPr>
              <a:t>October 18, 2021</a:t>
            </a:r>
            <a:endParaRPr sz="31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Example: SSH Scans, Top Usernames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root          : 203,741 : 18.27593166517911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admin         :  64,309 :  5.76863218230991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ser          :  58,480 :  5.24576046931974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user1         :  55,843 :  5.00921685855373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profile1      :  55,673 :  4.99396755486385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MikroTik      :  55,555 :  4.98338274406734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Default       :  55,378 :  4.96750552787258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Admin1        :  55,148 :  4.94687411699804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ubnt          :  53,780 :  4.82416207318768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administrator :  53,657 :  4.8131287534591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web           :  53,564 :  4.80478648732289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demo          :  51,823 :  4.64861567718121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tech          :  51,763 :  4.64323356999654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telecomadmin  :  51,392 :  4.60995420723803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zzzzz         :  16,628 :  1.49156130444337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test          :   5,152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: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0.46214360358986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ubuntu        :   4,893 :  0.43891084090939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minecraft     :   3,171 :  0.28444436470952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oracle        :   3,134 :  0.28112539861231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postgres      :   2,264 :  0.20308484443467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tracerlab     :   2,095 :  0.18792524253120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vnc           :   2,004 :  0.17976237996779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toor          :   1,911 :  0.17142011383156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pi            :   1,569 :  0.14074210287897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testuser      :   1,323 :  0.11867546342185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hadoop        :   1,319 :  0.11831665627620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ftpuser       :   1,184 :  0.10620691511071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minerstat     :   1,152 :  0.10333645794555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a1234         :   1,075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: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 0.09642942039190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ansible       :   1,070 :  0.09598091145985 Percent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Example: SSH Scans, Top Countries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China      	  4816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United States  1331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India      	   318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South Korea	   309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Germany    	   232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Singapore  	   229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Brazil     	   228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Russia     	   214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Indonesia  	   187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France     	   167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United Kingdom  122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Japan      	   118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Hong Kong  	   115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Vietnam    	   115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Netherlands	   105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2" name="Google Shape;122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Example: SSH Scans - Clustering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Grouping sources by: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Autonomous systems (AS)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Same sets of usernames used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One lead so far: group spanning the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US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and Luxembourg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Turns out both belong to the same hosting provider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Possibly a paying customer?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Other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interesting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findings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so far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Highly-targeted sets (eg. scanning just for ‘pi’)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Worldwide sets using the same ~20 usernames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■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One botnet?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■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Many attackers using a common tool/list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Questions for Discussion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What else can we make available for security researchers?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What resources do other testbed facilities have?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Are there novel vantage points that we have?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eg. radio on PAWR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Can we deploy novel defenses?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CloudLab </a:t>
            </a: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Background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Facility for research on cloud computing (+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systems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and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networks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in general)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Open free of charge to research and education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Provides features not in commercial clouds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About 2,000 servers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at U of Utah, U of Wisconsin, Clemson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 operation since 2014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Heavily used by CNS and NeTS researchers, plus educators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6,100 users in 1,400 projects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205,000 experiments run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Used for 284 pubs to date, including SIGCOMM, SOSP, OSDI, NSDI, SoCC, VLDB, etc.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1850" y="173800"/>
            <a:ext cx="1146650" cy="11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257075" y="22602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Testbeds As Subjects of Security Research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Large amounts of data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More “open” than most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Ability to experiment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Example: ML On Web Logs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17804 : /wwwroot.rar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17805 : /wwwroot.tar.gz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17806 : /wwwroot.zip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17807 : /%d0%c2%bd%a8%ce%c4%bc%fe%bc%d0.rar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17808 : /%d0%c2%bd%a8%ce%c4%bc%fe%bc%d0.zip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17809 : /%d0%c2%bd%a8%ce%c4%bc%fe%bc%d0.tar.gz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17810 : /www.rar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17811 : /www.zip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17812 : /www.tar.gz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17813 : /web.rar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17814 : /web.zip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17815 : /web.tar.gz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238 : //blog/wp-includes/wlwmanifest.xml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239 : //web/wp-includes/wlwmanifest.xml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240 : //wordpress/wp-includes/wlwmanifest.xml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241 : //website/wp-includes/wlwmanifest.xml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242 : //wp/wp-includes/wlwmanifest.xml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243 : //news/wp-includes/wlwmanifest.xml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771 : //2018/wp-includes/wlwmanifest.xml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772 : //2019/wp-includes/wlwmanifest.xml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773 : //shop/wp-includes/wlwmanifest.xml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244 : //wp1/wp-includes/wlwmanifest.xml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245 : //test/wp-includes/wlwmanifest.xml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774 : //media/wp-includes/wlwmanifest.xml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ML On Web Logs: Finding Malicious Anomalies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5725" y="1360725"/>
            <a:ext cx="4601900" cy="312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ML on Web Logs: Blocking Malicious Anomalies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3113" y="1177775"/>
            <a:ext cx="6437763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ML On Web Logs: Overlap with Commercial Scanners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3" name="Google Shape;93;p19"/>
          <p:cNvSpPr/>
          <p:nvPr/>
        </p:nvSpPr>
        <p:spPr>
          <a:xfrm>
            <a:off x="1546925" y="2163675"/>
            <a:ext cx="1812000" cy="164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Malicious: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2,100 URLs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9"/>
          <p:cNvSpPr/>
          <p:nvPr/>
        </p:nvSpPr>
        <p:spPr>
          <a:xfrm>
            <a:off x="4888025" y="1345600"/>
            <a:ext cx="3218700" cy="3165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Commercial Scanner: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14,000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ML On Web Logs: Overlap with Commercial Scanners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00" name="Google Shape;100;p20"/>
          <p:cNvSpPr/>
          <p:nvPr/>
        </p:nvSpPr>
        <p:spPr>
          <a:xfrm>
            <a:off x="1753375" y="2163675"/>
            <a:ext cx="1812000" cy="1643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Malicious: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2,100 URLs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20"/>
          <p:cNvSpPr/>
          <p:nvPr/>
        </p:nvSpPr>
        <p:spPr>
          <a:xfrm>
            <a:off x="3565375" y="1360900"/>
            <a:ext cx="3218700" cy="31653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Commercial Scanner: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14,000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20"/>
          <p:cNvSpPr/>
          <p:nvPr/>
        </p:nvSpPr>
        <p:spPr>
          <a:xfrm rot="-5400000">
            <a:off x="3137175" y="3639275"/>
            <a:ext cx="749400" cy="37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/>
        </p:nvSpPr>
        <p:spPr>
          <a:xfrm>
            <a:off x="3381850" y="4243250"/>
            <a:ext cx="43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2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Slab"/>
                <a:ea typeface="Roboto Slab"/>
                <a:cs typeface="Roboto Slab"/>
                <a:sym typeface="Roboto Slab"/>
              </a:rPr>
              <a:t>Another Example: SSH Scans</a:t>
            </a:r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3 primary clusters on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3 networks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About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2,000 machines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total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All have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public IP addresses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>
                <a:latin typeface="Roboto"/>
                <a:ea typeface="Roboto"/>
                <a:cs typeface="Roboto"/>
                <a:sym typeface="Roboto"/>
              </a:rPr>
              <a:t>One cluster had </a:t>
            </a:r>
            <a:r>
              <a:rPr b="1" lang="en" sz="1900">
                <a:latin typeface="Roboto"/>
                <a:ea typeface="Roboto"/>
                <a:cs typeface="Roboto"/>
                <a:sym typeface="Roboto"/>
              </a:rPr>
              <a:t>381,000</a:t>
            </a:r>
            <a:r>
              <a:rPr lang="en" sz="1900">
                <a:latin typeface="Roboto"/>
                <a:ea typeface="Roboto"/>
                <a:cs typeface="Roboto"/>
                <a:sym typeface="Roboto"/>
              </a:rPr>
              <a:t> login attempts </a:t>
            </a:r>
            <a:r>
              <a:rPr i="1" lang="en" sz="1900">
                <a:latin typeface="Roboto"/>
                <a:ea typeface="Roboto"/>
                <a:cs typeface="Roboto"/>
                <a:sym typeface="Roboto"/>
              </a:rPr>
              <a:t>yesterday</a:t>
            </a:r>
            <a:endParaRPr i="1" sz="1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